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0"/>
  </p:notesMasterIdLst>
  <p:handoutMasterIdLst>
    <p:handoutMasterId r:id="rId11"/>
  </p:handoutMasterIdLst>
  <p:sldIdLst>
    <p:sldId id="281" r:id="rId3"/>
    <p:sldId id="277" r:id="rId4"/>
    <p:sldId id="276" r:id="rId5"/>
    <p:sldId id="265" r:id="rId6"/>
    <p:sldId id="278" r:id="rId7"/>
    <p:sldId id="263" r:id="rId8"/>
    <p:sldId id="257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28.06.2016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017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3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37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47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7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smtClean="0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9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4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8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2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0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12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6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dirty="0">
              <a:solidFill>
                <a:srgbClr val="808080"/>
              </a:solidFill>
            </a:endParaRPr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4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accent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600">
          <a:solidFill>
            <a:schemeClr val="accent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200">
          <a:solidFill>
            <a:schemeClr val="accent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anose="02070309020205020404" pitchFamily="49" charset="0"/>
        <a:buChar char="o"/>
        <a:defRPr sz="800">
          <a:solidFill>
            <a:schemeClr val="accent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0" y="1052736"/>
            <a:ext cx="4968552" cy="2187674"/>
          </a:xfrm>
        </p:spPr>
        <p:txBody>
          <a:bodyPr/>
          <a:lstStyle/>
          <a:p>
            <a:r>
              <a:rPr lang="fr-FR" dirty="0"/>
              <a:t>Cellule Nationale d’Information pour la Politique Urbaine </a:t>
            </a:r>
            <a:r>
              <a:rPr lang="fr-FR" dirty="0" smtClean="0"/>
              <a:t>«CIPU</a:t>
            </a:r>
            <a:r>
              <a:rPr lang="fr-FR" dirty="0" smtClean="0"/>
              <a:t>»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000" dirty="0"/>
              <a:t>« Interface pour une coopération accrue entre les niveaux européen, national et local »</a:t>
            </a:r>
            <a:br>
              <a:rPr lang="fr-FR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3284984"/>
            <a:ext cx="4536504" cy="1512168"/>
          </a:xfrm>
        </p:spPr>
        <p:txBody>
          <a:bodyPr/>
          <a:lstStyle/>
          <a:p>
            <a:r>
              <a:rPr lang="en-US" dirty="0" smtClean="0"/>
              <a:t>Séance de signature</a:t>
            </a:r>
          </a:p>
          <a:p>
            <a:r>
              <a:rPr lang="en-US" dirty="0" smtClean="0"/>
              <a:t>29 </a:t>
            </a:r>
            <a:r>
              <a:rPr lang="en-US" dirty="0" err="1" smtClean="0"/>
              <a:t>juin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Salle Luxembourg, MDDI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88" y="4956571"/>
            <a:ext cx="2895361" cy="1121571"/>
          </a:xfrm>
        </p:spPr>
      </p:pic>
    </p:spTree>
    <p:extLst>
      <p:ext uri="{BB962C8B-B14F-4D97-AF65-F5344CB8AC3E}">
        <p14:creationId xmlns:p14="http://schemas.microsoft.com/office/powerpoint/2010/main" val="16212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848872" cy="504056"/>
          </a:xfrm>
        </p:spPr>
        <p:txBody>
          <a:bodyPr/>
          <a:lstStyle/>
          <a:p>
            <a:r>
              <a:rPr lang="lb-LU" sz="2400" b="1" dirty="0" err="1" smtClean="0">
                <a:solidFill>
                  <a:schemeClr val="tx1">
                    <a:lumMod val="75000"/>
                  </a:schemeClr>
                </a:solidFill>
              </a:rPr>
              <a:t>Pact</a:t>
            </a:r>
            <a:r>
              <a:rPr lang="lb-LU" sz="2400" b="1" dirty="0" smtClean="0">
                <a:solidFill>
                  <a:schemeClr val="tx1">
                    <a:lumMod val="75000"/>
                  </a:schemeClr>
                </a:solidFill>
              </a:rPr>
              <a:t> of Amsterdam – </a:t>
            </a:r>
            <a:r>
              <a:rPr lang="lb-LU" sz="2400" b="1" dirty="0" err="1" smtClean="0">
                <a:solidFill>
                  <a:schemeClr val="tx1">
                    <a:lumMod val="75000"/>
                  </a:schemeClr>
                </a:solidFill>
              </a:rPr>
              <a:t>Urban</a:t>
            </a:r>
            <a:r>
              <a:rPr lang="lb-LU" sz="2400" b="1" dirty="0" smtClean="0">
                <a:solidFill>
                  <a:schemeClr val="tx1">
                    <a:lumMod val="75000"/>
                  </a:schemeClr>
                </a:solidFill>
              </a:rPr>
              <a:t> Agenda for </a:t>
            </a:r>
            <a:r>
              <a:rPr lang="lb-LU" sz="2400" b="1" dirty="0" err="1" smtClean="0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lb-LU" sz="2400" b="1" dirty="0" smtClean="0">
                <a:solidFill>
                  <a:schemeClr val="tx1">
                    <a:lumMod val="75000"/>
                  </a:schemeClr>
                </a:solidFill>
              </a:rPr>
              <a:t> EU</a:t>
            </a:r>
            <a:endParaRPr lang="lb-L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Initiative intergouvernementale</a:t>
            </a: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 pour promouvoir les trois objectifs</a:t>
            </a:r>
            <a:r>
              <a:rPr lang="fr-FR" sz="1800" b="1" dirty="0">
                <a:solidFill>
                  <a:schemeClr val="bg2">
                    <a:lumMod val="75000"/>
                  </a:schemeClr>
                </a:solidFill>
              </a:rPr>
              <a:t>: Meilleure </a:t>
            </a: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réglementation, meilleur financement et meilleur savoir</a:t>
            </a:r>
          </a:p>
          <a:p>
            <a:pPr marL="0" indent="0">
              <a:buNone/>
            </a:pPr>
            <a:endParaRPr lang="fr-FR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Partenariats volontaires</a:t>
            </a: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 entre Etats membres, la Commission européenne et les villes</a:t>
            </a:r>
          </a:p>
          <a:p>
            <a:pPr marL="0" indent="0">
              <a:buNone/>
            </a:pPr>
            <a:endParaRPr lang="fr-FR" sz="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Promouvoir </a:t>
            </a:r>
            <a:r>
              <a:rPr lang="fr-FR" sz="1800" b="1" dirty="0">
                <a:solidFill>
                  <a:schemeClr val="bg2">
                    <a:lumMod val="75000"/>
                  </a:schemeClr>
                </a:solidFill>
              </a:rPr>
              <a:t>un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développement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durable et intégré</a:t>
            </a: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 en milieu urbain</a:t>
            </a: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116632"/>
            <a:ext cx="7848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lb-LU" sz="2400" b="1" kern="0" dirty="0" smtClean="0">
                <a:solidFill>
                  <a:schemeClr val="tx1">
                    <a:lumMod val="75000"/>
                  </a:schemeClr>
                </a:solidFill>
              </a:rPr>
              <a:t>Le niveau européen</a:t>
            </a:r>
            <a:endParaRPr lang="lb-LU" sz="24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4" descr="https://pbs.twimg.com/media/CjtNPKWWgAAfI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1615"/>
            <a:ext cx="1631202" cy="230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36" y="1124744"/>
            <a:ext cx="7776864" cy="504056"/>
          </a:xfrm>
        </p:spPr>
        <p:txBody>
          <a:bodyPr/>
          <a:lstStyle/>
          <a:p>
            <a:r>
              <a:rPr lang="lb-LU" sz="2400" b="1" dirty="0" smtClean="0">
                <a:solidFill>
                  <a:schemeClr val="tx1">
                    <a:lumMod val="75000"/>
                  </a:schemeClr>
                </a:solidFill>
              </a:rPr>
              <a:t>Programme Directeur de </a:t>
            </a:r>
            <a:r>
              <a:rPr lang="lb-LU" sz="2400" b="1" dirty="0" err="1" smtClean="0">
                <a:solidFill>
                  <a:schemeClr val="tx1">
                    <a:lumMod val="75000"/>
                  </a:schemeClr>
                </a:solidFill>
              </a:rPr>
              <a:t>l’Aménagement</a:t>
            </a:r>
            <a:r>
              <a:rPr lang="lb-LU" sz="2400" b="1" dirty="0" smtClean="0">
                <a:solidFill>
                  <a:schemeClr val="tx1">
                    <a:lumMod val="75000"/>
                  </a:schemeClr>
                </a:solidFill>
              </a:rPr>
              <a:t> du Territoire</a:t>
            </a:r>
            <a:endParaRPr lang="lb-L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556792"/>
            <a:ext cx="6336704" cy="4968552"/>
          </a:xfrm>
        </p:spPr>
        <p:txBody>
          <a:bodyPr/>
          <a:lstStyle/>
          <a:p>
            <a:pPr marL="0" indent="0" defTabSz="498475">
              <a:buNone/>
              <a:tabLst>
                <a:tab pos="2419350" algn="l"/>
              </a:tabLst>
            </a:pPr>
            <a:endParaRPr lang="fr-FR" sz="1800" b="1" dirty="0" smtClean="0"/>
          </a:p>
          <a:p>
            <a:pPr marL="0" indent="0" defTabSz="498475">
              <a:buNone/>
              <a:tabLst>
                <a:tab pos="2419350" algn="l"/>
              </a:tabLst>
            </a:pP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Créer et maintenir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des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villes, agglomérations et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régions urbaines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dynamiques, attractives et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compétitives </a:t>
            </a:r>
          </a:p>
          <a:p>
            <a:endParaRPr lang="fr-FR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2419350" algn="l"/>
              </a:tabLst>
            </a:pP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Développer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des structures urbaines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compatibles avec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les exigences environnementales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sur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le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principe d’un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aménagement du territoire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durable</a:t>
            </a:r>
          </a:p>
          <a:p>
            <a:endParaRPr lang="fr-FR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defTabSz="590550">
              <a:buNone/>
            </a:pP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Créer des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villes et villages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répondant aux exigences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sociales</a:t>
            </a:r>
            <a:r>
              <a:rPr lang="fr-FR" sz="18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offrant une qualité de vie de haut niveau et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soutenant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la politique d’intégration sociale </a:t>
            </a:r>
            <a:endParaRPr lang="fr-FR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Promouvoir le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polycentrisme et la décentralisation concentrée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fr-FR" sz="18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Promouvoir la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coopération intercommunale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au niveau local, régional et transfrontalier en vue de développer les inter-complémentarités entre communes</a:t>
            </a:r>
          </a:p>
          <a:p>
            <a:pPr marL="0" indent="0">
              <a:buNone/>
            </a:pPr>
            <a:endParaRPr lang="lb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" y="2708920"/>
            <a:ext cx="1944216" cy="229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116632"/>
            <a:ext cx="7848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lb-LU" sz="2400" b="1" kern="0" dirty="0" smtClean="0">
                <a:solidFill>
                  <a:schemeClr val="tx1">
                    <a:lumMod val="75000"/>
                  </a:schemeClr>
                </a:solidFill>
              </a:rPr>
              <a:t>Le niveau national</a:t>
            </a:r>
            <a:endParaRPr lang="lb-LU" sz="2400"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pic>
        <p:nvPicPr>
          <p:cNvPr id="3074" name="Picture 2" descr="http://www.cipu.lu/images/CIPU_Logo_500px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75387"/>
            <a:ext cx="1291344" cy="13713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3284984"/>
            <a:ext cx="8640960" cy="2736304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Plateforme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d’échange d’expériences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dans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le domaine du développement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urbain </a:t>
            </a:r>
          </a:p>
          <a:p>
            <a:pPr marL="0" indent="0">
              <a:buNone/>
            </a:pPr>
            <a:endParaRPr lang="fr-FR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Lancer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une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réflexion commune avec les différents acteurs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autour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des enjeux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urbains majeurs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et apporter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un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soutien</a:t>
            </a:r>
          </a:p>
          <a:p>
            <a:pPr marL="0" indent="0">
              <a:buNone/>
            </a:pPr>
            <a:endParaRPr lang="fr-FR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Interface</a:t>
            </a: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entre les politiques de développement urbain aux </a:t>
            </a:r>
            <a:r>
              <a:rPr lang="fr-FR" sz="1800" b="1" u="sng" dirty="0">
                <a:solidFill>
                  <a:schemeClr val="bg2">
                    <a:lumMod val="75000"/>
                  </a:schemeClr>
                </a:solidFill>
              </a:rPr>
              <a:t>niveaux européen, national et </a:t>
            </a:r>
            <a:r>
              <a:rPr lang="fr-FR" sz="1800" b="1" u="sng" dirty="0" smtClean="0">
                <a:solidFill>
                  <a:schemeClr val="bg2">
                    <a:lumMod val="75000"/>
                  </a:schemeClr>
                </a:solidFill>
              </a:rPr>
              <a:t>local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</a:rPr>
              <a:t>ainsi que la recherche urbaine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1570942"/>
            <a:ext cx="2202844" cy="7802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lb-LU" sz="2400" b="1" kern="0" dirty="0" smtClean="0">
                <a:solidFill>
                  <a:schemeClr val="tx1">
                    <a:lumMod val="75000"/>
                  </a:schemeClr>
                </a:solidFill>
              </a:rPr>
              <a:t>Le niveau européen</a:t>
            </a:r>
            <a:endParaRPr lang="lb-LU" sz="24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28184" y="1570942"/>
            <a:ext cx="2232248" cy="7802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2400" b="1" ker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800">
                <a:latin typeface="Calibri" pitchFamily="34" charset="0"/>
              </a:defRPr>
            </a:lvl2pPr>
            <a:lvl3pPr eaLnBrk="1" hangingPunct="1">
              <a:defRPr sz="2800">
                <a:latin typeface="Calibri" pitchFamily="34" charset="0"/>
              </a:defRPr>
            </a:lvl3pPr>
            <a:lvl4pPr eaLnBrk="1" hangingPunct="1">
              <a:defRPr sz="2800">
                <a:latin typeface="Calibri" pitchFamily="34" charset="0"/>
              </a:defRPr>
            </a:lvl4pPr>
            <a:lvl5pPr eaLnBrk="1" hangingPunct="1">
              <a:defRPr sz="28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lb-LU" dirty="0"/>
              <a:t>Le niveau national et local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2771800" y="1781037"/>
            <a:ext cx="864096" cy="36004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2400" b="1" kern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5220072" y="1781037"/>
            <a:ext cx="864096" cy="36004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2400" b="1" kern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116632"/>
            <a:ext cx="7848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2400" b="1" ker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800">
                <a:latin typeface="Calibri" pitchFamily="34" charset="0"/>
              </a:defRPr>
            </a:lvl2pPr>
            <a:lvl3pPr eaLnBrk="1" hangingPunct="1">
              <a:defRPr sz="2800">
                <a:latin typeface="Calibri" pitchFamily="34" charset="0"/>
              </a:defRPr>
            </a:lvl3pPr>
            <a:lvl4pPr eaLnBrk="1" hangingPunct="1">
              <a:defRPr sz="2800">
                <a:latin typeface="Calibri" pitchFamily="34" charset="0"/>
              </a:defRPr>
            </a:lvl4pPr>
            <a:lvl5pPr eaLnBrk="1" hangingPunct="1">
              <a:defRPr sz="28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dirty="0"/>
              <a:t>Le lien manquant </a:t>
            </a:r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23076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48874"/>
            <a:ext cx="8229600" cy="4680520"/>
          </a:xfrm>
          <a:solidFill>
            <a:schemeClr val="bg1"/>
          </a:solidFill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fr-FR" sz="1800" b="1" u="sng" dirty="0" smtClean="0">
                <a:solidFill>
                  <a:schemeClr val="tx2">
                    <a:lumMod val="75000"/>
                  </a:schemeClr>
                </a:solidFill>
              </a:rPr>
              <a:t>Echange actif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avec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les </a:t>
            </a:r>
            <a:r>
              <a:rPr lang="fr-FR" sz="1800" u="sng" dirty="0">
                <a:solidFill>
                  <a:schemeClr val="tx2">
                    <a:lumMod val="75000"/>
                  </a:schemeClr>
                </a:solidFill>
              </a:rPr>
              <a:t>points de contacts ESPON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1800" u="sng" dirty="0">
                <a:solidFill>
                  <a:schemeClr val="tx2">
                    <a:lumMod val="75000"/>
                  </a:schemeClr>
                </a:solidFill>
              </a:rPr>
              <a:t>Interreg A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1800" u="sng" dirty="0">
                <a:solidFill>
                  <a:schemeClr val="tx2">
                    <a:lumMod val="75000"/>
                  </a:schemeClr>
                </a:solidFill>
              </a:rPr>
              <a:t>NWE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1800" u="sng" dirty="0">
                <a:solidFill>
                  <a:schemeClr val="tx2">
                    <a:lumMod val="75000"/>
                  </a:schemeClr>
                </a:solidFill>
              </a:rPr>
              <a:t>Europe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et avec </a:t>
            </a:r>
            <a:r>
              <a:rPr lang="fr-FR" sz="1800" u="sng" dirty="0" smtClean="0">
                <a:solidFill>
                  <a:schemeClr val="tx2">
                    <a:lumMod val="75000"/>
                  </a:schemeClr>
                </a:solidFill>
              </a:rPr>
              <a:t>l’Université </a:t>
            </a:r>
            <a:r>
              <a:rPr lang="fr-FR" sz="1800" u="sng" dirty="0">
                <a:solidFill>
                  <a:schemeClr val="tx2">
                    <a:lumMod val="75000"/>
                  </a:schemeClr>
                </a:solidFill>
              </a:rPr>
              <a:t>du Luxembourg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fr-FR" sz="1800" u="sng" dirty="0">
                <a:solidFill>
                  <a:schemeClr val="tx2">
                    <a:lumMod val="75000"/>
                  </a:schemeClr>
                </a:solidFill>
              </a:rPr>
              <a:t>l’institut de recherche LISER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Clr>
                <a:srgbClr val="FF0000"/>
              </a:buClr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b="1" dirty="0" smtClean="0">
                <a:solidFill>
                  <a:schemeClr val="tx1">
                    <a:lumMod val="75000"/>
                  </a:schemeClr>
                </a:solidFill>
              </a:rPr>
              <a:t>Perspectives CIPU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13" y="2045281"/>
            <a:ext cx="1647299" cy="135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13" y="3645024"/>
            <a:ext cx="1790511" cy="163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 descr="C:\Users\BentzM\AppData\Local\Microsoft\Windows\Temporary Internet Files\Content.Outlook\CPEBFR0W\EsponECP-LU(2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54" y="2276872"/>
            <a:ext cx="1368152" cy="8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4876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12568"/>
          </a:xfrm>
          <a:solidFill>
            <a:schemeClr val="bg1"/>
          </a:solidFill>
        </p:spPr>
        <p:txBody>
          <a:bodyPr/>
          <a:lstStyle/>
          <a:p>
            <a:pPr marL="0" lvl="0" indent="0">
              <a:buClr>
                <a:srgbClr val="FF0000"/>
              </a:buClr>
              <a:buNone/>
            </a:pPr>
            <a:r>
              <a:rPr lang="fr-FR" sz="1800" b="1" u="sng" dirty="0" smtClean="0">
                <a:solidFill>
                  <a:schemeClr val="tx2">
                    <a:lumMod val="75000"/>
                  </a:schemeClr>
                </a:solidFill>
              </a:rPr>
              <a:t>Actualisation</a:t>
            </a:r>
            <a:r>
              <a:rPr lang="fr-FR" sz="18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régulière du site internet </a:t>
            </a:r>
            <a:r>
              <a:rPr lang="fr-FR" sz="1800" b="1" u="sng" dirty="0">
                <a:solidFill>
                  <a:schemeClr val="tx2">
                    <a:lumMod val="75000"/>
                  </a:schemeClr>
                </a:solidFill>
              </a:rPr>
              <a:t>www.cipu.lu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fr-FR" sz="1800" b="1" u="sng" dirty="0" smtClean="0">
                <a:solidFill>
                  <a:schemeClr val="tx2">
                    <a:lumMod val="75000"/>
                  </a:schemeClr>
                </a:solidFill>
              </a:rPr>
              <a:t>transmission </a:t>
            </a:r>
            <a:r>
              <a:rPr lang="fr-FR" sz="1800" b="1" u="sng" dirty="0">
                <a:solidFill>
                  <a:schemeClr val="tx2">
                    <a:lumMod val="75000"/>
                  </a:schemeClr>
                </a:solidFill>
              </a:rPr>
              <a:t>ciblée d’informations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(brochures,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newsletter, etc.)</a:t>
            </a:r>
          </a:p>
          <a:p>
            <a:pPr marL="0" lvl="0" indent="0">
              <a:buClr>
                <a:srgbClr val="FF0000"/>
              </a:buClr>
              <a:buNone/>
            </a:pPr>
            <a:endParaRPr lang="fr-FR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fr-FR" sz="1800" b="1" u="sng" dirty="0" smtClean="0">
                <a:solidFill>
                  <a:schemeClr val="tx2">
                    <a:lumMod val="75000"/>
                  </a:schemeClr>
                </a:solidFill>
              </a:rPr>
              <a:t>Sensibilisation et information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du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public et des forces vives (organisation de conférences, de tables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rondes…);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fr-F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Clr>
                <a:srgbClr val="FF0000"/>
              </a:buClr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Clr>
                <a:srgbClr val="FF0000"/>
              </a:buClr>
              <a:buNone/>
              <a:tabLst>
                <a:tab pos="803275" algn="l"/>
              </a:tabLst>
            </a:pPr>
            <a:endParaRPr lang="fr-F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60419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b="1" kern="0" dirty="0" smtClean="0">
                <a:solidFill>
                  <a:schemeClr val="tx1">
                    <a:lumMod val="75000"/>
                  </a:schemeClr>
                </a:solidFill>
              </a:rPr>
              <a:t>Perspectives CIPU</a:t>
            </a:r>
            <a:endParaRPr lang="en-US" b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44070"/>
            <a:ext cx="1656184" cy="114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X:\00 Nouvelle Arborescence\03 Développement régional\Espaces conventionnés en milieu urbain\InterConventions\Echanges d'expériences\Colloques\2015\Photos par Stoldt\IMG_0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" y="2348880"/>
            <a:ext cx="2869604" cy="19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4622"/>
            <a:ext cx="4074127" cy="245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X:\00 Nouvelle Arborescence\03 Développement régional\Espaces conventionnés en milieu urbain\InterConventions\Echanges d'expériences\Colloques\2015\Photos par Stoldt\IMG_0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" y="4368120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2347"/>
            <a:ext cx="2885568" cy="21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85" y="4162772"/>
            <a:ext cx="2635837" cy="12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X:\00 Nouvelle Arborescence\03 Développement régional\Espaces conventionnés en milieu urbain\InterConventions\Echanges d'expériences\Colloques\2015\Photos par Stoldt\IMG_02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15031" r="29887" b="-1125"/>
          <a:stretch/>
        </p:blipFill>
        <p:spPr bwMode="auto">
          <a:xfrm>
            <a:off x="7740352" y="2996947"/>
            <a:ext cx="977668" cy="14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solidFill>
                  <a:schemeClr val="tx1">
                    <a:lumMod val="75000"/>
                  </a:schemeClr>
                </a:solidFill>
              </a:rPr>
              <a:t>Convention CIPU 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36712"/>
            <a:ext cx="4500500" cy="2160240"/>
          </a:xfrm>
          <a:solidFill>
            <a:schemeClr val="bg1"/>
          </a:solidFill>
        </p:spPr>
        <p:txBody>
          <a:bodyPr/>
          <a:lstStyle/>
          <a:p>
            <a:pPr marL="0" lvl="0" indent="0">
              <a:buClr>
                <a:srgbClr val="FF0000"/>
              </a:buClr>
              <a:buNone/>
            </a:pPr>
            <a:r>
              <a:rPr lang="fr-FR" sz="2000" b="1" dirty="0" smtClean="0">
                <a:solidFill>
                  <a:srgbClr val="808080">
                    <a:lumMod val="75000"/>
                  </a:srgbClr>
                </a:solidFill>
              </a:rPr>
              <a:t>Acteurs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fr-FR" sz="1800" dirty="0" smtClean="0">
                <a:solidFill>
                  <a:srgbClr val="808080">
                    <a:lumMod val="75000"/>
                  </a:srgbClr>
                </a:solidFill>
              </a:rPr>
              <a:t>MDDI </a:t>
            </a:r>
            <a:r>
              <a:rPr lang="fr-FR" sz="1800" dirty="0">
                <a:solidFill>
                  <a:srgbClr val="808080">
                    <a:lumMod val="75000"/>
                  </a:srgbClr>
                </a:solidFill>
              </a:rPr>
              <a:t>- Aménagement du territoire 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fr-FR" sz="1800" dirty="0">
                <a:solidFill>
                  <a:srgbClr val="808080">
                    <a:lumMod val="75000"/>
                  </a:srgbClr>
                </a:solidFill>
              </a:rPr>
              <a:t>Ministère du Logement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fr-FR" sz="1800" dirty="0" smtClean="0">
                <a:solidFill>
                  <a:srgbClr val="808080">
                    <a:lumMod val="75000"/>
                  </a:srgbClr>
                </a:solidFill>
              </a:rPr>
              <a:t>Ville </a:t>
            </a:r>
            <a:r>
              <a:rPr lang="fr-FR" sz="1800" dirty="0">
                <a:solidFill>
                  <a:srgbClr val="808080">
                    <a:lumMod val="75000"/>
                  </a:srgbClr>
                </a:solidFill>
              </a:rPr>
              <a:t>de Luxembourg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fr-FR" sz="1800" dirty="0" smtClean="0">
                <a:solidFill>
                  <a:srgbClr val="808080">
                    <a:lumMod val="75000"/>
                  </a:srgbClr>
                </a:solidFill>
              </a:rPr>
              <a:t>Ville d’Esch-sur-Alzette</a:t>
            </a:r>
            <a:endParaRPr lang="fr-FR" sz="1800" dirty="0">
              <a:solidFill>
                <a:srgbClr val="808080">
                  <a:lumMod val="75000"/>
                </a:srgbClr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fr-FR" sz="1800" dirty="0" smtClean="0">
                <a:solidFill>
                  <a:srgbClr val="808080">
                    <a:lumMod val="75000"/>
                  </a:srgbClr>
                </a:solidFill>
              </a:rPr>
              <a:t>Ville de Dudelange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286619" y="3573016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80000"/>
            </a:pPr>
            <a:endParaRPr lang="fr-FR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7171" name="Picture 3" descr="X:\00 Nouvelle Arborescence\01 Prospectives et stratégies territoriales\Programme Directeur\Cartes et graphiques 300dpi\023_Système des centres de développement et d'attraction_page 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47" y="980728"/>
            <a:ext cx="4656092" cy="53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6619" y="3284984"/>
            <a:ext cx="4500500" cy="3122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fr-FR" sz="2000" b="1" kern="0" dirty="0" smtClean="0">
                <a:solidFill>
                  <a:srgbClr val="808080">
                    <a:lumMod val="75000"/>
                  </a:srgbClr>
                </a:solidFill>
              </a:rPr>
              <a:t>Nouvelle </a:t>
            </a:r>
            <a:r>
              <a:rPr lang="fr-FR" sz="2000" b="1" kern="0" dirty="0">
                <a:solidFill>
                  <a:srgbClr val="808080">
                    <a:lumMod val="75000"/>
                  </a:srgbClr>
                </a:solidFill>
              </a:rPr>
              <a:t>Convention CIPU 2016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Préambule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Objectifs et missions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Comité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de concertation </a:t>
            </a: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politique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Conseil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de gérance </a:t>
            </a: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technique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Gestion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courante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Contributions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financières </a:t>
            </a:r>
            <a:endParaRPr lang="fr-FR" sz="1800" kern="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Admission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de nouveaux partenaires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r-FR" sz="1800" kern="0" dirty="0" smtClean="0">
                <a:solidFill>
                  <a:srgbClr val="808080">
                    <a:lumMod val="75000"/>
                  </a:srgbClr>
                </a:solidFill>
              </a:rPr>
              <a:t>- </a:t>
            </a:r>
            <a:r>
              <a:rPr lang="fr-FR" sz="1800" kern="0" dirty="0">
                <a:solidFill>
                  <a:srgbClr val="808080">
                    <a:lumMod val="75000"/>
                  </a:srgbClr>
                </a:solidFill>
              </a:rPr>
              <a:t>Durée de la convention</a:t>
            </a:r>
          </a:p>
        </p:txBody>
      </p:sp>
    </p:spTree>
    <p:extLst>
      <p:ext uri="{BB962C8B-B14F-4D97-AF65-F5344CB8AC3E}">
        <p14:creationId xmlns:p14="http://schemas.microsoft.com/office/powerpoint/2010/main" val="20365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DIDaterPowerpointTemplate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DDIDaterPowerpointTemplate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MDDIDaterPowerpointTemplate</Template>
  <TotalTime>0</TotalTime>
  <Words>343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MDDIDaterPowerpointTemplate</vt:lpstr>
      <vt:lpstr>1_MDDIDaterPowerpointTemplate</vt:lpstr>
      <vt:lpstr>Cellule Nationale d’Information pour la Politique Urbaine «CIPU»  « Interface pour une coopération accrue entre les niveaux européen, national et local » </vt:lpstr>
      <vt:lpstr>Pact of Amsterdam – Urban Agenda for the EU</vt:lpstr>
      <vt:lpstr>Programme Directeur de l’Aménagement du Territoire</vt:lpstr>
      <vt:lpstr>PowerPoint Presentation</vt:lpstr>
      <vt:lpstr>Perspectives CIPU</vt:lpstr>
      <vt:lpstr>PowerPoint Presentation</vt:lpstr>
      <vt:lpstr>Convention CIPU </vt:lpstr>
    </vt:vector>
  </TitlesOfParts>
  <Company>CTIE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CIPU  Cellule d’information pour la politique urbaine</dc:title>
  <dc:creator>Bentz Myriam</dc:creator>
  <cp:lastModifiedBy>Bentz Myriam</cp:lastModifiedBy>
  <cp:revision>96</cp:revision>
  <cp:lastPrinted>2016-01-21T14:21:07Z</cp:lastPrinted>
  <dcterms:created xsi:type="dcterms:W3CDTF">2014-05-16T13:15:40Z</dcterms:created>
  <dcterms:modified xsi:type="dcterms:W3CDTF">2016-06-28T14:46:48Z</dcterms:modified>
</cp:coreProperties>
</file>