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7" r:id="rId2"/>
    <p:sldId id="258" r:id="rId3"/>
    <p:sldId id="259" r:id="rId4"/>
    <p:sldId id="316" r:id="rId5"/>
    <p:sldId id="260" r:id="rId6"/>
    <p:sldId id="261" r:id="rId7"/>
    <p:sldId id="262" r:id="rId8"/>
    <p:sldId id="263" r:id="rId9"/>
    <p:sldId id="264" r:id="rId10"/>
    <p:sldId id="265" r:id="rId11"/>
    <p:sldId id="266" r:id="rId12"/>
    <p:sldId id="267" r:id="rId13"/>
    <p:sldId id="268" r:id="rId14"/>
    <p:sldId id="269" r:id="rId15"/>
    <p:sldId id="317" r:id="rId16"/>
    <p:sldId id="270" r:id="rId17"/>
    <p:sldId id="314" r:id="rId18"/>
    <p:sldId id="318" r:id="rId19"/>
    <p:sldId id="272" r:id="rId20"/>
    <p:sldId id="273" r:id="rId21"/>
    <p:sldId id="319" r:id="rId22"/>
    <p:sldId id="320" r:id="rId23"/>
    <p:sldId id="274" r:id="rId24"/>
    <p:sldId id="275" r:id="rId25"/>
    <p:sldId id="321" r:id="rId26"/>
    <p:sldId id="322" r:id="rId27"/>
    <p:sldId id="323" r:id="rId28"/>
    <p:sldId id="324" r:id="rId29"/>
    <p:sldId id="276" r:id="rId30"/>
    <p:sldId id="277" r:id="rId31"/>
    <p:sldId id="278" r:id="rId32"/>
    <p:sldId id="279" r:id="rId33"/>
    <p:sldId id="280" r:id="rId34"/>
    <p:sldId id="281" r:id="rId35"/>
    <p:sldId id="282" r:id="rId36"/>
    <p:sldId id="283" r:id="rId37"/>
    <p:sldId id="284" r:id="rId38"/>
    <p:sldId id="285" r:id="rId39"/>
    <p:sldId id="325" r:id="rId40"/>
    <p:sldId id="315" r:id="rId41"/>
    <p:sldId id="287" r:id="rId42"/>
    <p:sldId id="288" r:id="rId43"/>
    <p:sldId id="289" r:id="rId44"/>
    <p:sldId id="290" r:id="rId45"/>
    <p:sldId id="291" r:id="rId46"/>
    <p:sldId id="292" r:id="rId47"/>
    <p:sldId id="293" r:id="rId48"/>
    <p:sldId id="294" r:id="rId49"/>
    <p:sldId id="295" r:id="rId50"/>
    <p:sldId id="296" r:id="rId51"/>
    <p:sldId id="298" r:id="rId52"/>
    <p:sldId id="326" r:id="rId53"/>
    <p:sldId id="297" r:id="rId54"/>
    <p:sldId id="327" r:id="rId55"/>
    <p:sldId id="300" r:id="rId56"/>
    <p:sldId id="328" r:id="rId57"/>
    <p:sldId id="329" r:id="rId58"/>
    <p:sldId id="330" r:id="rId59"/>
    <p:sldId id="331" r:id="rId60"/>
    <p:sldId id="332" r:id="rId61"/>
    <p:sldId id="333" r:id="rId62"/>
    <p:sldId id="334" r:id="rId63"/>
    <p:sldId id="335" r:id="rId64"/>
    <p:sldId id="336" r:id="rId65"/>
    <p:sldId id="307" r:id="rId66"/>
    <p:sldId id="308" r:id="rId67"/>
    <p:sldId id="310" r:id="rId68"/>
    <p:sldId id="311" r:id="rId69"/>
    <p:sldId id="337" r:id="rId70"/>
    <p:sldId id="338" r:id="rId71"/>
    <p:sldId id="339" r:id="rId72"/>
    <p:sldId id="340" r:id="rId73"/>
    <p:sldId id="342" r:id="rId74"/>
    <p:sldId id="343" r:id="rId75"/>
    <p:sldId id="341" r:id="rId76"/>
  </p:sldIdLst>
  <p:sldSz cx="9144000" cy="6858000" type="screen4x3"/>
  <p:notesSz cx="6794500" cy="99314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2" autoAdjust="0"/>
    <p:restoredTop sz="94660"/>
  </p:normalViewPr>
  <p:slideViewPr>
    <p:cSldViewPr snapToGrid="0" snapToObjects="1">
      <p:cViewPr>
        <p:scale>
          <a:sx n="108" d="100"/>
          <a:sy n="108" d="100"/>
        </p:scale>
        <p:origin x="1936" y="10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rwelker\Desktop\2011%20Budget%20Briefing%20Notes\Main_Break_History_for%202012%20to%202036.xls"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lang="en-CA" sz="1400" b="1" i="0" u="none" strike="noStrike" baseline="0">
                <a:solidFill>
                  <a:srgbClr val="000000"/>
                </a:solidFill>
                <a:latin typeface="Arial"/>
                <a:ea typeface="Arial"/>
                <a:cs typeface="Arial"/>
              </a:defRPr>
            </a:pPr>
            <a:r>
              <a:rPr lang="en-CA"/>
              <a:t>Watermain Breaks per Year </a:t>
            </a:r>
          </a:p>
        </c:rich>
      </c:tx>
      <c:layout>
        <c:manualLayout>
          <c:xMode val="edge"/>
          <c:yMode val="edge"/>
          <c:x val="0.369589301847995"/>
          <c:y val="0.019575976915929"/>
        </c:manualLayout>
      </c:layout>
      <c:overlay val="0"/>
      <c:spPr>
        <a:noFill/>
        <a:ln w="25400">
          <a:noFill/>
        </a:ln>
      </c:spPr>
    </c:title>
    <c:autoTitleDeleted val="0"/>
    <c:plotArea>
      <c:layout>
        <c:manualLayout>
          <c:layoutTarget val="inner"/>
          <c:xMode val="edge"/>
          <c:yMode val="edge"/>
          <c:x val="0.0876803551609324"/>
          <c:y val="0.0757307500395527"/>
          <c:w val="0.830188679245284"/>
          <c:h val="0.704201680672269"/>
        </c:manualLayout>
      </c:layout>
      <c:scatterChart>
        <c:scatterStyle val="lineMarker"/>
        <c:varyColors val="0"/>
        <c:ser>
          <c:idx val="1"/>
          <c:order val="0"/>
          <c:tx>
            <c:v>Main Breaks</c:v>
          </c:tx>
          <c:spPr>
            <a:ln w="12700">
              <a:solidFill>
                <a:srgbClr val="FF00FF"/>
              </a:solidFill>
              <a:prstDash val="solid"/>
            </a:ln>
          </c:spPr>
          <c:marker>
            <c:symbol val="square"/>
            <c:size val="5"/>
            <c:spPr>
              <a:solidFill>
                <a:srgbClr val="FF00FF"/>
              </a:solidFill>
              <a:ln>
                <a:solidFill>
                  <a:srgbClr val="FF00FF"/>
                </a:solidFill>
                <a:prstDash val="solid"/>
              </a:ln>
            </c:spPr>
          </c:marker>
          <c:trendline>
            <c:name>Trend (Financial Plan forecast)</c:name>
            <c:spPr>
              <a:ln w="25400">
                <a:solidFill>
                  <a:srgbClr val="000000"/>
                </a:solidFill>
                <a:prstDash val="solid"/>
              </a:ln>
            </c:spPr>
            <c:trendlineType val="poly"/>
            <c:order val="3"/>
            <c:forward val="1.0"/>
            <c:dispRSqr val="0"/>
            <c:dispEq val="0"/>
          </c:trendline>
          <c:xVal>
            <c:numRef>
              <c:f>Sheet1!$A$3:$A$65</c:f>
              <c:numCache>
                <c:formatCode>General</c:formatCode>
                <c:ptCount val="63"/>
                <c:pt idx="0">
                  <c:v>1974.0</c:v>
                </c:pt>
                <c:pt idx="1">
                  <c:v>1975.0</c:v>
                </c:pt>
                <c:pt idx="2">
                  <c:v>1976.0</c:v>
                </c:pt>
                <c:pt idx="3">
                  <c:v>1977.0</c:v>
                </c:pt>
                <c:pt idx="4">
                  <c:v>1978.0</c:v>
                </c:pt>
                <c:pt idx="5">
                  <c:v>1979.0</c:v>
                </c:pt>
                <c:pt idx="6">
                  <c:v>1980.0</c:v>
                </c:pt>
                <c:pt idx="7">
                  <c:v>1981.0</c:v>
                </c:pt>
                <c:pt idx="8">
                  <c:v>1982.0</c:v>
                </c:pt>
                <c:pt idx="9">
                  <c:v>1983.0</c:v>
                </c:pt>
                <c:pt idx="10">
                  <c:v>1984.0</c:v>
                </c:pt>
                <c:pt idx="11">
                  <c:v>1985.0</c:v>
                </c:pt>
                <c:pt idx="12">
                  <c:v>1986.0</c:v>
                </c:pt>
                <c:pt idx="13">
                  <c:v>1987.0</c:v>
                </c:pt>
                <c:pt idx="14">
                  <c:v>1988.0</c:v>
                </c:pt>
                <c:pt idx="15">
                  <c:v>1989.0</c:v>
                </c:pt>
                <c:pt idx="16">
                  <c:v>1990.0</c:v>
                </c:pt>
                <c:pt idx="17">
                  <c:v>1991.0</c:v>
                </c:pt>
                <c:pt idx="18">
                  <c:v>1992.0</c:v>
                </c:pt>
                <c:pt idx="19">
                  <c:v>1993.0</c:v>
                </c:pt>
                <c:pt idx="20">
                  <c:v>1994.0</c:v>
                </c:pt>
                <c:pt idx="21">
                  <c:v>1995.0</c:v>
                </c:pt>
                <c:pt idx="22">
                  <c:v>1996.0</c:v>
                </c:pt>
                <c:pt idx="23">
                  <c:v>1997.0</c:v>
                </c:pt>
                <c:pt idx="24">
                  <c:v>1998.0</c:v>
                </c:pt>
                <c:pt idx="25">
                  <c:v>1999.0</c:v>
                </c:pt>
                <c:pt idx="26">
                  <c:v>2000.0</c:v>
                </c:pt>
                <c:pt idx="27">
                  <c:v>2001.0</c:v>
                </c:pt>
                <c:pt idx="28">
                  <c:v>2002.0</c:v>
                </c:pt>
                <c:pt idx="29">
                  <c:v>2003.0</c:v>
                </c:pt>
                <c:pt idx="30">
                  <c:v>2004.0</c:v>
                </c:pt>
                <c:pt idx="31">
                  <c:v>2005.0</c:v>
                </c:pt>
                <c:pt idx="32">
                  <c:v>2006.0</c:v>
                </c:pt>
                <c:pt idx="33">
                  <c:v>2007.0</c:v>
                </c:pt>
                <c:pt idx="34">
                  <c:v>2008.0</c:v>
                </c:pt>
                <c:pt idx="35">
                  <c:v>2009.0</c:v>
                </c:pt>
                <c:pt idx="36">
                  <c:v>2010.0</c:v>
                </c:pt>
                <c:pt idx="37">
                  <c:v>2011.0</c:v>
                </c:pt>
                <c:pt idx="38">
                  <c:v>2012.0</c:v>
                </c:pt>
                <c:pt idx="39">
                  <c:v>2013.0</c:v>
                </c:pt>
                <c:pt idx="40">
                  <c:v>2014.0</c:v>
                </c:pt>
                <c:pt idx="41">
                  <c:v>2015.0</c:v>
                </c:pt>
                <c:pt idx="42">
                  <c:v>2016.0</c:v>
                </c:pt>
                <c:pt idx="43">
                  <c:v>2017.0</c:v>
                </c:pt>
                <c:pt idx="44">
                  <c:v>2018.0</c:v>
                </c:pt>
                <c:pt idx="45">
                  <c:v>2019.0</c:v>
                </c:pt>
                <c:pt idx="46">
                  <c:v>2020.0</c:v>
                </c:pt>
                <c:pt idx="47">
                  <c:v>2021.0</c:v>
                </c:pt>
                <c:pt idx="48">
                  <c:v>2022.0</c:v>
                </c:pt>
                <c:pt idx="49">
                  <c:v>2023.0</c:v>
                </c:pt>
                <c:pt idx="50">
                  <c:v>2024.0</c:v>
                </c:pt>
                <c:pt idx="51">
                  <c:v>2025.0</c:v>
                </c:pt>
                <c:pt idx="52">
                  <c:v>2026.0</c:v>
                </c:pt>
                <c:pt idx="53">
                  <c:v>2027.0</c:v>
                </c:pt>
                <c:pt idx="54">
                  <c:v>2028.0</c:v>
                </c:pt>
                <c:pt idx="55">
                  <c:v>2029.0</c:v>
                </c:pt>
                <c:pt idx="56">
                  <c:v>2030.0</c:v>
                </c:pt>
                <c:pt idx="57">
                  <c:v>2031.0</c:v>
                </c:pt>
                <c:pt idx="58">
                  <c:v>2032.0</c:v>
                </c:pt>
                <c:pt idx="59">
                  <c:v>2033.0</c:v>
                </c:pt>
                <c:pt idx="60">
                  <c:v>2034.0</c:v>
                </c:pt>
                <c:pt idx="61">
                  <c:v>2035.0</c:v>
                </c:pt>
                <c:pt idx="62">
                  <c:v>2036.0</c:v>
                </c:pt>
              </c:numCache>
            </c:numRef>
          </c:xVal>
          <c:yVal>
            <c:numRef>
              <c:f>Sheet1!$N$3:$N$65</c:f>
              <c:numCache>
                <c:formatCode>General</c:formatCode>
                <c:ptCount val="63"/>
                <c:pt idx="0">
                  <c:v>104.0</c:v>
                </c:pt>
                <c:pt idx="1">
                  <c:v>120.0</c:v>
                </c:pt>
                <c:pt idx="2">
                  <c:v>139.0</c:v>
                </c:pt>
                <c:pt idx="3">
                  <c:v>189.0</c:v>
                </c:pt>
                <c:pt idx="4">
                  <c:v>158.0</c:v>
                </c:pt>
                <c:pt idx="5">
                  <c:v>146.0</c:v>
                </c:pt>
                <c:pt idx="6">
                  <c:v>163.0</c:v>
                </c:pt>
                <c:pt idx="7">
                  <c:v>143.0</c:v>
                </c:pt>
                <c:pt idx="8">
                  <c:v>136.0</c:v>
                </c:pt>
                <c:pt idx="9">
                  <c:v>147.0</c:v>
                </c:pt>
                <c:pt idx="10">
                  <c:v>165.0</c:v>
                </c:pt>
                <c:pt idx="11">
                  <c:v>139.0</c:v>
                </c:pt>
                <c:pt idx="12">
                  <c:v>142.0</c:v>
                </c:pt>
                <c:pt idx="13">
                  <c:v>167.0</c:v>
                </c:pt>
                <c:pt idx="14">
                  <c:v>197.0</c:v>
                </c:pt>
                <c:pt idx="15">
                  <c:v>198.0</c:v>
                </c:pt>
                <c:pt idx="16">
                  <c:v>140.0</c:v>
                </c:pt>
                <c:pt idx="17">
                  <c:v>181.0</c:v>
                </c:pt>
                <c:pt idx="18">
                  <c:v>170.0</c:v>
                </c:pt>
                <c:pt idx="19">
                  <c:v>207.0</c:v>
                </c:pt>
                <c:pt idx="20">
                  <c:v>264.0</c:v>
                </c:pt>
                <c:pt idx="21">
                  <c:v>209.0</c:v>
                </c:pt>
                <c:pt idx="22">
                  <c:v>180.0</c:v>
                </c:pt>
                <c:pt idx="23">
                  <c:v>151.0</c:v>
                </c:pt>
                <c:pt idx="24">
                  <c:v>161.0</c:v>
                </c:pt>
                <c:pt idx="25">
                  <c:v>253.0</c:v>
                </c:pt>
                <c:pt idx="26">
                  <c:v>196.0</c:v>
                </c:pt>
                <c:pt idx="27">
                  <c:v>158.0</c:v>
                </c:pt>
                <c:pt idx="28">
                  <c:v>221.0</c:v>
                </c:pt>
                <c:pt idx="29">
                  <c:v>221.0</c:v>
                </c:pt>
                <c:pt idx="30">
                  <c:v>172.0</c:v>
                </c:pt>
                <c:pt idx="31">
                  <c:v>169.0</c:v>
                </c:pt>
                <c:pt idx="32">
                  <c:v>132.0</c:v>
                </c:pt>
                <c:pt idx="33">
                  <c:v>188.0</c:v>
                </c:pt>
                <c:pt idx="34">
                  <c:v>121.0</c:v>
                </c:pt>
                <c:pt idx="35">
                  <c:v>112.0</c:v>
                </c:pt>
                <c:pt idx="36">
                  <c:v>127.0</c:v>
                </c:pt>
                <c:pt idx="37">
                  <c:v>121.0</c:v>
                </c:pt>
                <c:pt idx="38" formatCode="0">
                  <c:v>119.41395838164</c:v>
                </c:pt>
                <c:pt idx="39" formatCode="0">
                  <c:v>115.947863632355</c:v>
                </c:pt>
                <c:pt idx="40" formatCode="0">
                  <c:v>111.1151032128019</c:v>
                </c:pt>
                <c:pt idx="41" formatCode="0">
                  <c:v>105.5547979078783</c:v>
                </c:pt>
                <c:pt idx="42" formatCode="0">
                  <c:v>100.1900478257315</c:v>
                </c:pt>
                <c:pt idx="43" formatCode="0">
                  <c:v>94.06842065359078</c:v>
                </c:pt>
                <c:pt idx="44" formatCode="0">
                  <c:v>87.65933661980536</c:v>
                </c:pt>
                <c:pt idx="45" formatCode="0">
                  <c:v>79.8275653038651</c:v>
                </c:pt>
                <c:pt idx="46" formatCode="0">
                  <c:v>74.5140235427375</c:v>
                </c:pt>
                <c:pt idx="47" formatCode="0">
                  <c:v>68.82864688329734</c:v>
                </c:pt>
                <c:pt idx="48" formatCode="0">
                  <c:v>63.95566371466197</c:v>
                </c:pt>
                <c:pt idx="49" formatCode="0">
                  <c:v>59.22004147617683</c:v>
                </c:pt>
                <c:pt idx="50" formatCode="0">
                  <c:v>54.12042587097796</c:v>
                </c:pt>
                <c:pt idx="51" formatCode="0">
                  <c:v>48.40727683738744</c:v>
                </c:pt>
                <c:pt idx="52" formatCode="0">
                  <c:v>44.44274379634354</c:v>
                </c:pt>
                <c:pt idx="53" formatCode="0">
                  <c:v>41.49354107445963</c:v>
                </c:pt>
                <c:pt idx="54" formatCode="0">
                  <c:v>38.38516481590072</c:v>
                </c:pt>
                <c:pt idx="55" formatCode="0">
                  <c:v>35.1118531662197</c:v>
                </c:pt>
                <c:pt idx="56" formatCode="0">
                  <c:v>31.66766342846578</c:v>
                </c:pt>
                <c:pt idx="57" formatCode="0">
                  <c:v>28.04646679245023</c:v>
                </c:pt>
                <c:pt idx="58" formatCode="0">
                  <c:v>24.24194291722429</c:v>
                </c:pt>
                <c:pt idx="59" formatCode="0">
                  <c:v>20.2475743628048</c:v>
                </c:pt>
                <c:pt idx="60" formatCode="0">
                  <c:v>16.05664086707874</c:v>
                </c:pt>
                <c:pt idx="61" formatCode="0">
                  <c:v>11.66221346371139</c:v>
                </c:pt>
                <c:pt idx="62" formatCode="0">
                  <c:v>7.05714843677046</c:v>
                </c:pt>
              </c:numCache>
            </c:numRef>
          </c:yVal>
          <c:smooth val="0"/>
        </c:ser>
        <c:ser>
          <c:idx val="0"/>
          <c:order val="2"/>
          <c:tx>
            <c:v>"Main Breaks without renewal</c:v>
          </c:tx>
          <c:spPr>
            <a:ln w="28575" cap="sq" cmpd="sng">
              <a:solidFill>
                <a:schemeClr val="tx2">
                  <a:lumMod val="60000"/>
                  <a:lumOff val="40000"/>
                </a:schemeClr>
              </a:solidFill>
              <a:prstDash val="solid"/>
              <a:round/>
              <a:headEnd type="none" w="sm" len="sm"/>
              <a:tailEnd type="none" w="sm" len="sm"/>
            </a:ln>
            <a:effectLst/>
          </c:spPr>
          <c:marker>
            <c:spPr>
              <a:solidFill>
                <a:srgbClr val="FFFFFF"/>
              </a:solidFill>
              <a:effectLst/>
            </c:spPr>
          </c:marker>
          <c:trendline>
            <c:name>Trend (Main Breaks without Renewal)</c:name>
            <c:spPr>
              <a:ln w="28575">
                <a:solidFill>
                  <a:schemeClr val="accent6">
                    <a:lumMod val="50000"/>
                  </a:schemeClr>
                </a:solidFill>
              </a:ln>
            </c:spPr>
            <c:trendlineType val="poly"/>
            <c:order val="3"/>
            <c:forward val="1.0"/>
            <c:dispRSqr val="0"/>
            <c:dispEq val="0"/>
          </c:trendline>
          <c:xVal>
            <c:numRef>
              <c:f>Sheet1!$A$41:$A$65</c:f>
              <c:numCache>
                <c:formatCode>General</c:formatCode>
                <c:ptCount val="25"/>
                <c:pt idx="0">
                  <c:v>2012.0</c:v>
                </c:pt>
                <c:pt idx="1">
                  <c:v>2013.0</c:v>
                </c:pt>
                <c:pt idx="2">
                  <c:v>2014.0</c:v>
                </c:pt>
                <c:pt idx="3">
                  <c:v>2015.0</c:v>
                </c:pt>
                <c:pt idx="4">
                  <c:v>2016.0</c:v>
                </c:pt>
                <c:pt idx="5">
                  <c:v>2017.0</c:v>
                </c:pt>
                <c:pt idx="6">
                  <c:v>2018.0</c:v>
                </c:pt>
                <c:pt idx="7">
                  <c:v>2019.0</c:v>
                </c:pt>
                <c:pt idx="8">
                  <c:v>2020.0</c:v>
                </c:pt>
                <c:pt idx="9">
                  <c:v>2021.0</c:v>
                </c:pt>
                <c:pt idx="10">
                  <c:v>2022.0</c:v>
                </c:pt>
                <c:pt idx="11">
                  <c:v>2023.0</c:v>
                </c:pt>
                <c:pt idx="12">
                  <c:v>2024.0</c:v>
                </c:pt>
                <c:pt idx="13">
                  <c:v>2025.0</c:v>
                </c:pt>
                <c:pt idx="14">
                  <c:v>2026.0</c:v>
                </c:pt>
                <c:pt idx="15">
                  <c:v>2027.0</c:v>
                </c:pt>
                <c:pt idx="16">
                  <c:v>2028.0</c:v>
                </c:pt>
                <c:pt idx="17">
                  <c:v>2029.0</c:v>
                </c:pt>
                <c:pt idx="18">
                  <c:v>2030.0</c:v>
                </c:pt>
                <c:pt idx="19">
                  <c:v>2031.0</c:v>
                </c:pt>
                <c:pt idx="20">
                  <c:v>2032.0</c:v>
                </c:pt>
                <c:pt idx="21">
                  <c:v>2033.0</c:v>
                </c:pt>
                <c:pt idx="22">
                  <c:v>2034.0</c:v>
                </c:pt>
                <c:pt idx="23">
                  <c:v>2035.0</c:v>
                </c:pt>
                <c:pt idx="24">
                  <c:v>2036.0</c:v>
                </c:pt>
              </c:numCache>
            </c:numRef>
          </c:xVal>
          <c:yVal>
            <c:numRef>
              <c:f>Sheet1!$P$41:$P$65</c:f>
              <c:numCache>
                <c:formatCode>0</c:formatCode>
                <c:ptCount val="25"/>
                <c:pt idx="0">
                  <c:v>119.41395838164</c:v>
                </c:pt>
                <c:pt idx="1">
                  <c:v>122.1604794244177</c:v>
                </c:pt>
                <c:pt idx="2">
                  <c:v>124.9701704511793</c:v>
                </c:pt>
                <c:pt idx="3">
                  <c:v>127.8444843715564</c:v>
                </c:pt>
                <c:pt idx="4">
                  <c:v>130.7849075121022</c:v>
                </c:pt>
                <c:pt idx="5">
                  <c:v>133.7929603848805</c:v>
                </c:pt>
                <c:pt idx="6">
                  <c:v>136.8701984737328</c:v>
                </c:pt>
                <c:pt idx="7">
                  <c:v>140.0182130386286</c:v>
                </c:pt>
                <c:pt idx="8">
                  <c:v>143.238631938517</c:v>
                </c:pt>
                <c:pt idx="9">
                  <c:v>146.5331204731029</c:v>
                </c:pt>
                <c:pt idx="10">
                  <c:v>149.9033822439843</c:v>
                </c:pt>
                <c:pt idx="11">
                  <c:v>153.351160035596</c:v>
                </c:pt>
                <c:pt idx="12">
                  <c:v>156.8782367164147</c:v>
                </c:pt>
                <c:pt idx="13">
                  <c:v>160.4864361608922</c:v>
                </c:pt>
                <c:pt idx="14">
                  <c:v>164.1776241925926</c:v>
                </c:pt>
                <c:pt idx="15">
                  <c:v>167.9537095490222</c:v>
                </c:pt>
                <c:pt idx="16">
                  <c:v>171.8166448686498</c:v>
                </c:pt>
                <c:pt idx="17">
                  <c:v>175.7684277006287</c:v>
                </c:pt>
                <c:pt idx="18">
                  <c:v>179.8111015377432</c:v>
                </c:pt>
                <c:pt idx="19">
                  <c:v>183.9467568731112</c:v>
                </c:pt>
                <c:pt idx="20">
                  <c:v>188.1775322811927</c:v>
                </c:pt>
                <c:pt idx="21">
                  <c:v>192.5056155236601</c:v>
                </c:pt>
                <c:pt idx="22">
                  <c:v>196.9332446807044</c:v>
                </c:pt>
                <c:pt idx="23">
                  <c:v>201.4627093083606</c:v>
                </c:pt>
                <c:pt idx="24">
                  <c:v>206.0963516224527</c:v>
                </c:pt>
              </c:numCache>
            </c:numRef>
          </c:yVal>
          <c:smooth val="0"/>
        </c:ser>
        <c:dLbls>
          <c:showLegendKey val="0"/>
          <c:showVal val="0"/>
          <c:showCatName val="0"/>
          <c:showSerName val="0"/>
          <c:showPercent val="0"/>
          <c:showBubbleSize val="0"/>
        </c:dLbls>
        <c:axId val="-1998121480"/>
        <c:axId val="-1997670312"/>
      </c:scatterChart>
      <c:scatterChart>
        <c:scatterStyle val="lineMarker"/>
        <c:varyColors val="0"/>
        <c:ser>
          <c:idx val="2"/>
          <c:order val="1"/>
          <c:tx>
            <c:v>Pipe age (right axis)</c:v>
          </c:tx>
          <c:spPr>
            <a:ln w="25400">
              <a:solidFill>
                <a:srgbClr val="FFFF00"/>
              </a:solidFill>
              <a:prstDash val="solid"/>
            </a:ln>
          </c:spPr>
          <c:marker>
            <c:symbol val="triangle"/>
            <c:size val="7"/>
            <c:spPr>
              <a:solidFill>
                <a:srgbClr val="FFFF00"/>
              </a:solidFill>
              <a:ln>
                <a:solidFill>
                  <a:srgbClr val="FFFF00"/>
                </a:solidFill>
                <a:prstDash val="solid"/>
              </a:ln>
            </c:spPr>
          </c:marker>
          <c:xVal>
            <c:numRef>
              <c:f>Sheet1!$A$3:$A$38</c:f>
              <c:numCache>
                <c:formatCode>General</c:formatCode>
                <c:ptCount val="36"/>
                <c:pt idx="0">
                  <c:v>1974.0</c:v>
                </c:pt>
                <c:pt idx="1">
                  <c:v>1975.0</c:v>
                </c:pt>
                <c:pt idx="2">
                  <c:v>1976.0</c:v>
                </c:pt>
                <c:pt idx="3">
                  <c:v>1977.0</c:v>
                </c:pt>
                <c:pt idx="4">
                  <c:v>1978.0</c:v>
                </c:pt>
                <c:pt idx="5">
                  <c:v>1979.0</c:v>
                </c:pt>
                <c:pt idx="6">
                  <c:v>1980.0</c:v>
                </c:pt>
                <c:pt idx="7">
                  <c:v>1981.0</c:v>
                </c:pt>
                <c:pt idx="8">
                  <c:v>1982.0</c:v>
                </c:pt>
                <c:pt idx="9">
                  <c:v>1983.0</c:v>
                </c:pt>
                <c:pt idx="10">
                  <c:v>1984.0</c:v>
                </c:pt>
                <c:pt idx="11">
                  <c:v>1985.0</c:v>
                </c:pt>
                <c:pt idx="12">
                  <c:v>1986.0</c:v>
                </c:pt>
                <c:pt idx="13">
                  <c:v>1987.0</c:v>
                </c:pt>
                <c:pt idx="14">
                  <c:v>1988.0</c:v>
                </c:pt>
                <c:pt idx="15">
                  <c:v>1989.0</c:v>
                </c:pt>
                <c:pt idx="16">
                  <c:v>1990.0</c:v>
                </c:pt>
                <c:pt idx="17">
                  <c:v>1991.0</c:v>
                </c:pt>
                <c:pt idx="18">
                  <c:v>1992.0</c:v>
                </c:pt>
                <c:pt idx="19">
                  <c:v>1993.0</c:v>
                </c:pt>
                <c:pt idx="20">
                  <c:v>1994.0</c:v>
                </c:pt>
                <c:pt idx="21">
                  <c:v>1995.0</c:v>
                </c:pt>
                <c:pt idx="22">
                  <c:v>1996.0</c:v>
                </c:pt>
                <c:pt idx="23">
                  <c:v>1997.0</c:v>
                </c:pt>
                <c:pt idx="24">
                  <c:v>1998.0</c:v>
                </c:pt>
                <c:pt idx="25">
                  <c:v>1999.0</c:v>
                </c:pt>
                <c:pt idx="26">
                  <c:v>2000.0</c:v>
                </c:pt>
                <c:pt idx="27">
                  <c:v>2001.0</c:v>
                </c:pt>
                <c:pt idx="28">
                  <c:v>2002.0</c:v>
                </c:pt>
                <c:pt idx="29">
                  <c:v>2003.0</c:v>
                </c:pt>
                <c:pt idx="30">
                  <c:v>2004.0</c:v>
                </c:pt>
                <c:pt idx="31">
                  <c:v>2005.0</c:v>
                </c:pt>
                <c:pt idx="32">
                  <c:v>2006.0</c:v>
                </c:pt>
                <c:pt idx="33">
                  <c:v>2007.0</c:v>
                </c:pt>
                <c:pt idx="34">
                  <c:v>2008.0</c:v>
                </c:pt>
                <c:pt idx="35">
                  <c:v>2009.0</c:v>
                </c:pt>
              </c:numCache>
            </c:numRef>
          </c:xVal>
          <c:yVal>
            <c:numRef>
              <c:f>Sheet1!$O$3:$O$38</c:f>
              <c:numCache>
                <c:formatCode>General</c:formatCode>
                <c:ptCount val="36"/>
                <c:pt idx="0">
                  <c:v>21.0</c:v>
                </c:pt>
                <c:pt idx="1">
                  <c:v>21.5</c:v>
                </c:pt>
                <c:pt idx="2">
                  <c:v>22.2</c:v>
                </c:pt>
                <c:pt idx="3">
                  <c:v>21.5</c:v>
                </c:pt>
                <c:pt idx="4">
                  <c:v>21.8</c:v>
                </c:pt>
                <c:pt idx="5">
                  <c:v>23.0</c:v>
                </c:pt>
                <c:pt idx="6">
                  <c:v>23.1</c:v>
                </c:pt>
                <c:pt idx="7">
                  <c:v>22.5</c:v>
                </c:pt>
                <c:pt idx="8">
                  <c:v>24.2</c:v>
                </c:pt>
                <c:pt idx="9">
                  <c:v>25.0</c:v>
                </c:pt>
                <c:pt idx="10">
                  <c:v>25.9</c:v>
                </c:pt>
                <c:pt idx="11">
                  <c:v>26.7</c:v>
                </c:pt>
                <c:pt idx="12">
                  <c:v>27.1</c:v>
                </c:pt>
                <c:pt idx="13">
                  <c:v>27.5</c:v>
                </c:pt>
                <c:pt idx="14">
                  <c:v>27.6</c:v>
                </c:pt>
                <c:pt idx="15">
                  <c:v>27.4</c:v>
                </c:pt>
                <c:pt idx="16">
                  <c:v>27.5</c:v>
                </c:pt>
                <c:pt idx="17">
                  <c:v>27.8</c:v>
                </c:pt>
                <c:pt idx="18">
                  <c:v>28.4</c:v>
                </c:pt>
                <c:pt idx="19">
                  <c:v>28.9</c:v>
                </c:pt>
                <c:pt idx="20">
                  <c:v>28.6</c:v>
                </c:pt>
                <c:pt idx="21">
                  <c:v>28.9</c:v>
                </c:pt>
                <c:pt idx="22">
                  <c:v>29.4</c:v>
                </c:pt>
                <c:pt idx="23">
                  <c:v>30.0</c:v>
                </c:pt>
                <c:pt idx="24">
                  <c:v>30.4</c:v>
                </c:pt>
                <c:pt idx="25">
                  <c:v>31.0</c:v>
                </c:pt>
                <c:pt idx="26">
                  <c:v>31.4</c:v>
                </c:pt>
                <c:pt idx="27">
                  <c:v>31.8</c:v>
                </c:pt>
                <c:pt idx="28">
                  <c:v>32.8</c:v>
                </c:pt>
                <c:pt idx="29">
                  <c:v>32.3</c:v>
                </c:pt>
                <c:pt idx="30">
                  <c:v>32.5</c:v>
                </c:pt>
                <c:pt idx="31">
                  <c:v>32.7</c:v>
                </c:pt>
                <c:pt idx="32">
                  <c:v>32.8</c:v>
                </c:pt>
                <c:pt idx="33">
                  <c:v>32.8</c:v>
                </c:pt>
                <c:pt idx="34">
                  <c:v>33.0</c:v>
                </c:pt>
                <c:pt idx="35">
                  <c:v>33.0</c:v>
                </c:pt>
              </c:numCache>
            </c:numRef>
          </c:yVal>
          <c:smooth val="0"/>
        </c:ser>
        <c:dLbls>
          <c:showLegendKey val="0"/>
          <c:showVal val="0"/>
          <c:showCatName val="0"/>
          <c:showSerName val="0"/>
          <c:showPercent val="0"/>
          <c:showBubbleSize val="0"/>
        </c:dLbls>
        <c:axId val="-2004647416"/>
        <c:axId val="-1997669064"/>
      </c:scatterChart>
      <c:valAx>
        <c:axId val="-1998121480"/>
        <c:scaling>
          <c:orientation val="minMax"/>
          <c:max val="2040.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lang="en-CA" sz="1200" b="0" i="0" u="none" strike="noStrike" baseline="0">
                <a:solidFill>
                  <a:srgbClr val="000000"/>
                </a:solidFill>
                <a:latin typeface="Arial"/>
                <a:ea typeface="Arial"/>
                <a:cs typeface="Arial"/>
              </a:defRPr>
            </a:pPr>
            <a:endParaRPr lang="de-DE"/>
          </a:p>
        </c:txPr>
        <c:crossAx val="-1997670312"/>
        <c:crosses val="autoZero"/>
        <c:crossBetween val="midCat"/>
      </c:valAx>
      <c:valAx>
        <c:axId val="-199767031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lang="en-CA" sz="1200" b="0" i="0" u="none" strike="noStrike" baseline="0">
                <a:solidFill>
                  <a:srgbClr val="000000"/>
                </a:solidFill>
                <a:latin typeface="Arial"/>
                <a:ea typeface="Arial"/>
                <a:cs typeface="Arial"/>
              </a:defRPr>
            </a:pPr>
            <a:endParaRPr lang="de-DE"/>
          </a:p>
        </c:txPr>
        <c:crossAx val="-1998121480"/>
        <c:crosses val="autoZero"/>
        <c:crossBetween val="midCat"/>
      </c:valAx>
      <c:valAx>
        <c:axId val="-2004647416"/>
        <c:scaling>
          <c:orientation val="minMax"/>
        </c:scaling>
        <c:delete val="1"/>
        <c:axPos val="b"/>
        <c:numFmt formatCode="General" sourceLinked="1"/>
        <c:majorTickMark val="out"/>
        <c:minorTickMark val="none"/>
        <c:tickLblPos val="none"/>
        <c:crossAx val="-1997669064"/>
        <c:crosses val="autoZero"/>
        <c:crossBetween val="midCat"/>
      </c:valAx>
      <c:valAx>
        <c:axId val="-1997669064"/>
        <c:scaling>
          <c:orientation val="minMax"/>
          <c:min val="0.0"/>
        </c:scaling>
        <c:delete val="0"/>
        <c:axPos val="r"/>
        <c:title>
          <c:tx>
            <c:rich>
              <a:bodyPr/>
              <a:lstStyle/>
              <a:p>
                <a:pPr>
                  <a:defRPr lang="en-CA" sz="1200" b="1" i="0" u="none" strike="noStrike" baseline="0">
                    <a:solidFill>
                      <a:srgbClr val="000000"/>
                    </a:solidFill>
                    <a:latin typeface="Arial"/>
                    <a:ea typeface="Arial"/>
                    <a:cs typeface="Arial"/>
                  </a:defRPr>
                </a:pPr>
                <a:r>
                  <a:rPr lang="en-CA"/>
                  <a:t>pipe age</a:t>
                </a:r>
              </a:p>
            </c:rich>
          </c:tx>
          <c:layout>
            <c:manualLayout>
              <c:xMode val="edge"/>
              <c:yMode val="edge"/>
              <c:x val="0.955604921192818"/>
              <c:y val="0.398042418610717"/>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lang="en-CA" sz="1200" b="0" i="0" u="none" strike="noStrike" baseline="0">
                <a:solidFill>
                  <a:srgbClr val="000000"/>
                </a:solidFill>
                <a:latin typeface="Arial"/>
                <a:ea typeface="Arial"/>
                <a:cs typeface="Arial"/>
              </a:defRPr>
            </a:pPr>
            <a:endParaRPr lang="de-DE"/>
          </a:p>
        </c:txPr>
        <c:crossAx val="-2004647416"/>
        <c:crosses val="max"/>
        <c:crossBetween val="midCat"/>
      </c:valAx>
      <c:spPr>
        <a:solidFill>
          <a:srgbClr val="C0C0C0"/>
        </a:solidFill>
        <a:ln w="12700">
          <a:solidFill>
            <a:srgbClr val="808080"/>
          </a:solidFill>
          <a:prstDash val="solid"/>
        </a:ln>
      </c:spPr>
    </c:plotArea>
    <c:legend>
      <c:legendPos val="r"/>
      <c:layout>
        <c:manualLayout>
          <c:xMode val="edge"/>
          <c:yMode val="edge"/>
          <c:x val="0.0366259426968974"/>
          <c:y val="0.84035767268222"/>
          <c:w val="0.894665240389385"/>
          <c:h val="0.101940137917543"/>
        </c:manualLayout>
      </c:layout>
      <c:overlay val="0"/>
      <c:spPr>
        <a:solidFill>
          <a:srgbClr val="FFFFFF"/>
        </a:solidFill>
        <a:ln w="3175">
          <a:solidFill>
            <a:srgbClr val="000000"/>
          </a:solidFill>
          <a:prstDash val="solid"/>
        </a:ln>
      </c:spPr>
      <c:txPr>
        <a:bodyPr/>
        <a:lstStyle/>
        <a:p>
          <a:pPr>
            <a:defRPr lang="en-CA" sz="1100" b="0" i="0" u="none" strike="noStrike" baseline="0">
              <a:solidFill>
                <a:srgbClr val="000000"/>
              </a:solidFill>
              <a:latin typeface="Arial"/>
              <a:ea typeface="Arial"/>
              <a:cs typeface="Arial"/>
            </a:defRPr>
          </a:pPr>
          <a:endParaRPr lang="de-DE"/>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de-DE"/>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png"/><Relationship Id="rId3"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0.21786</cdr:x>
      <cdr:y>0.41588</cdr:y>
    </cdr:from>
    <cdr:to>
      <cdr:x>0.22886</cdr:x>
      <cdr:y>0.48063</cdr:y>
    </cdr:to>
    <cdr:sp macro="" textlink="">
      <cdr:nvSpPr>
        <cdr:cNvPr id="4098" name="Oval 2"/>
        <cdr:cNvSpPr>
          <a:spLocks xmlns:a="http://schemas.openxmlformats.org/drawingml/2006/main" noChangeArrowheads="1"/>
        </cdr:cNvSpPr>
      </cdr:nvSpPr>
      <cdr:spPr bwMode="auto">
        <a:xfrm xmlns:a="http://schemas.openxmlformats.org/drawingml/2006/main">
          <a:off x="1886826" y="2559875"/>
          <a:ext cx="92257" cy="399033"/>
        </a:xfrm>
        <a:prstGeom xmlns:a="http://schemas.openxmlformats.org/drawingml/2006/main" prst="ellipse">
          <a:avLst/>
        </a:prstGeom>
        <a:noFill xmlns:a="http://schemas.openxmlformats.org/drawingml/2006/main"/>
        <a:ln xmlns:a="http://schemas.openxmlformats.org/drawingml/2006/main" w="19050">
          <a:solidFill>
            <a:srgbClr val="339966"/>
          </a:solidFill>
          <a:round/>
          <a:headEnd/>
          <a:tailEnd/>
        </a:ln>
      </cdr:spPr>
      <cdr:txBody>
        <a:bodyPr xmlns:a="http://schemas.openxmlformats.org/drawingml/2006/main"/>
        <a:lstStyle xmlns:a="http://schemas.openxmlformats.org/drawingml/2006/main"/>
        <a:p xmlns:a="http://schemas.openxmlformats.org/drawingml/2006/main">
          <a:endParaRPr lang="en-CA"/>
        </a:p>
      </cdr:txBody>
    </cdr:sp>
  </cdr:relSizeAnchor>
  <cdr:relSizeAnchor xmlns:cdr="http://schemas.openxmlformats.org/drawingml/2006/chartDrawing">
    <cdr:from>
      <cdr:x>0.79612</cdr:x>
      <cdr:y>0.44847</cdr:y>
    </cdr:from>
    <cdr:to>
      <cdr:x>0.90487</cdr:x>
      <cdr:y>0.54347</cdr:y>
    </cdr:to>
    <cdr:sp macro="" textlink="">
      <cdr:nvSpPr>
        <cdr:cNvPr id="4102" name="Text Box 6"/>
        <cdr:cNvSpPr txBox="1">
          <a:spLocks xmlns:a="http://schemas.openxmlformats.org/drawingml/2006/main" noChangeArrowheads="1"/>
        </cdr:cNvSpPr>
      </cdr:nvSpPr>
      <cdr:spPr bwMode="auto">
        <a:xfrm xmlns:a="http://schemas.openxmlformats.org/drawingml/2006/main">
          <a:off x="6832330" y="2763803"/>
          <a:ext cx="933295" cy="585454"/>
        </a:xfrm>
        <a:prstGeom xmlns:a="http://schemas.openxmlformats.org/drawingml/2006/main" prst="rect">
          <a:avLst/>
        </a:prstGeom>
        <a:noFill xmlns:a="http://schemas.openxmlformats.org/drawingml/2006/main"/>
        <a:ln xmlns:a="http://schemas.openxmlformats.org/drawingml/2006/main" w="38100" algn="ctr">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CA" sz="1000" b="1" i="0" u="none" strike="noStrike" baseline="0" dirty="0">
              <a:solidFill>
                <a:srgbClr val="000000"/>
              </a:solidFill>
              <a:latin typeface="Arial"/>
              <a:cs typeface="Arial"/>
            </a:rPr>
            <a:t>Trend without</a:t>
          </a:r>
        </a:p>
        <a:p xmlns:a="http://schemas.openxmlformats.org/drawingml/2006/main">
          <a:pPr algn="l" rtl="0">
            <a:defRPr sz="1000"/>
          </a:pPr>
          <a:r>
            <a:rPr lang="en-CA" sz="1000" b="1" i="0" u="none" strike="noStrike" baseline="0" dirty="0">
              <a:solidFill>
                <a:srgbClr val="000000"/>
              </a:solidFill>
              <a:latin typeface="Arial"/>
              <a:cs typeface="Arial"/>
            </a:rPr>
            <a:t>renewal</a:t>
          </a:r>
        </a:p>
      </cdr:txBody>
    </cdr:sp>
  </cdr:relSizeAnchor>
  <cdr:relSizeAnchor xmlns:cdr="http://schemas.openxmlformats.org/drawingml/2006/chartDrawing">
    <cdr:from>
      <cdr:x>0.918</cdr:x>
      <cdr:y>0.14375</cdr:y>
    </cdr:from>
    <cdr:to>
      <cdr:x>0.918</cdr:x>
      <cdr:y>0.14375</cdr:y>
    </cdr:to>
    <cdr:sp macro="" textlink="">
      <cdr:nvSpPr>
        <cdr:cNvPr id="4103" name="AutoShape 7"/>
        <cdr:cNvSpPr>
          <a:spLocks xmlns:a="http://schemas.openxmlformats.org/drawingml/2006/main" noChangeShapeType="1"/>
        </cdr:cNvSpPr>
      </cdr:nvSpPr>
      <cdr:spPr bwMode="auto">
        <a:xfrm xmlns:a="http://schemas.openxmlformats.org/drawingml/2006/main" rot="5400000" flipV="1">
          <a:off x="7878299" y="839331"/>
          <a:ext cx="0" cy="0"/>
        </a:xfrm>
        <a:prstGeom xmlns:a="http://schemas.openxmlformats.org/drawingml/2006/main" prst="curvedConnector3">
          <a:avLst>
            <a:gd name="adj1" fmla="val -5"/>
          </a:avLst>
        </a:prstGeom>
        <a:noFill xmlns:a="http://schemas.openxmlformats.org/drawingml/2006/main"/>
        <a:ln xmlns:a="http://schemas.openxmlformats.org/drawingml/2006/main" w="38100">
          <a:solidFill>
            <a:srgbClr val="FF0000"/>
          </a:solidFill>
          <a:round/>
          <a:headEnd/>
          <a:tailEnd type="triangle" w="med" len="me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CA"/>
        </a:p>
      </cdr:txBody>
    </cdr:sp>
  </cdr:relSizeAnchor>
  <cdr:relSizeAnchor xmlns:cdr="http://schemas.openxmlformats.org/drawingml/2006/chartDrawing">
    <cdr:from>
      <cdr:x>0.918</cdr:x>
      <cdr:y>0.14375</cdr:y>
    </cdr:from>
    <cdr:to>
      <cdr:x>0.918</cdr:x>
      <cdr:y>0.14375</cdr:y>
    </cdr:to>
    <cdr:sp macro="" textlink="">
      <cdr:nvSpPr>
        <cdr:cNvPr id="4106" name="AutoShape 10"/>
        <cdr:cNvSpPr>
          <a:spLocks xmlns:a="http://schemas.openxmlformats.org/drawingml/2006/main" noChangeShapeType="1"/>
        </cdr:cNvSpPr>
      </cdr:nvSpPr>
      <cdr:spPr bwMode="auto">
        <a:xfrm xmlns:a="http://schemas.openxmlformats.org/drawingml/2006/main" rot="5400000" flipV="1">
          <a:off x="7878299" y="839331"/>
          <a:ext cx="0" cy="0"/>
        </a:xfrm>
        <a:prstGeom xmlns:a="http://schemas.openxmlformats.org/drawingml/2006/main" prst="curvedConnector3">
          <a:avLst>
            <a:gd name="adj1" fmla="val -5"/>
          </a:avLst>
        </a:prstGeom>
        <a:noFill xmlns:a="http://schemas.openxmlformats.org/drawingml/2006/main"/>
        <a:ln xmlns:a="http://schemas.openxmlformats.org/drawingml/2006/main" w="38100">
          <a:solidFill>
            <a:srgbClr val="FF0000"/>
          </a:solidFill>
          <a:round/>
          <a:headEnd/>
          <a:tailEnd type="triangle" w="med" len="me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CA"/>
        </a:p>
      </cdr:txBody>
    </cdr:sp>
  </cdr:relSizeAnchor>
  <cdr:relSizeAnchor xmlns:cdr="http://schemas.openxmlformats.org/drawingml/2006/chartDrawing">
    <cdr:from>
      <cdr:x>0.918</cdr:x>
      <cdr:y>0.14375</cdr:y>
    </cdr:from>
    <cdr:to>
      <cdr:x>0.918</cdr:x>
      <cdr:y>0.14375</cdr:y>
    </cdr:to>
    <cdr:sp macro="" textlink="">
      <cdr:nvSpPr>
        <cdr:cNvPr id="4107" name="AutoShape 11"/>
        <cdr:cNvSpPr>
          <a:spLocks xmlns:a="http://schemas.openxmlformats.org/drawingml/2006/main" noChangeShapeType="1"/>
        </cdr:cNvSpPr>
      </cdr:nvSpPr>
      <cdr:spPr bwMode="auto">
        <a:xfrm xmlns:a="http://schemas.openxmlformats.org/drawingml/2006/main" rot="5400000" flipV="1">
          <a:off x="7878299" y="839331"/>
          <a:ext cx="0" cy="0"/>
        </a:xfrm>
        <a:prstGeom xmlns:a="http://schemas.openxmlformats.org/drawingml/2006/main" prst="curvedConnector3">
          <a:avLst>
            <a:gd name="adj1" fmla="val -5"/>
          </a:avLst>
        </a:prstGeom>
        <a:noFill xmlns:a="http://schemas.openxmlformats.org/drawingml/2006/main"/>
        <a:ln xmlns:a="http://schemas.openxmlformats.org/drawingml/2006/main" w="38100">
          <a:solidFill>
            <a:srgbClr val="FF0000"/>
          </a:solidFill>
          <a:round/>
          <a:headEnd/>
          <a:tailEnd type="triangle" w="med" len="me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CA"/>
        </a:p>
      </cdr:txBody>
    </cdr:sp>
  </cdr:relSizeAnchor>
  <cdr:relSizeAnchor xmlns:cdr="http://schemas.openxmlformats.org/drawingml/2006/chartDrawing">
    <cdr:from>
      <cdr:x>0.7445</cdr:x>
      <cdr:y>0.57575</cdr:y>
    </cdr:from>
    <cdr:to>
      <cdr:x>0.8475</cdr:x>
      <cdr:y>0.71025</cdr:y>
    </cdr:to>
    <cdr:sp macro="" textlink="">
      <cdr:nvSpPr>
        <cdr:cNvPr id="4120" name="Text Box 24"/>
        <cdr:cNvSpPr txBox="1">
          <a:spLocks xmlns:a="http://schemas.openxmlformats.org/drawingml/2006/main" noChangeArrowheads="1"/>
        </cdr:cNvSpPr>
      </cdr:nvSpPr>
      <cdr:spPr bwMode="auto">
        <a:xfrm xmlns:a="http://schemas.openxmlformats.org/drawingml/2006/main">
          <a:off x="6389318" y="3262991"/>
          <a:ext cx="883948" cy="762262"/>
        </a:xfrm>
        <a:prstGeom xmlns:a="http://schemas.openxmlformats.org/drawingml/2006/main" prst="rect">
          <a:avLst/>
        </a:prstGeom>
        <a:noFill xmlns:a="http://schemas.openxmlformats.org/drawingml/2006/main"/>
        <a:ln xmlns:a="http://schemas.openxmlformats.org/drawingml/2006/main" w="38100" algn="ctr">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endParaRPr lang="en-CA"/>
        </a:p>
      </cdr:txBody>
    </cdr:sp>
  </cdr:relSizeAnchor>
  <cdr:relSizeAnchor xmlns:cdr="http://schemas.openxmlformats.org/drawingml/2006/chartDrawing">
    <cdr:from>
      <cdr:x>0.73696</cdr:x>
      <cdr:y>0.44204</cdr:y>
    </cdr:from>
    <cdr:to>
      <cdr:x>0.79023</cdr:x>
      <cdr:y>0.47913</cdr:y>
    </cdr:to>
    <cdr:sp macro="" textlink="">
      <cdr:nvSpPr>
        <cdr:cNvPr id="4121" name="Line 25"/>
        <cdr:cNvSpPr>
          <a:spLocks xmlns:a="http://schemas.openxmlformats.org/drawingml/2006/main" noChangeShapeType="1"/>
        </cdr:cNvSpPr>
      </cdr:nvSpPr>
      <cdr:spPr bwMode="auto">
        <a:xfrm xmlns:a="http://schemas.openxmlformats.org/drawingml/2006/main" flipH="1" flipV="1">
          <a:off x="6324599" y="2724149"/>
          <a:ext cx="457199" cy="228599"/>
        </a:xfrm>
        <a:prstGeom xmlns:a="http://schemas.openxmlformats.org/drawingml/2006/main" prst="line">
          <a:avLst/>
        </a:prstGeom>
        <a:noFill xmlns:a="http://schemas.openxmlformats.org/drawingml/2006/main"/>
        <a:ln xmlns:a="http://schemas.openxmlformats.org/drawingml/2006/main" w="38100">
          <a:solidFill>
            <a:srgbClr val="FF0000"/>
          </a:solidFill>
          <a:round/>
          <a:headEnd/>
          <a:tailEnd type="triangle" w="med" len="me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CA"/>
        </a:p>
      </cdr:txBody>
    </cdr:sp>
  </cdr:relSizeAnchor>
  <cdr:relSizeAnchor xmlns:cdr="http://schemas.openxmlformats.org/drawingml/2006/chartDrawing">
    <cdr:from>
      <cdr:x>0.18644</cdr:x>
      <cdr:y>0.49174</cdr:y>
    </cdr:from>
    <cdr:to>
      <cdr:x>0.29469</cdr:x>
      <cdr:y>0.59395</cdr:y>
    </cdr:to>
    <cdr:sp macro="" textlink="">
      <cdr:nvSpPr>
        <cdr:cNvPr id="4122" name="Text Box 26"/>
        <cdr:cNvSpPr txBox="1">
          <a:spLocks xmlns:a="http://schemas.openxmlformats.org/drawingml/2006/main" noChangeArrowheads="1"/>
        </cdr:cNvSpPr>
      </cdr:nvSpPr>
      <cdr:spPr bwMode="auto">
        <a:xfrm xmlns:a="http://schemas.openxmlformats.org/drawingml/2006/main">
          <a:off x="1608594" y="3027355"/>
          <a:ext cx="926859" cy="629887"/>
        </a:xfrm>
        <a:prstGeom xmlns:a="http://schemas.openxmlformats.org/drawingml/2006/main" prst="rect">
          <a:avLst/>
        </a:prstGeom>
        <a:noFill xmlns:a="http://schemas.openxmlformats.org/drawingml/2006/main"/>
        <a:ln xmlns:a="http://schemas.openxmlformats.org/drawingml/2006/main" w="38100" algn="ctr">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CA" sz="1000" b="1" i="0" u="none" strike="noStrike" baseline="0">
              <a:solidFill>
                <a:srgbClr val="000000"/>
              </a:solidFill>
              <a:latin typeface="Arial"/>
              <a:cs typeface="Arial"/>
            </a:rPr>
            <a:t>Start of Replacement Program</a:t>
          </a:r>
        </a:p>
      </cdr:txBody>
    </cdr:sp>
  </cdr:relSizeAnchor>
  <cdr:relSizeAnchor xmlns:cdr="http://schemas.openxmlformats.org/drawingml/2006/chartDrawing">
    <cdr:from>
      <cdr:x>0.79739</cdr:x>
      <cdr:y>0.54929</cdr:y>
    </cdr:from>
    <cdr:to>
      <cdr:x>0.90455</cdr:x>
      <cdr:y>0.63529</cdr:y>
    </cdr:to>
    <cdr:sp macro="" textlink="">
      <cdr:nvSpPr>
        <cdr:cNvPr id="4124" name="Text Box 28"/>
        <cdr:cNvSpPr txBox="1">
          <a:spLocks xmlns:a="http://schemas.openxmlformats.org/drawingml/2006/main" noChangeArrowheads="1"/>
        </cdr:cNvSpPr>
      </cdr:nvSpPr>
      <cdr:spPr bwMode="auto">
        <a:xfrm xmlns:a="http://schemas.openxmlformats.org/drawingml/2006/main">
          <a:off x="6843222" y="3385080"/>
          <a:ext cx="919653" cy="5299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CA" sz="1000" b="1" i="0" u="none" strike="noStrike" baseline="0">
              <a:solidFill>
                <a:srgbClr val="000000"/>
              </a:solidFill>
              <a:latin typeface="Arial"/>
              <a:cs typeface="Arial"/>
            </a:rPr>
            <a:t>Trend of Financial Plan</a:t>
          </a:r>
        </a:p>
      </cdr:txBody>
    </cdr:sp>
  </cdr:relSizeAnchor>
  <cdr:relSizeAnchor xmlns:cdr="http://schemas.openxmlformats.org/drawingml/2006/chartDrawing">
    <cdr:from>
      <cdr:x>0.73363</cdr:x>
      <cdr:y>0.5966</cdr:y>
    </cdr:from>
    <cdr:to>
      <cdr:x>0.79245</cdr:x>
      <cdr:y>0.62287</cdr:y>
    </cdr:to>
    <cdr:sp macro="" textlink="">
      <cdr:nvSpPr>
        <cdr:cNvPr id="4125" name="Line 29"/>
        <cdr:cNvSpPr>
          <a:spLocks xmlns:a="http://schemas.openxmlformats.org/drawingml/2006/main" noChangeShapeType="1"/>
        </cdr:cNvSpPr>
      </cdr:nvSpPr>
      <cdr:spPr bwMode="auto">
        <a:xfrm xmlns:a="http://schemas.openxmlformats.org/drawingml/2006/main" flipH="1">
          <a:off x="6296024" y="3676650"/>
          <a:ext cx="504825" cy="161925"/>
        </a:xfrm>
        <a:prstGeom xmlns:a="http://schemas.openxmlformats.org/drawingml/2006/main" prst="line">
          <a:avLst/>
        </a:prstGeom>
        <a:noFill xmlns:a="http://schemas.openxmlformats.org/drawingml/2006/main"/>
        <a:ln xmlns:a="http://schemas.openxmlformats.org/drawingml/2006/main" w="38100">
          <a:solidFill>
            <a:srgbClr val="FF0000"/>
          </a:solidFill>
          <a:round/>
          <a:headEnd/>
          <a:tailEnd type="triangle" w="med" len="me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CA"/>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0EFAC76C-D90F-6148-A0C5-E5FB63C47DEA}" type="datetimeFigureOut">
              <a:rPr lang="de-DE" smtClean="0"/>
              <a:t>10/14/13</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EA5C51C-73B1-DA41-9126-E8621473694A}" type="slidenum">
              <a:rPr lang="de-DE" smtClean="0"/>
              <a:t>‹Nr.›</a:t>
            </a:fld>
            <a:endParaRPr lang="de-DE"/>
          </a:p>
        </p:txBody>
      </p:sp>
    </p:spTree>
    <p:extLst>
      <p:ext uri="{BB962C8B-B14F-4D97-AF65-F5344CB8AC3E}">
        <p14:creationId xmlns:p14="http://schemas.microsoft.com/office/powerpoint/2010/main" val="22235613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5C..%5C..%5CPowerPoint%5CA%20Powerpoint%20RBA%20101%5C3_7.htm" TargetMode="External"/><Relationship Id="rId4" Type="http://schemas.openxmlformats.org/officeDocument/2006/relationships/hyperlink" Target="..%5C..%5C..%5CPowerPoint%5CA%20Powerpoint%20RBA%20101%5C2_7.htm"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27535E75-0CD3-D24B-8BDB-A295D52FB1F8}" type="slidenum">
              <a:rPr lang="en-US" sz="1200">
                <a:latin typeface="Times New Roman" charset="0"/>
              </a:rPr>
              <a:pPr eaLnBrk="1" hangingPunct="1"/>
              <a:t>1</a:t>
            </a:fld>
            <a:endParaRPr lang="en-US" sz="1200">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sng">
                <a:ea typeface="ＭＳ Ｐゴシック" charset="0"/>
                <a:cs typeface="ＭＳ Ｐゴシック" charset="0"/>
              </a:rPr>
              <a:t>Introduction and the difference between population and performance accountability</a:t>
            </a:r>
            <a:r>
              <a:rPr lang="en-US">
                <a:ea typeface="ＭＳ Ｐゴシック" charset="0"/>
                <a:cs typeface="ＭＳ Ｐゴシック" charset="0"/>
              </a:rPr>
              <a:t>: We are going to talk about two different kinds of accountability: </a:t>
            </a:r>
            <a:r>
              <a:rPr lang="en-US" u="sng">
                <a:ea typeface="ＭＳ Ｐゴシック" charset="0"/>
                <a:cs typeface="ＭＳ Ｐゴシック" charset="0"/>
              </a:rPr>
              <a:t>Accountability for whole populations</a:t>
            </a:r>
            <a:r>
              <a:rPr lang="en-US">
                <a:ea typeface="ＭＳ Ｐゴシック" charset="0"/>
                <a:cs typeface="ＭＳ Ｐゴシック" charset="0"/>
              </a:rPr>
              <a:t>, like all children in Los Angeles, all elders in Chicago, all residents of North Carolina. This first kind of accountability is not the responsibility of any one agency or program. If we talk for example about </a:t>
            </a:r>
            <a:r>
              <a:rPr lang="ja-JP" altLang="en-US">
                <a:ea typeface="ＭＳ Ｐゴシック" charset="0"/>
                <a:cs typeface="ＭＳ Ｐゴシック" charset="0"/>
              </a:rPr>
              <a:t>“</a:t>
            </a:r>
            <a:r>
              <a:rPr lang="en-US" altLang="ja-JP">
                <a:ea typeface="ＭＳ Ｐゴシック" charset="0"/>
                <a:cs typeface="ＭＳ Ｐゴシック" charset="0"/>
              </a:rPr>
              <a:t>all children in your community being healthy,</a:t>
            </a:r>
            <a:r>
              <a:rPr lang="ja-JP" altLang="en-US">
                <a:ea typeface="ＭＳ Ｐゴシック" charset="0"/>
                <a:cs typeface="ＭＳ Ｐゴシック" charset="0"/>
              </a:rPr>
              <a:t>”</a:t>
            </a:r>
            <a:r>
              <a:rPr lang="en-US" altLang="ja-JP">
                <a:ea typeface="ＭＳ Ｐゴシック" charset="0"/>
                <a:cs typeface="ＭＳ Ｐゴシック" charset="0"/>
              </a:rPr>
              <a:t> who are some of the partners that have a role to play? Notice that the traditional answer is </a:t>
            </a:r>
            <a:r>
              <a:rPr lang="ja-JP" altLang="en-US">
                <a:ea typeface="ＭＳ Ｐゴシック" charset="0"/>
                <a:cs typeface="ＭＳ Ｐゴシック" charset="0"/>
              </a:rPr>
              <a:t>“</a:t>
            </a:r>
            <a:r>
              <a:rPr lang="en-US" altLang="ja-JP">
                <a:ea typeface="ＭＳ Ｐゴシック" charset="0"/>
                <a:cs typeface="ＭＳ Ｐゴシック" charset="0"/>
              </a:rPr>
              <a:t>It</a:t>
            </a:r>
            <a:r>
              <a:rPr lang="ja-JP" altLang="en-US">
                <a:ea typeface="ＭＳ Ｐゴシック" charset="0"/>
                <a:cs typeface="ＭＳ Ｐゴシック" charset="0"/>
              </a:rPr>
              <a:t>’</a:t>
            </a:r>
            <a:r>
              <a:rPr lang="en-US" altLang="ja-JP">
                <a:ea typeface="ＭＳ Ｐゴシック" charset="0"/>
                <a:cs typeface="ＭＳ Ｐゴシック" charset="0"/>
              </a:rPr>
              <a:t>s the health department.</a:t>
            </a:r>
            <a:r>
              <a:rPr lang="ja-JP" altLang="en-US">
                <a:ea typeface="ＭＳ Ｐゴシック" charset="0"/>
                <a:cs typeface="ＭＳ Ｐゴシック" charset="0"/>
              </a:rPr>
              <a:t>”</a:t>
            </a:r>
            <a:r>
              <a:rPr lang="en-US" altLang="ja-JP">
                <a:ea typeface="ＭＳ Ｐゴシック" charset="0"/>
                <a:cs typeface="ＭＳ Ｐゴシック" charset="0"/>
              </a:rPr>
              <a:t> It</a:t>
            </a:r>
            <a:r>
              <a:rPr lang="ja-JP" altLang="en-US">
                <a:ea typeface="ＭＳ Ｐゴシック" charset="0"/>
                <a:cs typeface="ＭＳ Ｐゴシック" charset="0"/>
              </a:rPr>
              <a:t>’</a:t>
            </a:r>
            <a:r>
              <a:rPr lang="en-US" altLang="ja-JP">
                <a:ea typeface="ＭＳ Ｐゴシック" charset="0"/>
                <a:cs typeface="ＭＳ Ｐゴシック" charset="0"/>
              </a:rPr>
              <a:t>s got the word health in it and so it must be the responsibility of the health department. And yet one of the things we have learned in the last 50 years is that the health department by itself can</a:t>
            </a:r>
            <a:r>
              <a:rPr lang="ja-JP" altLang="en-US">
                <a:ea typeface="ＭＳ Ｐゴシック" charset="0"/>
                <a:cs typeface="ＭＳ Ｐゴシック" charset="0"/>
              </a:rPr>
              <a:t>’</a:t>
            </a:r>
            <a:r>
              <a:rPr lang="en-US" altLang="ja-JP">
                <a:ea typeface="ＭＳ Ｐゴシック" charset="0"/>
                <a:cs typeface="ＭＳ Ｐゴシック" charset="0"/>
              </a:rPr>
              <a:t>t possibly produce health for all children without the active participation of many other partners. And that</a:t>
            </a:r>
            <a:r>
              <a:rPr lang="ja-JP" altLang="en-US">
                <a:ea typeface="ＭＳ Ｐゴシック" charset="0"/>
                <a:cs typeface="ＭＳ Ｐゴシック" charset="0"/>
              </a:rPr>
              <a:t>’</a:t>
            </a:r>
            <a:r>
              <a:rPr lang="en-US" altLang="ja-JP">
                <a:ea typeface="ＭＳ Ｐゴシック" charset="0"/>
                <a:cs typeface="ＭＳ Ｐゴシック" charset="0"/>
              </a:rPr>
              <a:t>s the nature of this first kind of accountability. It</a:t>
            </a:r>
            <a:r>
              <a:rPr lang="ja-JP" altLang="en-US">
                <a:ea typeface="ＭＳ Ｐゴシック" charset="0"/>
                <a:cs typeface="ＭＳ Ｐゴシック" charset="0"/>
              </a:rPr>
              <a:t>’</a:t>
            </a:r>
            <a:r>
              <a:rPr lang="en-US" altLang="ja-JP">
                <a:ea typeface="ＭＳ Ｐゴシック" charset="0"/>
                <a:cs typeface="ＭＳ Ｐゴシック" charset="0"/>
              </a:rPr>
              <a:t>s not about the health department. It</a:t>
            </a:r>
            <a:r>
              <a:rPr lang="ja-JP" altLang="en-US">
                <a:ea typeface="ＭＳ Ｐゴシック" charset="0"/>
                <a:cs typeface="ＭＳ Ｐゴシック" charset="0"/>
              </a:rPr>
              <a:t>’</a:t>
            </a:r>
            <a:r>
              <a:rPr lang="en-US" altLang="ja-JP">
                <a:ea typeface="ＭＳ Ｐゴシック" charset="0"/>
                <a:cs typeface="ＭＳ Ｐゴシック" charset="0"/>
              </a:rPr>
              <a:t>s about the kind of cross community partnerships necessary to make progress on quality of life for any population. Now the second kind of accountability, </a:t>
            </a:r>
            <a:r>
              <a:rPr lang="en-US" altLang="ja-JP" u="sng">
                <a:ea typeface="ＭＳ Ｐゴシック" charset="0"/>
                <a:cs typeface="ＭＳ Ｐゴシック" charset="0"/>
              </a:rPr>
              <a:t>Performance Accountability</a:t>
            </a:r>
            <a:r>
              <a:rPr lang="en-US" altLang="ja-JP">
                <a:ea typeface="ＭＳ Ｐゴシック" charset="0"/>
                <a:cs typeface="ＭＳ Ｐゴシック" charset="0"/>
              </a:rPr>
              <a:t>, is about the health department. It</a:t>
            </a:r>
            <a:r>
              <a:rPr lang="ja-JP" altLang="en-US">
                <a:ea typeface="ＭＳ Ｐゴシック" charset="0"/>
                <a:cs typeface="ＭＳ Ｐゴシック" charset="0"/>
              </a:rPr>
              <a:t>’</a:t>
            </a:r>
            <a:r>
              <a:rPr lang="en-US" altLang="ja-JP">
                <a:ea typeface="ＭＳ Ｐゴシック" charset="0"/>
                <a:cs typeface="ＭＳ Ｐゴシック" charset="0"/>
              </a:rPr>
              <a:t>s about the programs and services we provide, and our role as managers, making sure our programs are working as well as possible. These are two profoundly different kinds of accountability. We going to talk about how to do each one well and then how they fit back together again.</a:t>
            </a:r>
          </a:p>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77189BAB-05C7-034F-B91D-2401013A006B}" type="slidenum">
              <a:rPr lang="en-US" sz="1200">
                <a:solidFill>
                  <a:srgbClr val="000000"/>
                </a:solidFill>
                <a:latin typeface="Times New Roman" charset="0"/>
              </a:rPr>
              <a:pPr eaLnBrk="1" hangingPunct="1"/>
              <a:t>11</a:t>
            </a:fld>
            <a:endParaRPr lang="en-US" sz="1200">
              <a:solidFill>
                <a:srgbClr val="000000"/>
              </a:solidFill>
              <a:latin typeface="Times New Roman"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ea typeface="ＭＳ Ｐゴシック" charset="0"/>
                <a:cs typeface="ＭＳ Ｐゴシック"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85757897-C88E-3649-94AA-FC26AACB3650}" type="slidenum">
              <a:rPr lang="en-US" sz="1200">
                <a:solidFill>
                  <a:srgbClr val="000000"/>
                </a:solidFill>
                <a:latin typeface="Times New Roman" charset="0"/>
              </a:rPr>
              <a:pPr eaLnBrk="1" hangingPunct="1"/>
              <a:t>12</a:t>
            </a:fld>
            <a:endParaRPr lang="en-US" sz="1200">
              <a:solidFill>
                <a:srgbClr val="000000"/>
              </a:solidFill>
              <a:latin typeface="Times New Roman"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ea typeface="ＭＳ Ｐゴシック" charset="0"/>
                <a:cs typeface="ＭＳ Ｐゴシック"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9A5402E0-6A22-7D49-AB91-BB29CD06D54D}" type="slidenum">
              <a:rPr lang="en-US" sz="1200">
                <a:latin typeface="Times New Roman" charset="0"/>
              </a:rPr>
              <a:pPr eaLnBrk="1" hangingPunct="1"/>
              <a:t>13</a:t>
            </a:fld>
            <a:endParaRPr lang="en-US" sz="1200">
              <a:latin typeface="Times New Roman" charset="0"/>
            </a:endParaRPr>
          </a:p>
        </p:txBody>
      </p:sp>
      <p:sp>
        <p:nvSpPr>
          <p:cNvPr id="93187" name="Rectangle 2"/>
          <p:cNvSpPr>
            <a:spLocks noGrp="1" noRot="1" noChangeAspect="1" noChangeArrowheads="1" noTextEdit="1"/>
          </p:cNvSpPr>
          <p:nvPr>
            <p:ph type="sldImg"/>
          </p:nvPr>
        </p:nvSpPr>
        <p:spPr>
          <a:xfrm>
            <a:off x="915988" y="744538"/>
            <a:ext cx="4965700" cy="3724275"/>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25060989-6253-A64E-B740-DF562E3169AA}" type="slidenum">
              <a:rPr lang="en-US" sz="1200">
                <a:latin typeface="Times New Roman" charset="0"/>
              </a:rPr>
              <a:pPr eaLnBrk="1" hangingPunct="1"/>
              <a:t>14</a:t>
            </a:fld>
            <a:endParaRPr lang="en-US" sz="1200">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85BB873F-45E9-8D40-B4E3-3F4503734429}" type="slidenum">
              <a:rPr lang="en-US" sz="1200">
                <a:latin typeface="Times New Roman" charset="0"/>
              </a:rPr>
              <a:pPr eaLnBrk="1" hangingPunct="1"/>
              <a:t>15</a:t>
            </a:fld>
            <a:endParaRPr lang="en-US" sz="1200">
              <a:latin typeface="Times New Roman"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4A6F0DBA-0788-354F-B2B9-76BE735C1554}" type="slidenum">
              <a:rPr lang="en-US" sz="1200">
                <a:latin typeface="Times New Roman" charset="0"/>
              </a:rPr>
              <a:pPr eaLnBrk="1" hangingPunct="1"/>
              <a:t>16</a:t>
            </a:fld>
            <a:endParaRPr lang="en-US" sz="1200">
              <a:latin typeface="Times New Roman" charset="0"/>
            </a:endParaRPr>
          </a:p>
        </p:txBody>
      </p:sp>
      <p:sp>
        <p:nvSpPr>
          <p:cNvPr id="95235" name="Rectangle 2"/>
          <p:cNvSpPr>
            <a:spLocks noGrp="1" noRot="1" noChangeAspect="1" noChangeArrowheads="1" noTextEdit="1"/>
          </p:cNvSpPr>
          <p:nvPr>
            <p:ph type="sldImg"/>
          </p:nvPr>
        </p:nvSpPr>
        <p:spPr>
          <a:xfrm>
            <a:off x="915988" y="744538"/>
            <a:ext cx="4965700" cy="3724275"/>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1" tIns="45716" rIns="91431" bIns="45716"/>
          <a:lstStyle/>
          <a:p>
            <a:pPr eaLnBrk="1" hangingPunct="1"/>
            <a:r>
              <a:rPr lang="en-US" dirty="0">
                <a:ea typeface="ＭＳ Ｐゴシック" charset="0"/>
                <a:cs typeface="ＭＳ Ｐゴシック" charset="0"/>
              </a:rPr>
              <a:t>LEAKING ROOF</a:t>
            </a:r>
          </a:p>
          <a:p>
            <a:pPr eaLnBrk="1" hangingPunct="1"/>
            <a:r>
              <a:rPr lang="en-US" dirty="0">
                <a:ea typeface="ＭＳ Ｐゴシック" charset="0"/>
                <a:cs typeface="ＭＳ Ｐゴシック" charset="0"/>
              </a:rPr>
              <a:t>1. </a:t>
            </a:r>
            <a:r>
              <a:rPr lang="en-US" b="1" dirty="0">
                <a:ea typeface="ＭＳ Ｐゴシック" charset="0"/>
                <a:cs typeface="ＭＳ Ｐゴシック" charset="0"/>
              </a:rPr>
              <a:t>Ask "How many people here have ever had a leaking roof?"</a:t>
            </a:r>
            <a:r>
              <a:rPr lang="en-US" dirty="0">
                <a:ea typeface="ＭＳ Ｐゴシック" charset="0"/>
                <a:cs typeface="ＭＳ Ｐゴシック" charset="0"/>
              </a:rPr>
              <a:t> (Most hands will go up.)</a:t>
            </a:r>
          </a:p>
          <a:p>
            <a:pPr eaLnBrk="1" hangingPunct="1"/>
            <a:r>
              <a:rPr lang="en-US" dirty="0">
                <a:ea typeface="ＭＳ Ｐゴシック" charset="0"/>
                <a:cs typeface="ＭＳ Ｐゴシック" charset="0"/>
              </a:rPr>
              <a:t>2. </a:t>
            </a:r>
            <a:r>
              <a:rPr lang="en-US" b="1" dirty="0">
                <a:ea typeface="ＭＳ Ｐゴシック" charset="0"/>
                <a:cs typeface="ＭＳ Ｐゴシック" charset="0"/>
              </a:rPr>
              <a:t>How can you tell if the roof is leaking?</a:t>
            </a:r>
            <a:r>
              <a:rPr lang="en-US" dirty="0">
                <a:ea typeface="ＭＳ Ｐゴシック" charset="0"/>
                <a:cs typeface="ＭＳ Ｐゴシック" charset="0"/>
              </a:rPr>
              <a:t> ("Water on the floor, down the walls etc.") </a:t>
            </a:r>
            <a:r>
              <a:rPr lang="en-US" b="1" dirty="0">
                <a:ea typeface="ＭＳ Ｐゴシック" charset="0"/>
                <a:cs typeface="ＭＳ Ｐゴシック" charset="0"/>
              </a:rPr>
              <a:t>So, this is how you might "experience" a leaking roof.</a:t>
            </a:r>
            <a:r>
              <a:rPr lang="en-US" dirty="0">
                <a:ea typeface="ＭＳ Ｐゴシック" charset="0"/>
                <a:cs typeface="ＭＳ Ｐゴシック" charset="0"/>
              </a:rPr>
              <a:t/>
            </a:r>
            <a:br>
              <a:rPr lang="en-US" dirty="0">
                <a:ea typeface="ＭＳ Ｐゴシック" charset="0"/>
                <a:cs typeface="ＭＳ Ｐゴシック" charset="0"/>
              </a:rPr>
            </a:br>
            <a:r>
              <a:rPr lang="en-US" dirty="0">
                <a:ea typeface="ＭＳ Ｐゴシック" charset="0"/>
                <a:cs typeface="ＭＳ Ｐゴシック" charset="0"/>
              </a:rPr>
              <a:t>    </a:t>
            </a:r>
            <a:br>
              <a:rPr lang="en-US" dirty="0">
                <a:ea typeface="ＭＳ Ｐゴシック" charset="0"/>
                <a:cs typeface="ＭＳ Ｐゴシック" charset="0"/>
              </a:rPr>
            </a:br>
            <a:r>
              <a:rPr lang="en-US" dirty="0">
                <a:ea typeface="ＭＳ Ｐゴシック" charset="0"/>
                <a:cs typeface="ＭＳ Ｐゴシック" charset="0"/>
              </a:rPr>
              <a:t>3. </a:t>
            </a:r>
            <a:r>
              <a:rPr lang="en-US" b="1" dirty="0">
                <a:ea typeface="ＭＳ Ｐゴシック" charset="0"/>
                <a:cs typeface="ＭＳ Ｐゴシック" charset="0"/>
              </a:rPr>
              <a:t>How could you measure how badly the roof is leaking?</a:t>
            </a:r>
            <a:r>
              <a:rPr lang="en-US" dirty="0">
                <a:ea typeface="ＭＳ Ｐゴシック" charset="0"/>
                <a:cs typeface="ＭＳ Ｐゴシック" charset="0"/>
              </a:rPr>
              <a:t> ("By how much water...") </a:t>
            </a:r>
            <a:r>
              <a:rPr lang="en-US" b="1" dirty="0">
                <a:ea typeface="ＭＳ Ｐゴシック" charset="0"/>
                <a:cs typeface="ＭＳ Ｐゴシック" charset="0"/>
              </a:rPr>
              <a:t>So you might put out a bucket and measure the number of inches in the bucket after each rainstorm! That's the chart  at the right (</a:t>
            </a:r>
            <a:r>
              <a:rPr lang="en-US" b="1" u="sng" dirty="0">
                <a:ea typeface="ＭＳ Ｐゴシック" charset="0"/>
                <a:cs typeface="ＭＳ Ｐゴシック" charset="0"/>
              </a:rPr>
              <a:t>CLICK</a:t>
            </a:r>
            <a:r>
              <a:rPr lang="en-US" b="1" dirty="0">
                <a:ea typeface="ＭＳ Ｐゴシック" charset="0"/>
                <a:cs typeface="ＭＳ Ｐゴシック" charset="0"/>
              </a:rPr>
              <a:t>): the number of inches from the last three rainstorms. </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4. </a:t>
            </a:r>
            <a:r>
              <a:rPr lang="en-US" b="1" dirty="0">
                <a:ea typeface="ＭＳ Ｐゴシック" charset="0"/>
                <a:cs typeface="ＭＳ Ｐゴシック" charset="0"/>
              </a:rPr>
              <a:t>Where do you think this line is headed if we don't do anything?</a:t>
            </a:r>
            <a:r>
              <a:rPr lang="en-US" dirty="0">
                <a:ea typeface="ＭＳ Ｐゴシック" charset="0"/>
                <a:cs typeface="ＭＳ Ｐゴシック" charset="0"/>
              </a:rPr>
              <a:t> ("It will get worse. Through the roof, you might say.") (</a:t>
            </a:r>
            <a:r>
              <a:rPr lang="en-US" sz="3200" b="1" u="sng" dirty="0">
                <a:ea typeface="ＭＳ Ｐゴシック" charset="0"/>
                <a:cs typeface="ＭＳ Ｐゴシック" charset="0"/>
              </a:rPr>
              <a:t>CLICK</a:t>
            </a:r>
            <a:r>
              <a:rPr lang="en-US" sz="3200" b="1" dirty="0">
                <a:ea typeface="ＭＳ Ｐゴシック" charset="0"/>
                <a:cs typeface="ＭＳ Ｐゴシック" charset="0"/>
              </a:rPr>
              <a:t>)</a:t>
            </a:r>
            <a:r>
              <a:rPr lang="en-US" dirty="0">
                <a:ea typeface="ＭＳ Ｐゴシック" charset="0"/>
                <a:cs typeface="ＭＳ Ｐゴシック" charset="0"/>
              </a:rPr>
              <a:t> </a:t>
            </a:r>
            <a:r>
              <a:rPr lang="en-US" b="1" dirty="0">
                <a:ea typeface="ＭＳ Ｐゴシック" charset="0"/>
                <a:cs typeface="ＭＳ Ｐゴシック" charset="0"/>
              </a:rPr>
              <a:t>Draw a forecast line going up. This is the forecast of where we're headed if we don't do anything. We want to turn this curve to zero, right! (</a:t>
            </a:r>
            <a:r>
              <a:rPr lang="en-US" b="1" u="sng" dirty="0">
                <a:ea typeface="ＭＳ Ｐゴシック" charset="0"/>
                <a:cs typeface="ＭＳ Ｐゴシック" charset="0"/>
              </a:rPr>
              <a:t>CLICK</a:t>
            </a:r>
            <a:r>
              <a:rPr lang="en-US" b="1" dirty="0">
                <a:ea typeface="ＭＳ Ｐゴシック" charset="0"/>
                <a:cs typeface="ＭＳ Ｐゴシック" charset="0"/>
              </a:rPr>
              <a:t>) Draw it.</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5. </a:t>
            </a:r>
            <a:r>
              <a:rPr lang="en-US" b="1" dirty="0">
                <a:ea typeface="ＭＳ Ｐゴシック" charset="0"/>
                <a:cs typeface="ＭＳ Ｐゴシック" charset="0"/>
              </a:rPr>
              <a:t>Now, what's the first thing you do when you have a leaking roof? ("</a:t>
            </a:r>
            <a:r>
              <a:rPr lang="en-US" dirty="0">
                <a:ea typeface="ＭＳ Ｐゴシック" charset="0"/>
                <a:cs typeface="ＭＳ Ｐゴシック" charset="0"/>
              </a:rPr>
              <a:t>You get up on the roof and try to find out why it's leaking.") </a:t>
            </a:r>
            <a:r>
              <a:rPr lang="en-US" b="1" dirty="0">
                <a:ea typeface="ＭＳ Ｐゴシック" charset="0"/>
                <a:cs typeface="ＭＳ Ｐゴシック" charset="0"/>
              </a:rPr>
              <a:t>Right! You look for the cause of the leak. And this is the story behind the </a:t>
            </a:r>
            <a:r>
              <a:rPr lang="en-US" b="1" dirty="0" smtClean="0">
                <a:ea typeface="ＭＳ Ｐゴシック" charset="0"/>
                <a:cs typeface="ＭＳ Ｐゴシック" charset="0"/>
              </a:rPr>
              <a:t>Baseline, </a:t>
            </a:r>
            <a:r>
              <a:rPr lang="en-US" b="1" dirty="0">
                <a:ea typeface="ＭＳ Ｐゴシック" charset="0"/>
                <a:cs typeface="ＭＳ Ｐゴシック" charset="0"/>
              </a:rPr>
              <a:t>the causes of why this picture looks the way it does.</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6. </a:t>
            </a:r>
            <a:r>
              <a:rPr lang="en-US" b="1" dirty="0">
                <a:ea typeface="ＭＳ Ｐゴシック" charset="0"/>
                <a:cs typeface="ＭＳ Ｐゴシック" charset="0"/>
              </a:rPr>
              <a:t>Who are some of the people who might help you fix the leak? </a:t>
            </a:r>
            <a:r>
              <a:rPr lang="en-US" dirty="0">
                <a:ea typeface="ＭＳ Ｐゴシック" charset="0"/>
                <a:cs typeface="ＭＳ Ｐゴシック" charset="0"/>
              </a:rPr>
              <a:t>(brother-in-law, neighbor, professional roofer) </a:t>
            </a:r>
            <a:r>
              <a:rPr lang="en-US" b="1" dirty="0">
                <a:ea typeface="ＭＳ Ｐゴシック" charset="0"/>
                <a:cs typeface="ＭＳ Ｐゴシック" charset="0"/>
              </a:rPr>
              <a:t>These are some of your potential partners.</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7. </a:t>
            </a:r>
            <a:r>
              <a:rPr lang="en-US" b="1" dirty="0">
                <a:ea typeface="ＭＳ Ｐゴシック" charset="0"/>
                <a:cs typeface="ＭＳ Ｐゴシック" charset="0"/>
              </a:rPr>
              <a:t>Now, what kinds of things  work to fix a leak? </a:t>
            </a:r>
            <a:r>
              <a:rPr lang="en-US" dirty="0">
                <a:ea typeface="ＭＳ Ｐゴシック" charset="0"/>
                <a:cs typeface="ＭＳ Ｐゴシック" charset="0"/>
              </a:rPr>
              <a:t>(Patching material, get a whole new roof, sell the house.) </a:t>
            </a:r>
            <a:r>
              <a:rPr lang="en-US" b="1" dirty="0">
                <a:ea typeface="ＭＳ Ｐゴシック" charset="0"/>
                <a:cs typeface="ＭＳ Ｐゴシック" charset="0"/>
              </a:rPr>
              <a:t>You have some choices about types of patching material. Some will work better than others. Tar is probably better than duct tape. </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8. </a:t>
            </a:r>
            <a:r>
              <a:rPr lang="en-US" b="1" dirty="0">
                <a:ea typeface="ＭＳ Ｐゴシック" charset="0"/>
                <a:cs typeface="ＭＳ Ｐゴシック" charset="0"/>
              </a:rPr>
              <a:t>So let's review. You've got a leaking roof. It's getting worse and will keep getting worse unless you do something. You actually have the data on this. You've figured out the cause of the leak and the partners who might help fix it. And you've considered some of  the possible ways to fix it. Now the important final question is what are you going to do? This is your action plan.</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9. </a:t>
            </a:r>
            <a:r>
              <a:rPr lang="en-US" b="1" dirty="0">
                <a:ea typeface="ＭＳ Ｐゴシック" charset="0"/>
                <a:cs typeface="ＭＳ Ｐゴシック" charset="0"/>
              </a:rPr>
              <a:t>So now you've implemented your action plan. Maybe you've hired a roofer who's gotten up on the roof and patched it. And now what's the next thing you do? </a:t>
            </a:r>
            <a:r>
              <a:rPr lang="en-US" dirty="0">
                <a:ea typeface="ＭＳ Ｐゴシック" charset="0"/>
                <a:cs typeface="ＭＳ Ｐゴシック" charset="0"/>
              </a:rPr>
              <a:t>("Wait for the next rainstorm.") </a:t>
            </a:r>
            <a:r>
              <a:rPr lang="en-US" b="1" dirty="0">
                <a:ea typeface="ＭＳ Ｐゴシック" charset="0"/>
                <a:cs typeface="ＭＳ Ｐゴシック" charset="0"/>
              </a:rPr>
              <a:t>Right! You wait for the next rainstorm to see if it's still leaking. And what if it's still leaking, what do you do? (Draw a new point lower but not zero.) </a:t>
            </a:r>
            <a:r>
              <a:rPr lang="en-US" dirty="0">
                <a:ea typeface="ＭＳ Ｐゴシック" charset="0"/>
                <a:cs typeface="ＭＳ Ｐゴシック" charset="0"/>
              </a:rPr>
              <a:t>("You get back up on the roof.") </a:t>
            </a:r>
            <a:r>
              <a:rPr lang="en-US" b="1" dirty="0">
                <a:ea typeface="ＭＳ Ｐゴシック" charset="0"/>
                <a:cs typeface="ＭＳ Ｐゴシック" charset="0"/>
              </a:rPr>
              <a:t>Right! You start the whole process over again. You look for causes. You think about who can help and what works. And you try something else - maybe sell the house this time. This is an iterative process. Hopefully you fix the roof in one pass. But the things we are working on are much more complicated than a leaking roof, and one iteration won't do it.</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10. </a:t>
            </a:r>
            <a:r>
              <a:rPr lang="en-US" b="1" dirty="0">
                <a:ea typeface="ＭＳ Ｐゴシック" charset="0"/>
                <a:cs typeface="ＭＳ Ｐゴシック" charset="0"/>
              </a:rPr>
              <a:t>So, this is the whole thinking process! It's just common sense. It's how we solve everyday problems. And communities working to improve the quality of life, or managers working to improve their program's performance can use this same process. This is the thinking process at the heart of results and performance decision making! If you understand this process, you can go home now.</a:t>
            </a:r>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11. </a:t>
            </a:r>
            <a:r>
              <a:rPr lang="en-US" b="1" dirty="0">
                <a:ea typeface="ＭＳ Ｐゴシック" charset="0"/>
                <a:cs typeface="ＭＳ Ｐゴシック" charset="0"/>
              </a:rPr>
              <a:t>Notice that we identified the "inches per bucket" measure pretty easily. With a leaking roof, it's obvious what's important and what could be measured. But with programs, agencies and service systems, the choice of what's important and what to measure is much more complex. That's the process that's addressed when we choose indicators or performance measures. (</a:t>
            </a:r>
            <a:r>
              <a:rPr lang="en-US" dirty="0">
                <a:ea typeface="ＭＳ Ｐゴシック" charset="0"/>
                <a:cs typeface="ＭＳ Ｐゴシック" charset="0"/>
              </a:rPr>
              <a:t>See for </a:t>
            </a:r>
            <a:r>
              <a:rPr lang="en-US" dirty="0">
                <a:ea typeface="ＭＳ Ｐゴシック" charset="0"/>
                <a:cs typeface="ＭＳ Ｐゴシック" charset="0"/>
                <a:hlinkClick r:id="rId3" action="ppaction://hlinkfile"/>
              </a:rPr>
              <a:t>Question 3.7</a:t>
            </a:r>
            <a:r>
              <a:rPr lang="en-US" dirty="0">
                <a:ea typeface="ＭＳ Ｐゴシック" charset="0"/>
                <a:cs typeface="ＭＳ Ｐゴシック" charset="0"/>
              </a:rPr>
              <a:t> for more information on choosing program, agency or service system performance measures. And see </a:t>
            </a:r>
            <a:r>
              <a:rPr lang="en-US" dirty="0">
                <a:ea typeface="ＭＳ Ｐゴシック" charset="0"/>
                <a:cs typeface="ＭＳ Ｐゴシック" charset="0"/>
                <a:hlinkClick r:id="rId4" action="ppaction://hlinkfile"/>
              </a:rPr>
              <a:t>Question 2.7</a:t>
            </a:r>
            <a:r>
              <a:rPr lang="en-US" dirty="0">
                <a:ea typeface="ＭＳ Ｐゴシック" charset="0"/>
                <a:cs typeface="ＭＳ Ｐゴシック" charset="0"/>
              </a:rPr>
              <a:t> for more information on the process for choosing indicators for population well-being.)</a:t>
            </a:r>
          </a:p>
          <a:p>
            <a:pPr eaLnBrk="1" hangingPunct="1"/>
            <a:r>
              <a:rPr lang="en-US" dirty="0">
                <a:ea typeface="ＭＳ Ｐゴシック" charset="0"/>
                <a:cs typeface="ＭＳ Ｐゴシック" charset="0"/>
              </a:rPr>
              <a:t>12. </a:t>
            </a:r>
            <a:r>
              <a:rPr lang="en-US" b="1" dirty="0">
                <a:ea typeface="ＭＳ Ｐゴシック" charset="0"/>
                <a:cs typeface="ＭＳ Ｐゴシック" charset="0"/>
              </a:rPr>
              <a:t>Finally, notice that, in real life, we don't actually put out a bucket and measure the inches of water. We do this work based entirely on the way we experience the leak. We consider it fixed when we don't see water anymore. It is also possible to run the results decision-making processes without data, and use just experience. An action plan can be developed this way. It's a way to get started. But ultimately this is unsatisfying. In complex systems, you generally need data to see if you are making progress or not. Otherwise you are left with just stories and anecdotes. So if you don't have any data at all, you might start the process on the basis of experience. But you should give great attention to pursuing your Data Development Agenda.</a:t>
            </a:r>
            <a:r>
              <a:rPr lang="en-US" dirty="0">
                <a:ea typeface="ＭＳ Ｐゴシック" charset="0"/>
                <a:cs typeface="ＭＳ Ｐゴシック" charset="0"/>
              </a:rPr>
              <a:t> </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defRPr/>
            </a:pPr>
            <a:fld id="{BA0BABBD-EA77-3249-9CAB-1544907E1D14}" type="slidenum">
              <a:rPr lang="en-US" sz="1200" smtClean="0">
                <a:latin typeface="Times New Roman" charset="0"/>
              </a:rPr>
              <a:pPr eaLnBrk="1" hangingPunct="1">
                <a:defRPr/>
              </a:pPr>
              <a:t>17</a:t>
            </a:fld>
            <a:endParaRPr lang="en-US" sz="1200" smtClean="0">
              <a:latin typeface="Times New Roman" charset="0"/>
            </a:endParaRPr>
          </a:p>
        </p:txBody>
      </p:sp>
      <p:sp>
        <p:nvSpPr>
          <p:cNvPr id="56322"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de-DE" dirty="0">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293E5E0C-AE88-CC40-8CC4-96D0B959BE4F}" type="slidenum">
              <a:rPr lang="en-US" sz="1200">
                <a:latin typeface="Times New Roman" charset="0"/>
              </a:rPr>
              <a:pPr eaLnBrk="1" hangingPunct="1"/>
              <a:t>19</a:t>
            </a:fld>
            <a:endParaRPr lang="en-US" sz="1200">
              <a:latin typeface="Times New Roman"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Tillamook County was successful in bringing down the teen pregnancy rate, while the rest of Oregon stayed about the same.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2BAD4DB0-3FF0-BB4D-A43A-47D69A7B8C8A}" type="slidenum">
              <a:rPr lang="en-US" sz="1200">
                <a:latin typeface="Times New Roman" charset="0"/>
              </a:rPr>
              <a:pPr eaLnBrk="1" hangingPunct="1"/>
              <a:t>20</a:t>
            </a:fld>
            <a:endParaRPr lang="en-US" sz="120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This section presents instructions and reporting formats for the two turn the curve exercises, one for population accountability and one for performance accountability. And other exercises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7FEA6A8B-895B-224C-B1DE-7C69310E7099}" type="slidenum">
              <a:rPr lang="en-US" sz="1200">
                <a:latin typeface="Times New Roman" charset="0"/>
              </a:rPr>
              <a:pPr eaLnBrk="1" hangingPunct="1"/>
              <a:t>22</a:t>
            </a:fld>
            <a:endParaRPr lang="en-US" sz="1200">
              <a:latin typeface="Times New Roman"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000">
                <a:solidFill>
                  <a:schemeClr val="tx1"/>
                </a:solidFill>
                <a:latin typeface="Arial Narrow" charset="0"/>
                <a:ea typeface="ＭＳ Ｐゴシック" charset="0"/>
                <a:cs typeface="ＭＳ Ｐゴシック" charset="0"/>
              </a:defRPr>
            </a:lvl1pPr>
            <a:lvl2pPr marL="742950" indent="-285750" defTabSz="912813" eaLnBrk="0" hangingPunct="0">
              <a:defRPr sz="2000">
                <a:solidFill>
                  <a:schemeClr val="tx1"/>
                </a:solidFill>
                <a:latin typeface="Arial Narrow" charset="0"/>
                <a:ea typeface="ＭＳ Ｐゴシック" charset="0"/>
              </a:defRPr>
            </a:lvl2pPr>
            <a:lvl3pPr marL="1143000" indent="-228600" defTabSz="912813" eaLnBrk="0" hangingPunct="0">
              <a:defRPr sz="2000">
                <a:solidFill>
                  <a:schemeClr val="tx1"/>
                </a:solidFill>
                <a:latin typeface="Arial Narrow" charset="0"/>
                <a:ea typeface="ＭＳ Ｐゴシック" charset="0"/>
              </a:defRPr>
            </a:lvl3pPr>
            <a:lvl4pPr marL="1600200" indent="-228600" defTabSz="912813" eaLnBrk="0" hangingPunct="0">
              <a:defRPr sz="2000">
                <a:solidFill>
                  <a:schemeClr val="tx1"/>
                </a:solidFill>
                <a:latin typeface="Arial Narrow" charset="0"/>
                <a:ea typeface="ＭＳ Ｐゴシック" charset="0"/>
              </a:defRPr>
            </a:lvl4pPr>
            <a:lvl5pPr marL="2057400" indent="-228600" defTabSz="912813" eaLnBrk="0" hangingPunct="0">
              <a:defRPr sz="2000">
                <a:solidFill>
                  <a:schemeClr val="tx1"/>
                </a:solidFill>
                <a:latin typeface="Arial Narrow" charset="0"/>
                <a:ea typeface="ＭＳ Ｐゴシック" charset="0"/>
              </a:defRPr>
            </a:lvl5pPr>
            <a:lvl6pPr marL="2514600" indent="-228600" algn="ctr" defTabSz="912813"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defTabSz="912813"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defTabSz="912813"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defTabSz="912813"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F704DAC6-C94D-8344-824D-9B65615651F0}" type="slidenum">
              <a:rPr lang="en-US" sz="1200">
                <a:latin typeface="Times New Roman" charset="0"/>
              </a:rPr>
              <a:pPr eaLnBrk="1" hangingPunct="1"/>
              <a:t>2</a:t>
            </a:fld>
            <a:endParaRPr lang="en-US" sz="1200">
              <a:latin typeface="Times New Roman"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These are criteria you should apply to any planning or management system you are considering. Most past efforts have been big paper exercise wastes of time. It is possible to do this work in a way that is simple, common sense, plain language, minimum paper and most importantly useful. Results and performance accountability is one approach that meets these tests.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9B78963E-F959-6544-936B-413BEC2C35A3}" type="slidenum">
              <a:rPr lang="en-US" sz="1200">
                <a:latin typeface="Times New Roman" charset="0"/>
              </a:rPr>
              <a:pPr eaLnBrk="1" hangingPunct="1"/>
              <a:t>24</a:t>
            </a:fld>
            <a:endParaRPr lang="en-US" sz="1200">
              <a:latin typeface="Times New Roman" charset="0"/>
            </a:endParaRPr>
          </a:p>
        </p:txBody>
      </p:sp>
      <p:sp>
        <p:nvSpPr>
          <p:cNvPr id="99331"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ea typeface="ＭＳ Ｐゴシック" charset="0"/>
                <a:cs typeface="+mn-cs"/>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140F8BFD-9411-8B41-B986-0CB05A1DC76C}" type="slidenum">
              <a:rPr lang="en-US" sz="1200">
                <a:latin typeface="Times New Roman" charset="0"/>
              </a:rPr>
              <a:pPr eaLnBrk="1" hangingPunct="1"/>
              <a:t>25</a:t>
            </a:fld>
            <a:endParaRPr lang="en-US" sz="1200">
              <a:latin typeface="Times New Roman"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A263B848-71D7-9D4B-9484-D0967ADE14A2}" type="slidenum">
              <a:rPr lang="en-US" sz="1200">
                <a:latin typeface="Times New Roman" charset="0"/>
              </a:rPr>
              <a:pPr eaLnBrk="1" hangingPunct="1"/>
              <a:t>26</a:t>
            </a:fld>
            <a:endParaRPr lang="en-US" sz="1200">
              <a:latin typeface="Times New Roman"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All performance measures can be derived from the cross between two sets of interlocking questions: How much did we do? And How well did we do it?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61B21CA8-2C8C-C248-9629-CE7CD37E0295}" type="slidenum">
              <a:rPr lang="en-US" sz="1200">
                <a:latin typeface="Times New Roman" charset="0"/>
              </a:rPr>
              <a:pPr eaLnBrk="1" hangingPunct="1"/>
              <a:t>27</a:t>
            </a:fld>
            <a:endParaRPr lang="en-US" sz="1200">
              <a:latin typeface="Times New Roman" charset="0"/>
            </a:endParaRPr>
          </a:p>
        </p:txBody>
      </p:sp>
      <p:sp>
        <p:nvSpPr>
          <p:cNvPr id="77826" name="Rectangle 2"/>
          <p:cNvSpPr>
            <a:spLocks noGrp="1" noRot="1" noChangeAspect="1" noChangeArrowheads="1" noTextEdit="1"/>
          </p:cNvSpPr>
          <p:nvPr>
            <p:ph type="sldImg"/>
          </p:nvPr>
        </p:nvSpPr>
        <p:spPr>
          <a:xfrm>
            <a:off x="915988" y="744538"/>
            <a:ext cx="4965700" cy="3724275"/>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Vs. these two dimensions of the work itself: Effort and Effect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A5B9AA27-3CD6-2A42-A973-E340327EF9DF}" type="slidenum">
              <a:rPr lang="en-US" sz="1200">
                <a:latin typeface="Times New Roman" charset="0"/>
              </a:rPr>
              <a:pPr eaLnBrk="1" hangingPunct="1"/>
              <a:t>28</a:t>
            </a:fld>
            <a:endParaRPr lang="en-US" sz="1200">
              <a:latin typeface="Times New Roman"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1702AC5E-904B-0A47-B21F-632ED5738339}" type="slidenum">
              <a:rPr lang="en-US" sz="1200">
                <a:latin typeface="Times New Roman" charset="0"/>
              </a:rPr>
              <a:pPr eaLnBrk="1" hangingPunct="1"/>
              <a:t>29</a:t>
            </a:fld>
            <a:endParaRPr lang="en-US" sz="1200">
              <a:latin typeface="Times New Roman" charset="0"/>
            </a:endParaRPr>
          </a:p>
        </p:txBody>
      </p:sp>
      <p:sp>
        <p:nvSpPr>
          <p:cNvPr id="100355"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ea typeface="ＭＳ Ｐゴシック" charset="0"/>
                <a:cs typeface="+mn-cs"/>
              </a:rPr>
              <a:t>Or an even simpler construction: How much did we do? How well did we do it? Is anyone better off?</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8926A695-CA94-D54F-A16F-E874BFF87B48}" type="slidenum">
              <a:rPr lang="en-US" sz="1200">
                <a:latin typeface="Times New Roman" charset="0"/>
              </a:rPr>
              <a:pPr eaLnBrk="1" hangingPunct="1"/>
              <a:t>30</a:t>
            </a:fld>
            <a:endParaRPr lang="en-US" sz="1200">
              <a:latin typeface="Times New Roman" charset="0"/>
            </a:endParaRPr>
          </a:p>
        </p:txBody>
      </p:sp>
      <p:sp>
        <p:nvSpPr>
          <p:cNvPr id="101379"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ea typeface="ＭＳ Ｐゴシック" charset="0"/>
                <a:cs typeface="+mn-cs"/>
              </a:rPr>
              <a:t>Or an even simpler construction: How much did we do? How well did we do it? Is anyone better off?</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813B4719-9B4C-4741-91FE-27A4364EE6D5}" type="slidenum">
              <a:rPr lang="en-US" sz="1200">
                <a:latin typeface="Times New Roman" charset="0"/>
              </a:rPr>
              <a:pPr eaLnBrk="1" hangingPunct="1"/>
              <a:t>31</a:t>
            </a:fld>
            <a:endParaRPr lang="en-US" sz="1200">
              <a:latin typeface="Times New Roman"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Examples of measures for a typical drug and alcohol treatment program.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9BD09E6E-D8DA-EF47-984E-39BDA81FBDF9}" type="slidenum">
              <a:rPr lang="en-US" sz="1200">
                <a:latin typeface="Times New Roman" charset="0"/>
              </a:rPr>
              <a:pPr eaLnBrk="1" hangingPunct="1"/>
              <a:t>32</a:t>
            </a:fld>
            <a:endParaRPr lang="en-US" sz="1200">
              <a:latin typeface="Times New Roman" charset="0"/>
            </a:endParaRPr>
          </a:p>
        </p:txBody>
      </p:sp>
      <p:sp>
        <p:nvSpPr>
          <p:cNvPr id="103427"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ea typeface="ＭＳ Ｐゴシック" charset="0"/>
                <a:cs typeface="+mn-cs"/>
              </a:rPr>
              <a:t>Or an even simpler construction: How much did we do? How well did we do it? Is anyone better off?</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86C773B8-11BB-2B4E-B27E-26554460585F}" type="slidenum">
              <a:rPr lang="en-US" sz="1200">
                <a:latin typeface="Times New Roman" charset="0"/>
              </a:rPr>
              <a:pPr eaLnBrk="1" hangingPunct="1"/>
              <a:t>33</a:t>
            </a:fld>
            <a:endParaRPr lang="en-US" sz="1200">
              <a:latin typeface="Times New Roman" charset="0"/>
            </a:endParaRPr>
          </a:p>
        </p:txBody>
      </p:sp>
      <p:sp>
        <p:nvSpPr>
          <p:cNvPr id="104451"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ea typeface="ＭＳ Ｐゴシック" charset="0"/>
                <a:cs typeface="+mn-cs"/>
              </a:rPr>
              <a:t>Or an even simpler construction: How much did we do? How well did we do it? Is anyone better off?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944C3B47-E289-C847-853C-AD7BDE4D5C25}" type="slidenum">
              <a:rPr lang="en-US" sz="1200">
                <a:latin typeface="Times New Roman" charset="0"/>
              </a:rPr>
              <a:pPr eaLnBrk="1" hangingPunct="1"/>
              <a:t>3</a:t>
            </a:fld>
            <a:endParaRPr lang="en-US" sz="1200">
              <a:latin typeface="Times New Roman" charset="0"/>
            </a:endParaRPr>
          </a:p>
        </p:txBody>
      </p:sp>
      <p:sp>
        <p:nvSpPr>
          <p:cNvPr id="84995"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u="sng">
                <a:ea typeface="ＭＳ Ｐゴシック" charset="0"/>
                <a:cs typeface="ＭＳ Ｐゴシック" charset="0"/>
              </a:rPr>
              <a:t>Introduction and the difference between population and performance accountability</a:t>
            </a:r>
            <a:r>
              <a:rPr lang="en-US">
                <a:ea typeface="ＭＳ Ｐゴシック" charset="0"/>
                <a:cs typeface="ＭＳ Ｐゴシック" charset="0"/>
              </a:rPr>
              <a:t>: We are going to talk about two different kinds of accountability: </a:t>
            </a:r>
            <a:r>
              <a:rPr lang="en-US" u="sng">
                <a:ea typeface="ＭＳ Ｐゴシック" charset="0"/>
                <a:cs typeface="ＭＳ Ｐゴシック" charset="0"/>
              </a:rPr>
              <a:t>Accountability for whole populations</a:t>
            </a:r>
            <a:r>
              <a:rPr lang="en-US">
                <a:ea typeface="ＭＳ Ｐゴシック" charset="0"/>
                <a:cs typeface="ＭＳ Ｐゴシック" charset="0"/>
              </a:rPr>
              <a:t>, like all children in Los Angeles, all elders in Chicago, all residents of North Carolina. This first kind of accountability is not the responsibility of any one agency or program. If we talk for example about </a:t>
            </a:r>
            <a:r>
              <a:rPr lang="ja-JP" altLang="en-US">
                <a:ea typeface="ＭＳ Ｐゴシック" charset="0"/>
                <a:cs typeface="ＭＳ Ｐゴシック" charset="0"/>
              </a:rPr>
              <a:t>“</a:t>
            </a:r>
            <a:r>
              <a:rPr lang="en-US" altLang="ja-JP">
                <a:ea typeface="ＭＳ Ｐゴシック" charset="0"/>
                <a:cs typeface="ＭＳ Ｐゴシック" charset="0"/>
              </a:rPr>
              <a:t>all children in your community being healthy,</a:t>
            </a:r>
            <a:r>
              <a:rPr lang="ja-JP" altLang="en-US">
                <a:ea typeface="ＭＳ Ｐゴシック" charset="0"/>
                <a:cs typeface="ＭＳ Ｐゴシック" charset="0"/>
              </a:rPr>
              <a:t>”</a:t>
            </a:r>
            <a:r>
              <a:rPr lang="en-US" altLang="ja-JP">
                <a:ea typeface="ＭＳ Ｐゴシック" charset="0"/>
                <a:cs typeface="ＭＳ Ｐゴシック" charset="0"/>
              </a:rPr>
              <a:t> who are some of the partners that have a role to play? Notice that the traditional answer is </a:t>
            </a:r>
            <a:r>
              <a:rPr lang="ja-JP" altLang="en-US">
                <a:ea typeface="ＭＳ Ｐゴシック" charset="0"/>
                <a:cs typeface="ＭＳ Ｐゴシック" charset="0"/>
              </a:rPr>
              <a:t>“</a:t>
            </a:r>
            <a:r>
              <a:rPr lang="en-US" altLang="ja-JP">
                <a:ea typeface="ＭＳ Ｐゴシック" charset="0"/>
                <a:cs typeface="ＭＳ Ｐゴシック" charset="0"/>
              </a:rPr>
              <a:t>It</a:t>
            </a:r>
            <a:r>
              <a:rPr lang="ja-JP" altLang="en-US">
                <a:ea typeface="ＭＳ Ｐゴシック" charset="0"/>
                <a:cs typeface="ＭＳ Ｐゴシック" charset="0"/>
              </a:rPr>
              <a:t>’</a:t>
            </a:r>
            <a:r>
              <a:rPr lang="en-US" altLang="ja-JP">
                <a:ea typeface="ＭＳ Ｐゴシック" charset="0"/>
                <a:cs typeface="ＭＳ Ｐゴシック" charset="0"/>
              </a:rPr>
              <a:t>s the health department.</a:t>
            </a:r>
            <a:r>
              <a:rPr lang="ja-JP" altLang="en-US">
                <a:ea typeface="ＭＳ Ｐゴシック" charset="0"/>
                <a:cs typeface="ＭＳ Ｐゴシック" charset="0"/>
              </a:rPr>
              <a:t>”</a:t>
            </a:r>
            <a:r>
              <a:rPr lang="en-US" altLang="ja-JP">
                <a:ea typeface="ＭＳ Ｐゴシック" charset="0"/>
                <a:cs typeface="ＭＳ Ｐゴシック" charset="0"/>
              </a:rPr>
              <a:t> It</a:t>
            </a:r>
            <a:r>
              <a:rPr lang="ja-JP" altLang="en-US">
                <a:ea typeface="ＭＳ Ｐゴシック" charset="0"/>
                <a:cs typeface="ＭＳ Ｐゴシック" charset="0"/>
              </a:rPr>
              <a:t>’</a:t>
            </a:r>
            <a:r>
              <a:rPr lang="en-US" altLang="ja-JP">
                <a:ea typeface="ＭＳ Ｐゴシック" charset="0"/>
                <a:cs typeface="ＭＳ Ｐゴシック" charset="0"/>
              </a:rPr>
              <a:t>s got the word health in it and so it must be the responsibility of the health department. And yet one of the things we have learned in the last 50 years is that the health department by itself can</a:t>
            </a:r>
            <a:r>
              <a:rPr lang="ja-JP" altLang="en-US">
                <a:ea typeface="ＭＳ Ｐゴシック" charset="0"/>
                <a:cs typeface="ＭＳ Ｐゴシック" charset="0"/>
              </a:rPr>
              <a:t>’</a:t>
            </a:r>
            <a:r>
              <a:rPr lang="en-US" altLang="ja-JP">
                <a:ea typeface="ＭＳ Ｐゴシック" charset="0"/>
                <a:cs typeface="ＭＳ Ｐゴシック" charset="0"/>
              </a:rPr>
              <a:t>t possibly produce health for all children without the active participation of many other partners. And that</a:t>
            </a:r>
            <a:r>
              <a:rPr lang="ja-JP" altLang="en-US">
                <a:ea typeface="ＭＳ Ｐゴシック" charset="0"/>
                <a:cs typeface="ＭＳ Ｐゴシック" charset="0"/>
              </a:rPr>
              <a:t>’</a:t>
            </a:r>
            <a:r>
              <a:rPr lang="en-US" altLang="ja-JP">
                <a:ea typeface="ＭＳ Ｐゴシック" charset="0"/>
                <a:cs typeface="ＭＳ Ｐゴシック" charset="0"/>
              </a:rPr>
              <a:t>s the nature of this first kind of accountability. It</a:t>
            </a:r>
            <a:r>
              <a:rPr lang="ja-JP" altLang="en-US">
                <a:ea typeface="ＭＳ Ｐゴシック" charset="0"/>
                <a:cs typeface="ＭＳ Ｐゴシック" charset="0"/>
              </a:rPr>
              <a:t>’</a:t>
            </a:r>
            <a:r>
              <a:rPr lang="en-US" altLang="ja-JP">
                <a:ea typeface="ＭＳ Ｐゴシック" charset="0"/>
                <a:cs typeface="ＭＳ Ｐゴシック" charset="0"/>
              </a:rPr>
              <a:t>s not about the health department. It</a:t>
            </a:r>
            <a:r>
              <a:rPr lang="ja-JP" altLang="en-US">
                <a:ea typeface="ＭＳ Ｐゴシック" charset="0"/>
                <a:cs typeface="ＭＳ Ｐゴシック" charset="0"/>
              </a:rPr>
              <a:t>’</a:t>
            </a:r>
            <a:r>
              <a:rPr lang="en-US" altLang="ja-JP">
                <a:ea typeface="ＭＳ Ｐゴシック" charset="0"/>
                <a:cs typeface="ＭＳ Ｐゴシック" charset="0"/>
              </a:rPr>
              <a:t>s about the kind of cross community partnerships necessary to make progress on quality of life for any population. Now the second kind of accountability, </a:t>
            </a:r>
            <a:r>
              <a:rPr lang="en-US" altLang="ja-JP" u="sng">
                <a:ea typeface="ＭＳ Ｐゴシック" charset="0"/>
                <a:cs typeface="ＭＳ Ｐゴシック" charset="0"/>
              </a:rPr>
              <a:t>Performance Accountability</a:t>
            </a:r>
            <a:r>
              <a:rPr lang="en-US" altLang="ja-JP">
                <a:ea typeface="ＭＳ Ｐゴシック" charset="0"/>
                <a:cs typeface="ＭＳ Ｐゴシック" charset="0"/>
              </a:rPr>
              <a:t>, is about the health department. It</a:t>
            </a:r>
            <a:r>
              <a:rPr lang="ja-JP" altLang="en-US">
                <a:ea typeface="ＭＳ Ｐゴシック" charset="0"/>
                <a:cs typeface="ＭＳ Ｐゴシック" charset="0"/>
              </a:rPr>
              <a:t>’</a:t>
            </a:r>
            <a:r>
              <a:rPr lang="en-US" altLang="ja-JP">
                <a:ea typeface="ＭＳ Ｐゴシック" charset="0"/>
                <a:cs typeface="ＭＳ Ｐゴシック" charset="0"/>
              </a:rPr>
              <a:t>s about the programs and services we provide, and our role as managers, making sure our programs are working as well as possible. These are two profoundly different kinds of accountability. We going to talk about how to do each one well and then how they fit back together again.</a:t>
            </a:r>
          </a:p>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D782814C-4E15-1548-8CCD-59003AFA9363}" type="slidenum">
              <a:rPr lang="en-US" sz="1200">
                <a:latin typeface="Times New Roman" charset="0"/>
              </a:rPr>
              <a:pPr eaLnBrk="1" hangingPunct="1"/>
              <a:t>34</a:t>
            </a:fld>
            <a:endParaRPr lang="en-US" sz="1200">
              <a:latin typeface="Times New Roman" charset="0"/>
            </a:endParaRPr>
          </a:p>
        </p:txBody>
      </p:sp>
      <p:sp>
        <p:nvSpPr>
          <p:cNvPr id="105475"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ea typeface="ＭＳ Ｐゴシック" charset="0"/>
                <a:cs typeface="+mn-cs"/>
              </a:rPr>
              <a:t>Or an even simpler construction: How much did we do? How well did we do it? Is anyone better off?</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06CDFD12-A2F1-154E-BD22-46630E41B9C3}" type="slidenum">
              <a:rPr lang="en-US" sz="1200">
                <a:latin typeface="Times New Roman" charset="0"/>
              </a:rPr>
              <a:pPr eaLnBrk="1" hangingPunct="1"/>
              <a:t>35</a:t>
            </a:fld>
            <a:endParaRPr lang="en-US" sz="1200">
              <a:latin typeface="Times New Roman" charset="0"/>
            </a:endParaRPr>
          </a:p>
        </p:txBody>
      </p:sp>
      <p:sp>
        <p:nvSpPr>
          <p:cNvPr id="106499"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ea typeface="ＭＳ Ｐゴシック" charset="0"/>
                <a:cs typeface="+mn-cs"/>
              </a:rPr>
              <a:t>Or an even simpler construction: How much did we do? How well did we do it? Is anyone better off?</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D263C806-FCD0-0D42-9624-26A0D84AE36F}" type="slidenum">
              <a:rPr lang="en-US" sz="1200">
                <a:latin typeface="Times New Roman" charset="0"/>
              </a:rPr>
              <a:pPr eaLnBrk="1" hangingPunct="1"/>
              <a:t>36</a:t>
            </a:fld>
            <a:endParaRPr lang="en-US" sz="1200">
              <a:latin typeface="Times New Roman" charset="0"/>
            </a:endParaRPr>
          </a:p>
        </p:txBody>
      </p:sp>
      <p:sp>
        <p:nvSpPr>
          <p:cNvPr id="107523" name="Rectangle 2"/>
          <p:cNvSpPr>
            <a:spLocks noGrp="1" noRot="1" noChangeAspect="1" noChangeArrowheads="1" noTextEdit="1"/>
          </p:cNvSpPr>
          <p:nvPr>
            <p:ph type="sldImg"/>
          </p:nvPr>
        </p:nvSpPr>
        <p:spPr>
          <a:xfrm>
            <a:off x="915988" y="744538"/>
            <a:ext cx="4965700" cy="3724275"/>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So why sort measure for your program into these categories?</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Simple. These categories are not equally important. The upper left is the least important. And yet we have some people who spend their whole careers living in this quadrant counting cases and activity. Somehow we have to push the discussion to the lower right quadrant, the one that measures whether our customers are better off.</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F44290EB-EF5D-F64C-ACA4-C5304FF08134}" type="slidenum">
              <a:rPr lang="en-US" sz="1200">
                <a:latin typeface="Times New Roman" charset="0"/>
              </a:rPr>
              <a:pPr eaLnBrk="1" hangingPunct="1"/>
              <a:t>37</a:t>
            </a:fld>
            <a:endParaRPr lang="en-US" sz="1200">
              <a:latin typeface="Times New Roman"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As you move from the least important measures to the most important measures, you go from having the most control to having the least control. And this is another reason why people spend their whole lives in the upper left quadrant. Fear. It can be scary to look at the data in the lower right quadrant. But ask people why they went into their profession and the answers all lie in the lower right, in the ways in which we try to make our customer</a:t>
            </a:r>
            <a:r>
              <a:rPr lang="ja-JP" altLang="en-US">
                <a:ea typeface="ＭＳ Ｐゴシック" charset="0"/>
                <a:cs typeface="ＭＳ Ｐゴシック" charset="0"/>
              </a:rPr>
              <a:t>’</a:t>
            </a:r>
            <a:r>
              <a:rPr lang="en-US" altLang="ja-JP">
                <a:ea typeface="ＭＳ Ｐゴシック" charset="0"/>
                <a:cs typeface="ＭＳ Ｐゴシック" charset="0"/>
              </a:rPr>
              <a:t>s lives better.</a:t>
            </a:r>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0E8ABA90-6DD6-154D-8927-FA7EAD025D6A}" type="slidenum">
              <a:rPr lang="en-US" sz="1200">
                <a:latin typeface="Times New Roman" charset="0"/>
              </a:rPr>
              <a:pPr eaLnBrk="1" hangingPunct="1"/>
              <a:t>38</a:t>
            </a:fld>
            <a:endParaRPr lang="en-US" sz="1200">
              <a:latin typeface="Times New Roman" charset="0"/>
            </a:endParaRPr>
          </a:p>
        </p:txBody>
      </p:sp>
      <p:sp>
        <p:nvSpPr>
          <p:cNvPr id="109571" name="Rectangle 2"/>
          <p:cNvSpPr>
            <a:spLocks noGrp="1" noRot="1" noChangeAspect="1" noChangeArrowheads="1" noTextEdit="1"/>
          </p:cNvSpPr>
          <p:nvPr>
            <p:ph type="sldImg"/>
          </p:nvPr>
        </p:nvSpPr>
        <p:spPr>
          <a:xfrm>
            <a:off x="915988" y="744538"/>
            <a:ext cx="4965700" cy="3724275"/>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This chart shows in detail the different types of measure we typically find in each quadrant, and the measures that go with the three basic categories of performance measurement:</a:t>
            </a:r>
          </a:p>
          <a:p>
            <a:pPr eaLnBrk="1" hangingPunct="1"/>
            <a:r>
              <a:rPr lang="en-US">
                <a:ea typeface="ＭＳ Ｐゴシック" charset="0"/>
                <a:cs typeface="ＭＳ Ｐゴシック" charset="0"/>
              </a:rPr>
              <a:t>	</a:t>
            </a:r>
            <a:r>
              <a:rPr lang="en-US" b="1">
                <a:ea typeface="ＭＳ Ｐゴシック" charset="0"/>
                <a:cs typeface="ＭＳ Ｐゴシック" charset="0"/>
              </a:rPr>
              <a:t>How much did we do?</a:t>
            </a:r>
          </a:p>
          <a:p>
            <a:pPr eaLnBrk="1" hangingPunct="1"/>
            <a:r>
              <a:rPr lang="en-US" b="1">
                <a:ea typeface="ＭＳ Ｐゴシック" charset="0"/>
                <a:cs typeface="ＭＳ Ｐゴシック" charset="0"/>
              </a:rPr>
              <a:t>	How well did we do it?</a:t>
            </a:r>
          </a:p>
          <a:p>
            <a:pPr eaLnBrk="1" hangingPunct="1"/>
            <a:r>
              <a:rPr lang="en-US" b="1">
                <a:ea typeface="ＭＳ Ｐゴシック" charset="0"/>
                <a:cs typeface="ＭＳ Ｐゴシック" charset="0"/>
              </a:rPr>
              <a:t>	Is anyone better off?</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In the upper left, How much did we do? Quadrant, we typically count customers and activities.</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In the upper right, How well did we do it? Quadrant, there are a set of common measures that apply to many different programs. And there is a set of activity specific measures. For each activity in the upper left, there is one or more measures that tell how well that particular activity was performed, usually having to do with timeliness or correctness.</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In the lower quadrants, Is anyone better off? We usually have # and % pairs of the same measure. And these measures usually have to do with one of these four dimensions of better-offness: Skills/knowledge, Attitude, Behavior and Circumstance.</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For each of these measures, we can use point in time measures or point to point improvement measures.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B0B41975-52E6-DE46-AEC9-077D3EACB6D8}" type="slidenum">
              <a:rPr lang="en-US" sz="1200">
                <a:latin typeface="Times New Roman" charset="0"/>
              </a:rPr>
              <a:pPr eaLnBrk="1" hangingPunct="1"/>
              <a:t>39</a:t>
            </a:fld>
            <a:endParaRPr lang="en-US" sz="1200">
              <a:latin typeface="Times New Roman"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This chart shows in detail the different types of measure we typically find in each quadrant, and the measures that go with the three basic categories of performance measurement:</a:t>
            </a:r>
          </a:p>
          <a:p>
            <a:pPr eaLnBrk="1" hangingPunct="1"/>
            <a:r>
              <a:rPr lang="en-US">
                <a:ea typeface="ＭＳ Ｐゴシック" charset="0"/>
                <a:cs typeface="ＭＳ Ｐゴシック" charset="0"/>
              </a:rPr>
              <a:t>	</a:t>
            </a:r>
            <a:r>
              <a:rPr lang="en-US" b="1">
                <a:ea typeface="ＭＳ Ｐゴシック" charset="0"/>
                <a:cs typeface="ＭＳ Ｐゴシック" charset="0"/>
              </a:rPr>
              <a:t>How much did we do?</a:t>
            </a:r>
          </a:p>
          <a:p>
            <a:pPr eaLnBrk="1" hangingPunct="1"/>
            <a:r>
              <a:rPr lang="en-US" b="1">
                <a:ea typeface="ＭＳ Ｐゴシック" charset="0"/>
                <a:cs typeface="ＭＳ Ｐゴシック" charset="0"/>
              </a:rPr>
              <a:t>	How well did we do it?</a:t>
            </a:r>
          </a:p>
          <a:p>
            <a:pPr eaLnBrk="1" hangingPunct="1"/>
            <a:r>
              <a:rPr lang="en-US" b="1">
                <a:ea typeface="ＭＳ Ｐゴシック" charset="0"/>
                <a:cs typeface="ＭＳ Ｐゴシック" charset="0"/>
              </a:rPr>
              <a:t>	Is anyone better off?</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In the upper left, How much did we do? Quadrant, we typically count customers and activities.</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In the upper right, How well did we do it? Quadrant, there are a set of common measures that apply to many different programs. And there is a set of activity specific measures. For each activity in the upper left, there is one or more measures that tell how well that particular activity was performed, usually having to do with timeliness or correctness.</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In the lower quadrants, Is anyone better off? We usually have # and % pairs of the same measure. And these measures usually have to do with one of these four dimensions of better-offness: Skills/knowledge, Attitude, Behavior and Circumstance.</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For each of these measures, we can use point in time measures or point to point improvement measures.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defRPr/>
            </a:pPr>
            <a:fld id="{09BD1F06-6B69-D34E-B97A-8A0F9210D833}" type="slidenum">
              <a:rPr lang="en-US" sz="1200" smtClean="0">
                <a:latin typeface="Times New Roman" charset="0"/>
              </a:rPr>
              <a:pPr eaLnBrk="1" hangingPunct="1">
                <a:defRPr/>
              </a:pPr>
              <a:t>40</a:t>
            </a:fld>
            <a:endParaRPr lang="en-US" sz="1200" smtClean="0">
              <a:latin typeface="Times New Roman" charset="0"/>
            </a:endParaRPr>
          </a:p>
        </p:txBody>
      </p:sp>
      <p:sp>
        <p:nvSpPr>
          <p:cNvPr id="86018"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ea typeface="ＭＳ Ｐゴシック" charset="0"/>
                <a:cs typeface="+mn-cs"/>
              </a:rPr>
              <a:t>Here is the thinking process in the form of 7 plain language common sense questions.</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These questions should be asked an answered periodically (monthly, quarterly) at every intersection of supervision from the top to the bottom of the organization. </a:t>
            </a:r>
          </a:p>
          <a:p>
            <a:pPr eaLnBrk="1" hangingPunct="1">
              <a:defRPr/>
            </a:pPr>
            <a:endParaRPr lang="en-US" dirty="0">
              <a:ea typeface="ＭＳ Ｐゴシック" charset="0"/>
              <a:cs typeface="+mn-cs"/>
            </a:endParaRPr>
          </a:p>
          <a:p>
            <a:pPr eaLnBrk="1" hangingPunct="1">
              <a:defRPr/>
            </a:pPr>
            <a:r>
              <a:rPr lang="en-US" dirty="0">
                <a:ea typeface="ＭＳ Ｐゴシック" charset="0"/>
                <a:cs typeface="+mn-cs"/>
              </a:rPr>
              <a:t>This is the most important take-away page for performance measurement. It can be used immediately without any further training.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10AC8217-D0EB-304F-9CC1-837FE38A50A4}" type="slidenum">
              <a:rPr lang="en-US" sz="1200">
                <a:latin typeface="Times New Roman" charset="0"/>
              </a:rPr>
              <a:pPr eaLnBrk="1" hangingPunct="1"/>
              <a:t>41</a:t>
            </a:fld>
            <a:endParaRPr lang="en-US" sz="1200">
              <a:latin typeface="Times New Roman"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97996497-B4D5-2D49-BD9B-A6AB8AC2EDFA}" type="slidenum">
              <a:rPr lang="en-US" sz="1200">
                <a:latin typeface="Times New Roman" charset="0"/>
              </a:rPr>
              <a:pPr eaLnBrk="1" hangingPunct="1"/>
              <a:t>42</a:t>
            </a:fld>
            <a:endParaRPr lang="en-US" sz="1200">
              <a:latin typeface="Times New Roman"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97DD5F90-D5BF-4B4D-ABB8-066F7970B74F}" type="slidenum">
              <a:rPr lang="en-US" sz="1200">
                <a:latin typeface="Times New Roman" charset="0"/>
              </a:rPr>
              <a:pPr eaLnBrk="1" hangingPunct="1"/>
              <a:t>44</a:t>
            </a:fld>
            <a:endParaRPr lang="en-US" sz="1200">
              <a:latin typeface="Times New Roman"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Welsh Epilepsy Unit case study was also posted on the same page and that's the one showing benefits such as:" </a:t>
            </a:r>
          </a:p>
          <a:p>
            <a:pPr eaLnBrk="1" hangingPunct="1"/>
            <a:r>
              <a:rPr lang="en-US">
                <a:ea typeface="ＭＳ Ｐゴシック" charset="0"/>
                <a:cs typeface="ＭＳ Ｐゴシック" charset="0"/>
              </a:rPr>
              <a:t>• The average length of time from seizure to a confirmed diagnosis has decreased by 81 days from 111 days to 30 days</a:t>
            </a:r>
          </a:p>
          <a:p>
            <a:pPr eaLnBrk="1" hangingPunct="1"/>
            <a:r>
              <a:rPr lang="en-US">
                <a:ea typeface="ＭＳ Ｐゴシック" charset="0"/>
                <a:cs typeface="ＭＳ Ｐゴシック" charset="0"/>
              </a:rPr>
              <a:t>• The number of patients who have been seen by a specialist within the NICE guideline of two weeks has increased from 35% to 61%</a:t>
            </a:r>
          </a:p>
          <a:p>
            <a:pPr eaLnBrk="1" hangingPunct="1"/>
            <a:r>
              <a:rPr lang="en-US">
                <a:ea typeface="ＭＳ Ｐゴシック" charset="0"/>
                <a:cs typeface="ＭＳ Ｐゴシック" charset="0"/>
              </a:rPr>
              <a:t>• The average waiting time to see a specialist has decreased from 22 days to 11 days</a:t>
            </a:r>
          </a:p>
          <a:p>
            <a:pPr eaLnBrk="1" hangingPunct="1"/>
            <a:r>
              <a:rPr lang="en-US">
                <a:ea typeface="ＭＳ Ｐゴシック" charset="0"/>
                <a:cs typeface="ＭＳ Ｐゴシック" charset="0"/>
              </a:rPr>
              <a:t>• The number of admissions following a seizure have decreased from 5 a month to 2 a month on average"</a:t>
            </a:r>
          </a:p>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549ED3A6-F8D2-D64F-B437-C542F952C674}" type="slidenum">
              <a:rPr lang="en-US" sz="1200">
                <a:latin typeface="Times New Roman" charset="0"/>
              </a:rPr>
              <a:pPr eaLnBrk="1" hangingPunct="1"/>
              <a:t>4</a:t>
            </a:fld>
            <a:endParaRPr lang="en-US" sz="1200">
              <a:latin typeface="Times New Roman"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sng">
                <a:ea typeface="ＭＳ Ｐゴシック" charset="0"/>
                <a:cs typeface="ＭＳ Ｐゴシック" charset="0"/>
              </a:rPr>
              <a:t>Common Language, Common Sense, Common Ground</a:t>
            </a:r>
            <a:r>
              <a:rPr lang="en-US">
                <a:ea typeface="ＭＳ Ｐゴシック" charset="0"/>
                <a:cs typeface="ＭＳ Ｐゴシック" charset="0"/>
              </a:rPr>
              <a:t>: Here</a:t>
            </a:r>
            <a:r>
              <a:rPr lang="ja-JP" altLang="en-US">
                <a:ea typeface="ＭＳ Ｐゴシック" charset="0"/>
                <a:cs typeface="ＭＳ Ｐゴシック" charset="0"/>
              </a:rPr>
              <a:t>’</a:t>
            </a:r>
            <a:r>
              <a:rPr lang="en-US" altLang="ja-JP">
                <a:ea typeface="ＭＳ Ｐゴシック" charset="0"/>
                <a:cs typeface="ＭＳ Ｐゴシック" charset="0"/>
              </a:rPr>
              <a:t>s another way of thinking about what we</a:t>
            </a:r>
            <a:r>
              <a:rPr lang="ja-JP" altLang="en-US">
                <a:ea typeface="ＭＳ Ｐゴシック" charset="0"/>
                <a:cs typeface="ＭＳ Ｐゴシック" charset="0"/>
              </a:rPr>
              <a:t>’</a:t>
            </a:r>
            <a:r>
              <a:rPr lang="en-US" altLang="ja-JP">
                <a:ea typeface="ＭＳ Ｐゴシック" charset="0"/>
                <a:cs typeface="ＭＳ Ｐゴシック" charset="0"/>
              </a:rPr>
              <a:t>re going to talk about today: Common Language, Common Sense and Common Ground. We</a:t>
            </a:r>
            <a:r>
              <a:rPr lang="ja-JP" altLang="en-US">
                <a:ea typeface="ＭＳ Ｐゴシック" charset="0"/>
                <a:cs typeface="ＭＳ Ｐゴシック" charset="0"/>
              </a:rPr>
              <a:t>’</a:t>
            </a:r>
            <a:r>
              <a:rPr lang="en-US" altLang="ja-JP">
                <a:ea typeface="ＭＳ Ｐゴシック" charset="0"/>
                <a:cs typeface="ＭＳ Ｐゴシック" charset="0"/>
              </a:rPr>
              <a:t>re going to start with </a:t>
            </a:r>
            <a:r>
              <a:rPr lang="en-US" altLang="ja-JP" u="sng">
                <a:ea typeface="ＭＳ Ｐゴシック" charset="0"/>
                <a:cs typeface="ＭＳ Ｐゴシック" charset="0"/>
              </a:rPr>
              <a:t>Common Language</a:t>
            </a:r>
            <a:r>
              <a:rPr lang="en-US" altLang="ja-JP">
                <a:ea typeface="ＭＳ Ｐゴシック" charset="0"/>
                <a:cs typeface="ＭＳ Ｐゴシック" charset="0"/>
              </a:rPr>
              <a:t>, because the truth of the matter is that it</a:t>
            </a:r>
            <a:r>
              <a:rPr lang="ja-JP" altLang="en-US">
                <a:ea typeface="ＭＳ Ｐゴシック" charset="0"/>
                <a:cs typeface="ＭＳ Ｐゴシック" charset="0"/>
              </a:rPr>
              <a:t>’</a:t>
            </a:r>
            <a:r>
              <a:rPr lang="en-US" altLang="ja-JP">
                <a:ea typeface="ＭＳ Ｐゴシック" charset="0"/>
                <a:cs typeface="ＭＳ Ｐゴシック" charset="0"/>
              </a:rPr>
              <a:t>s a Tower of Babel out there. People are using words in so many different ways. So we</a:t>
            </a:r>
            <a:r>
              <a:rPr lang="ja-JP" altLang="en-US">
                <a:ea typeface="ＭＳ Ｐゴシック" charset="0"/>
                <a:cs typeface="ＭＳ Ｐゴシック" charset="0"/>
              </a:rPr>
              <a:t>’</a:t>
            </a:r>
            <a:r>
              <a:rPr lang="en-US" altLang="ja-JP">
                <a:ea typeface="ＭＳ Ｐゴシック" charset="0"/>
                <a:cs typeface="ＭＳ Ｐゴシック" charset="0"/>
              </a:rPr>
              <a:t>ll start with common language. </a:t>
            </a:r>
            <a:r>
              <a:rPr lang="en-US" altLang="ja-JP" u="sng">
                <a:ea typeface="ＭＳ Ｐゴシック" charset="0"/>
                <a:cs typeface="ＭＳ Ｐゴシック" charset="0"/>
              </a:rPr>
              <a:t>Common Sense</a:t>
            </a:r>
            <a:r>
              <a:rPr lang="en-US" altLang="ja-JP">
                <a:ea typeface="ＭＳ Ｐゴシック" charset="0"/>
                <a:cs typeface="ＭＳ Ｐゴシック" charset="0"/>
              </a:rPr>
              <a:t> is about the way the rest of the world works. If you look at any serious successful enterprise…. Business is always held up as the way we should model our behavior…. But look at any of the…. Business, the military, the sports world, the faith community. Any successful enterprise starts with ends and works backwards to means. And </a:t>
            </a:r>
            <a:r>
              <a:rPr lang="en-US" altLang="ja-JP" u="sng">
                <a:ea typeface="ＭＳ Ｐゴシック" charset="0"/>
                <a:cs typeface="ＭＳ Ｐゴシック" charset="0"/>
              </a:rPr>
              <a:t>Common Ground</a:t>
            </a:r>
            <a:r>
              <a:rPr lang="en-US" altLang="ja-JP">
                <a:ea typeface="ＭＳ Ｐゴシック" charset="0"/>
                <a:cs typeface="ＭＳ Ｐゴシック" charset="0"/>
              </a:rPr>
              <a:t> is about the political nature of this work. And all of this, from first word to last, is political in one way or another. This is not necessarily bad. Politics is how we make decisions. But look at the political system, national, state or local and what do you see? People fighting with each other. But look at what they</a:t>
            </a:r>
            <a:r>
              <a:rPr lang="ja-JP" altLang="en-US">
                <a:ea typeface="ＭＳ Ｐゴシック" charset="0"/>
                <a:cs typeface="ＭＳ Ｐゴシック" charset="0"/>
              </a:rPr>
              <a:t>’</a:t>
            </a:r>
            <a:r>
              <a:rPr lang="en-US" altLang="ja-JP">
                <a:ea typeface="ＭＳ Ｐゴシック" charset="0"/>
                <a:cs typeface="ＭＳ Ｐゴシック" charset="0"/>
              </a:rPr>
              <a:t>re fighting about… and more often than not they</a:t>
            </a:r>
            <a:r>
              <a:rPr lang="ja-JP" altLang="en-US">
                <a:ea typeface="ＭＳ Ｐゴシック" charset="0"/>
                <a:cs typeface="ＭＳ Ｐゴシック" charset="0"/>
              </a:rPr>
              <a:t>’</a:t>
            </a:r>
            <a:r>
              <a:rPr lang="en-US" altLang="ja-JP">
                <a:ea typeface="ＭＳ Ｐゴシック" charset="0"/>
                <a:cs typeface="ＭＳ Ｐゴシック" charset="0"/>
              </a:rPr>
              <a:t>re fighting about means and not ends. There</a:t>
            </a:r>
            <a:r>
              <a:rPr lang="ja-JP" altLang="en-US">
                <a:ea typeface="ＭＳ Ｐゴシック" charset="0"/>
                <a:cs typeface="ＭＳ Ｐゴシック" charset="0"/>
              </a:rPr>
              <a:t>’</a:t>
            </a:r>
            <a:r>
              <a:rPr lang="en-US" altLang="ja-JP">
                <a:ea typeface="ＭＳ Ｐゴシック" charset="0"/>
                <a:cs typeface="ＭＳ Ｐゴシック" charset="0"/>
              </a:rPr>
              <a:t>s remarkable agreement that teen pregnancy is bad for our young people. Now we fight about whether to preach abstinence or hand out condoms. But this is a means debate. The agreement about teen pregnancy is remarkably broadly based. And when you begin to articulate what it is we want for children, families, community in plain language. We want children to be born healthy, be ready for school, succeed in school, grow up to be productive, happy contributing adults. We want to live in safe communities with a clean environment. When you begin to say things in plain language like that, it turns out that these kinds of statements are not Republican vs. Democrat. They</a:t>
            </a:r>
            <a:r>
              <a:rPr lang="ja-JP" altLang="en-US">
                <a:ea typeface="ＭＳ Ｐゴシック" charset="0"/>
                <a:cs typeface="ＭＳ Ｐゴシック" charset="0"/>
              </a:rPr>
              <a:t>’</a:t>
            </a:r>
            <a:r>
              <a:rPr lang="en-US" altLang="ja-JP">
                <a:ea typeface="ＭＳ Ｐゴシック" charset="0"/>
                <a:cs typeface="ＭＳ Ｐゴシック" charset="0"/>
              </a:rPr>
              <a:t>re not state vs. local. They</a:t>
            </a:r>
            <a:r>
              <a:rPr lang="ja-JP" altLang="en-US">
                <a:ea typeface="ＭＳ Ｐゴシック" charset="0"/>
                <a:cs typeface="ＭＳ Ｐゴシック" charset="0"/>
              </a:rPr>
              <a:t>’</a:t>
            </a:r>
            <a:r>
              <a:rPr lang="en-US" altLang="ja-JP">
                <a:ea typeface="ＭＳ Ｐゴシック" charset="0"/>
                <a:cs typeface="ＭＳ Ｐゴシック" charset="0"/>
              </a:rPr>
              <a:t>re not executive branch vs. legislative branch. They represent a kind of common ground, where people can come together and say </a:t>
            </a:r>
            <a:r>
              <a:rPr lang="ja-JP" altLang="en-US">
                <a:ea typeface="ＭＳ Ｐゴシック" charset="0"/>
                <a:cs typeface="ＭＳ Ｐゴシック" charset="0"/>
              </a:rPr>
              <a:t>“</a:t>
            </a:r>
            <a:r>
              <a:rPr lang="en-US" altLang="ja-JP">
                <a:ea typeface="ＭＳ Ｐゴシック" charset="0"/>
                <a:cs typeface="ＭＳ Ｐゴシック" charset="0"/>
              </a:rPr>
              <a:t>Yes, those are the conditions we</a:t>
            </a:r>
            <a:r>
              <a:rPr lang="ja-JP" altLang="en-US">
                <a:ea typeface="ＭＳ Ｐゴシック" charset="0"/>
                <a:cs typeface="ＭＳ Ｐゴシック" charset="0"/>
              </a:rPr>
              <a:t>’</a:t>
            </a:r>
            <a:r>
              <a:rPr lang="en-US" altLang="ja-JP">
                <a:ea typeface="ＭＳ Ｐゴシック" charset="0"/>
                <a:cs typeface="ＭＳ Ｐゴシック" charset="0"/>
              </a:rPr>
              <a:t>d like to be able to say exist here.</a:t>
            </a:r>
            <a:r>
              <a:rPr lang="ja-JP" altLang="en-US">
                <a:ea typeface="ＭＳ Ｐゴシック" charset="0"/>
                <a:cs typeface="ＭＳ Ｐゴシック" charset="0"/>
              </a:rPr>
              <a:t>”</a:t>
            </a:r>
            <a:r>
              <a:rPr lang="en-US" altLang="ja-JP">
                <a:ea typeface="ＭＳ Ｐゴシック" charset="0"/>
                <a:cs typeface="ＭＳ Ｐゴシック" charset="0"/>
              </a:rPr>
              <a:t> Now let</a:t>
            </a:r>
            <a:r>
              <a:rPr lang="ja-JP" altLang="en-US">
                <a:ea typeface="ＭＳ Ｐゴシック" charset="0"/>
                <a:cs typeface="ＭＳ Ｐゴシック" charset="0"/>
              </a:rPr>
              <a:t>’</a:t>
            </a:r>
            <a:r>
              <a:rPr lang="en-US" altLang="ja-JP">
                <a:ea typeface="ＭＳ Ｐゴシック" charset="0"/>
                <a:cs typeface="ＭＳ Ｐゴシック" charset="0"/>
              </a:rPr>
              <a:t>s have a healthy debate about the means to get there.</a:t>
            </a:r>
            <a:endParaRPr lang="en-US" u="sng">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59F4204D-A17A-3F45-B323-C047103CE6FA}" type="slidenum">
              <a:rPr lang="en-US" sz="1200">
                <a:latin typeface="Times New Roman" charset="0"/>
              </a:rPr>
              <a:pPr eaLnBrk="1" hangingPunct="1"/>
              <a:t>45</a:t>
            </a:fld>
            <a:endParaRPr lang="en-US" sz="1200">
              <a:latin typeface="Times New Roman"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44E3EFCA-64D0-A144-9F40-17423FC8F1B0}" type="slidenum">
              <a:rPr lang="en-US" sz="1200">
                <a:latin typeface="Times New Roman" charset="0"/>
              </a:rPr>
              <a:pPr eaLnBrk="1" hangingPunct="1"/>
              <a:t>46</a:t>
            </a:fld>
            <a:endParaRPr lang="en-US" sz="1200">
              <a:latin typeface="Times New Roman" charset="0"/>
            </a:endParaRPr>
          </a:p>
        </p:txBody>
      </p:sp>
      <p:sp>
        <p:nvSpPr>
          <p:cNvPr id="115715"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ea typeface="ＭＳ Ｐゴシック" charset="0"/>
                <a:cs typeface="ＭＳ Ｐゴシック" charset="0"/>
              </a:rPr>
              <a:t>We</a:t>
            </a:r>
            <a:r>
              <a:rPr lang="ja-JP" altLang="en-US">
                <a:ea typeface="ＭＳ Ｐゴシック" charset="0"/>
                <a:cs typeface="ＭＳ Ｐゴシック" charset="0"/>
              </a:rPr>
              <a:t>’</a:t>
            </a:r>
            <a:r>
              <a:rPr lang="en-US" altLang="ja-JP">
                <a:ea typeface="ＭＳ Ｐゴシック" charset="0"/>
                <a:cs typeface="ＭＳ Ｐゴシック" charset="0"/>
              </a:rPr>
              <a:t>ve talked about two different kinds of accountability. Now let</a:t>
            </a:r>
            <a:r>
              <a:rPr lang="ja-JP" altLang="en-US">
                <a:ea typeface="ＭＳ Ｐゴシック" charset="0"/>
                <a:cs typeface="ＭＳ Ｐゴシック" charset="0"/>
              </a:rPr>
              <a:t>’</a:t>
            </a:r>
            <a:r>
              <a:rPr lang="en-US" altLang="ja-JP">
                <a:ea typeface="ＭＳ Ｐゴシック" charset="0"/>
                <a:cs typeface="ＭＳ Ｐゴシック" charset="0"/>
              </a:rPr>
              <a:t>s look at how they fit together.</a:t>
            </a:r>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1779E3CC-7580-7A4D-9917-8609AF432875}" type="slidenum">
              <a:rPr lang="en-US" sz="1200">
                <a:latin typeface="Times New Roman" charset="0"/>
              </a:rPr>
              <a:pPr eaLnBrk="1" hangingPunct="1"/>
              <a:t>47</a:t>
            </a:fld>
            <a:endParaRPr lang="en-US" sz="1200">
              <a:latin typeface="Times New Roman" charset="0"/>
            </a:endParaRPr>
          </a:p>
        </p:txBody>
      </p:sp>
      <p:sp>
        <p:nvSpPr>
          <p:cNvPr id="116739" name="Rectangle 2"/>
          <p:cNvSpPr>
            <a:spLocks noGrp="1" noRot="1" noChangeAspect="1" noChangeArrowheads="1" noTextEdit="1"/>
          </p:cNvSpPr>
          <p:nvPr>
            <p:ph type="sldImg"/>
          </p:nvPr>
        </p:nvSpPr>
        <p:spPr>
          <a:xfrm>
            <a:off x="915988" y="744538"/>
            <a:ext cx="4965700" cy="3724275"/>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ea typeface="ＭＳ Ｐゴシック" charset="0"/>
                <a:cs typeface="ＭＳ Ｐゴシック" charset="0"/>
              </a:rPr>
              <a:t>The relationship is a </a:t>
            </a:r>
            <a:r>
              <a:rPr lang="ja-JP" altLang="en-US">
                <a:ea typeface="ＭＳ Ｐゴシック" charset="0"/>
                <a:cs typeface="ＭＳ Ｐゴシック" charset="0"/>
              </a:rPr>
              <a:t>“</a:t>
            </a:r>
            <a:r>
              <a:rPr lang="en-US" altLang="ja-JP">
                <a:ea typeface="ＭＳ Ｐゴシック" charset="0"/>
                <a:cs typeface="ＭＳ Ｐゴシック" charset="0"/>
              </a:rPr>
              <a:t>contribution</a:t>
            </a:r>
            <a:r>
              <a:rPr lang="ja-JP" altLang="en-US">
                <a:ea typeface="ＭＳ Ｐゴシック" charset="0"/>
                <a:cs typeface="ＭＳ Ｐゴシック" charset="0"/>
              </a:rPr>
              <a:t>”</a:t>
            </a:r>
            <a:r>
              <a:rPr lang="en-US" altLang="ja-JP">
                <a:ea typeface="ＭＳ Ｐゴシック" charset="0"/>
                <a:cs typeface="ＭＳ Ｐゴシック" charset="0"/>
              </a:rPr>
              <a:t> relationship, not a cause and effect relationship. What we do for our customers is our contribution to what we and our partners are trying to do across the community.</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Often the only difference between a population indicator and a lower right (Is anyone better off?) performance measure is the difference in scale between a client population and the total population.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This allows us to think about how our work is aligned with what we are trying to accomplish across the community. It allows us to think about how the measures we use at the program level relate to those at the population level. And it allows us to avoid the trap of holding programs responsible for population level change. We can hold program responsible for what they do for their clients. We must hold ourselves, across the community, responsible for the well being of the population.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ACCBEA64-8CBE-3649-9BAE-1B583DF34B0D}" type="slidenum">
              <a:rPr lang="en-US" sz="1200">
                <a:latin typeface="Times New Roman" charset="0"/>
              </a:rPr>
              <a:pPr eaLnBrk="1" hangingPunct="1"/>
              <a:t>48</a:t>
            </a:fld>
            <a:endParaRPr lang="en-US" sz="1200">
              <a:latin typeface="Times New Roman" charset="0"/>
            </a:endParaRPr>
          </a:p>
        </p:txBody>
      </p:sp>
      <p:sp>
        <p:nvSpPr>
          <p:cNvPr id="117763" name="Rectangle 2"/>
          <p:cNvSpPr>
            <a:spLocks noGrp="1" noRot="1" noChangeAspect="1" noChangeArrowheads="1" noTextEdit="1"/>
          </p:cNvSpPr>
          <p:nvPr>
            <p:ph type="sldImg"/>
          </p:nvPr>
        </p:nvSpPr>
        <p:spPr>
          <a:xfrm>
            <a:off x="915988" y="744538"/>
            <a:ext cx="4965700" cy="3724275"/>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Budgets of the future will have two parts:</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Volume I will present a picture of quality of life results and indicators and what is being done by government and its partners to improve.</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Volume II will present performance measures for departments and programs.</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Both will use the </a:t>
            </a:r>
            <a:r>
              <a:rPr lang="en-US" dirty="0" smtClean="0">
                <a:ea typeface="ＭＳ Ｐゴシック" charset="0"/>
                <a:cs typeface="ＭＳ Ｐゴシック" charset="0"/>
              </a:rPr>
              <a:t>Baseline, </a:t>
            </a:r>
            <a:r>
              <a:rPr lang="en-US" dirty="0">
                <a:ea typeface="ＭＳ Ｐゴシック" charset="0"/>
                <a:cs typeface="ＭＳ Ｐゴシック" charset="0"/>
              </a:rPr>
              <a:t>Story, What Works and Strategy format shown above.</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This is a fractal… the same pattern at every level of magnification.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4B05CF5A-1625-9148-A241-C3F76D0FB7AC}" type="slidenum">
              <a:rPr lang="en-US" sz="1200">
                <a:latin typeface="Times New Roman" charset="0"/>
              </a:rPr>
              <a:pPr eaLnBrk="1" hangingPunct="1"/>
              <a:t>49</a:t>
            </a:fld>
            <a:endParaRPr lang="en-US" sz="1200">
              <a:latin typeface="Times New Roman"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There are four kinds of progress which can be reported. The first at the population level, and 2 3 and 4 at the program agency or service system level.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CF67C3CB-0968-8940-8E17-570DFF0767E4}" type="slidenum">
              <a:rPr lang="en-US" sz="1200">
                <a:latin typeface="Times New Roman" charset="0"/>
              </a:rPr>
              <a:pPr eaLnBrk="1" hangingPunct="1"/>
              <a:t>50</a:t>
            </a:fld>
            <a:endParaRPr lang="en-US" sz="1200">
              <a:latin typeface="Times New Roman"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Community collaborative groups and programs and agencies could use this as the agenda for their meetings. The meeting would be aligned with the thinking process that produced the action plan. Each iteration of this thinking process will improve the action plan.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14514295-F0CA-574B-917A-32E4B9EE2F90}" type="slidenum">
              <a:rPr lang="en-US" sz="1200">
                <a:latin typeface="Times New Roman" charset="0"/>
              </a:rPr>
              <a:pPr eaLnBrk="1" hangingPunct="1"/>
              <a:t>51</a:t>
            </a:fld>
            <a:endParaRPr lang="en-US" sz="1200">
              <a:latin typeface="Times New Roman" charset="0"/>
            </a:endParaRPr>
          </a:p>
        </p:txBody>
      </p:sp>
      <p:sp>
        <p:nvSpPr>
          <p:cNvPr id="121859"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ea typeface="ＭＳ Ｐゴシック" charset="0"/>
                <a:cs typeface="+mn-cs"/>
              </a:rPr>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F215C36A-503D-8549-94B2-28DEF7AB9B67}" type="slidenum">
              <a:rPr lang="en-US" sz="1200">
                <a:latin typeface="Times New Roman" charset="0"/>
              </a:rPr>
              <a:pPr eaLnBrk="1" hangingPunct="1"/>
              <a:t>52</a:t>
            </a:fld>
            <a:endParaRPr lang="en-US" sz="1200">
              <a:latin typeface="Times New Roman" charset="0"/>
            </a:endParaRPr>
          </a:p>
        </p:txBody>
      </p:sp>
      <p:sp>
        <p:nvSpPr>
          <p:cNvPr id="128002" name="Rectangle 2"/>
          <p:cNvSpPr>
            <a:spLocks noGrp="1" noRot="1" noChangeAspect="1" noChangeArrowheads="1" noTextEdit="1"/>
          </p:cNvSpPr>
          <p:nvPr>
            <p:ph type="sldImg"/>
          </p:nvPr>
        </p:nvSpPr>
        <p:spPr>
          <a:xfrm>
            <a:off x="1133990" y="744855"/>
            <a:ext cx="4528093" cy="3724275"/>
          </a:xfrm>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DBE853E2-7F28-1746-B27B-0C935674447A}" type="slidenum">
              <a:rPr lang="en-US" sz="1200">
                <a:latin typeface="Times New Roman" charset="0"/>
              </a:rPr>
              <a:pPr eaLnBrk="1" hangingPunct="1"/>
              <a:t>53</a:t>
            </a:fld>
            <a:endParaRPr lang="en-US" sz="120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F3F8E246-1367-5C43-8983-32550E06C1C2}" type="slidenum">
              <a:rPr lang="en-US" sz="1200">
                <a:latin typeface="Times New Roman" charset="0"/>
              </a:rPr>
              <a:pPr eaLnBrk="1" hangingPunct="1"/>
              <a:t>54</a:t>
            </a:fld>
            <a:endParaRPr lang="en-US" sz="1200">
              <a:latin typeface="Times New Roman"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A6A77458-7BC8-E84D-9E41-7CDFECE780BB}" type="slidenum">
              <a:rPr lang="en-US" sz="1200">
                <a:latin typeface="Times New Roman" charset="0"/>
              </a:rPr>
              <a:pPr eaLnBrk="1" hangingPunct="1"/>
              <a:t>5</a:t>
            </a:fld>
            <a:endParaRPr lang="en-US" sz="1200">
              <a:latin typeface="Times New Roman" charset="0"/>
            </a:endParaRPr>
          </a:p>
        </p:txBody>
      </p:sp>
      <p:sp>
        <p:nvSpPr>
          <p:cNvPr id="86019"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ea typeface="ＭＳ Ｐゴシック" charset="0"/>
                <a:cs typeface="ＭＳ Ｐゴシック" charset="0"/>
              </a:rPr>
              <a:t>The Language Trap: Now you</a:t>
            </a:r>
            <a:r>
              <a:rPr lang="ja-JP" altLang="en-US">
                <a:ea typeface="ＭＳ Ｐゴシック" charset="0"/>
                <a:cs typeface="ＭＳ Ｐゴシック" charset="0"/>
              </a:rPr>
              <a:t>’</a:t>
            </a:r>
            <a:r>
              <a:rPr lang="en-US" altLang="ja-JP">
                <a:ea typeface="ＭＳ Ｐゴシック" charset="0"/>
                <a:cs typeface="ＭＳ Ｐゴシック" charset="0"/>
              </a:rPr>
              <a:t>ve seen all these words before. </a:t>
            </a:r>
            <a:r>
              <a:rPr lang="en-US" altLang="ja-JP" i="1">
                <a:ea typeface="ＭＳ Ｐゴシック" charset="0"/>
                <a:cs typeface="ＭＳ Ｐゴシック" charset="0"/>
              </a:rPr>
              <a:t>Read the outer ring of words</a:t>
            </a:r>
            <a:r>
              <a:rPr lang="en-US" altLang="ja-JP">
                <a:ea typeface="ＭＳ Ｐゴシック" charset="0"/>
                <a:cs typeface="ＭＳ Ｐゴシック" charset="0"/>
              </a:rPr>
              <a:t>. And then you get these modifiers in the middle. </a:t>
            </a:r>
            <a:r>
              <a:rPr lang="en-US" altLang="ja-JP" i="1">
                <a:ea typeface="ＭＳ Ｐゴシック" charset="0"/>
                <a:cs typeface="ＭＳ Ｐゴシック" charset="0"/>
              </a:rPr>
              <a:t>Read some or all of the inner ring of words.</a:t>
            </a:r>
            <a:r>
              <a:rPr lang="en-US" altLang="ja-JP">
                <a:ea typeface="ＭＳ Ｐゴシック" charset="0"/>
                <a:cs typeface="ＭＳ Ｐゴシック" charset="0"/>
              </a:rPr>
              <a:t> This page is the </a:t>
            </a:r>
            <a:r>
              <a:rPr lang="en-US" altLang="ja-JP" u="sng">
                <a:ea typeface="ＭＳ Ｐゴシック" charset="0"/>
                <a:cs typeface="ＭＳ Ｐゴシック" charset="0"/>
              </a:rPr>
              <a:t>Jargon Construction Kit.</a:t>
            </a:r>
            <a:r>
              <a:rPr lang="en-US" altLang="ja-JP">
                <a:ea typeface="ＭＳ Ｐゴシック" charset="0"/>
                <a:cs typeface="ＭＳ Ｐゴシック" charset="0"/>
              </a:rPr>
              <a:t> If you want to sound fancy about this work, just pick three or four words off this page at random and string them together. </a:t>
            </a:r>
            <a:r>
              <a:rPr lang="en-US" altLang="ja-JP" i="1">
                <a:ea typeface="ＭＳ Ｐゴシック" charset="0"/>
                <a:cs typeface="ＭＳ Ｐゴシック" charset="0"/>
              </a:rPr>
              <a:t>Give example</a:t>
            </a:r>
            <a:r>
              <a:rPr lang="en-US" altLang="ja-JP">
                <a:ea typeface="ＭＳ Ｐゴシック" charset="0"/>
                <a:cs typeface="ＭＳ Ｐゴシック" charset="0"/>
              </a:rPr>
              <a:t>: </a:t>
            </a:r>
            <a:r>
              <a:rPr lang="ja-JP" altLang="en-US">
                <a:ea typeface="ＭＳ Ｐゴシック" charset="0"/>
                <a:cs typeface="ＭＳ Ｐゴシック" charset="0"/>
              </a:rPr>
              <a:t>“</a:t>
            </a:r>
            <a:r>
              <a:rPr lang="en-US" altLang="ja-JP">
                <a:ea typeface="ＭＳ Ｐゴシック" charset="0"/>
                <a:cs typeface="ＭＳ Ｐゴシック" charset="0"/>
              </a:rPr>
              <a:t>Measurable urgent systemic indicators,</a:t>
            </a:r>
            <a:r>
              <a:rPr lang="ja-JP" altLang="en-US">
                <a:ea typeface="ＭＳ Ｐゴシック" charset="0"/>
                <a:cs typeface="ＭＳ Ｐゴシック" charset="0"/>
              </a:rPr>
              <a:t>”</a:t>
            </a:r>
            <a:r>
              <a:rPr lang="en-US" altLang="ja-JP">
                <a:ea typeface="ＭＳ Ｐゴシック" charset="0"/>
                <a:cs typeface="ＭＳ Ｐゴシック" charset="0"/>
              </a:rPr>
              <a:t> whatever the hell that means. And I guarantee you</a:t>
            </a:r>
            <a:r>
              <a:rPr lang="ja-JP" altLang="en-US">
                <a:ea typeface="ＭＳ Ｐゴシック" charset="0"/>
                <a:cs typeface="ＭＳ Ｐゴシック" charset="0"/>
              </a:rPr>
              <a:t>’</a:t>
            </a:r>
            <a:r>
              <a:rPr lang="en-US" altLang="ja-JP">
                <a:ea typeface="ＭＳ Ｐゴシック" charset="0"/>
                <a:cs typeface="ＭＳ Ｐゴシック" charset="0"/>
              </a:rPr>
              <a:t>ll get away with it too, because people will be too embarrassed to ask you what you mean. I have a new rule, that anyone who uses three or more of these words in the same sentence doesn</a:t>
            </a:r>
            <a:r>
              <a:rPr lang="ja-JP" altLang="en-US">
                <a:ea typeface="ＭＳ Ｐゴシック" charset="0"/>
                <a:cs typeface="ＭＳ Ｐゴシック" charset="0"/>
              </a:rPr>
              <a:t>’</a:t>
            </a:r>
            <a:r>
              <a:rPr lang="en-US" altLang="ja-JP">
                <a:ea typeface="ＭＳ Ｐゴシック" charset="0"/>
                <a:cs typeface="ＭＳ Ｐゴシック" charset="0"/>
              </a:rPr>
              <a:t>t know what they</a:t>
            </a:r>
            <a:r>
              <a:rPr lang="ja-JP" altLang="en-US">
                <a:ea typeface="ＭＳ Ｐゴシック" charset="0"/>
                <a:cs typeface="ＭＳ Ｐゴシック" charset="0"/>
              </a:rPr>
              <a:t>’</a:t>
            </a:r>
            <a:r>
              <a:rPr lang="en-US" altLang="ja-JP">
                <a:ea typeface="ＭＳ Ｐゴシック" charset="0"/>
                <a:cs typeface="ＭＳ Ｐゴシック" charset="0"/>
              </a:rPr>
              <a:t>re talking about. It</a:t>
            </a:r>
            <a:r>
              <a:rPr lang="ja-JP" altLang="en-US">
                <a:ea typeface="ＭＳ Ｐゴシック" charset="0"/>
                <a:cs typeface="ＭＳ Ｐゴシック" charset="0"/>
              </a:rPr>
              <a:t>’</a:t>
            </a:r>
            <a:r>
              <a:rPr lang="en-US" altLang="ja-JP">
                <a:ea typeface="ＭＳ Ｐゴシック" charset="0"/>
                <a:cs typeface="ＭＳ Ｐゴシック" charset="0"/>
              </a:rPr>
              <a:t>s very common for two people to be in the same meeting using the same word. They have two entirely different ideas of what that word means, and they</a:t>
            </a:r>
            <a:r>
              <a:rPr lang="ja-JP" altLang="en-US">
                <a:ea typeface="ＭＳ Ｐゴシック" charset="0"/>
                <a:cs typeface="ＭＳ Ｐゴシック" charset="0"/>
              </a:rPr>
              <a:t>’</a:t>
            </a:r>
            <a:r>
              <a:rPr lang="en-US" altLang="ja-JP">
                <a:ea typeface="ＭＳ Ｐゴシック" charset="0"/>
                <a:cs typeface="ＭＳ Ｐゴシック" charset="0"/>
              </a:rPr>
              <a:t>re just talking right past each other. Has this ever happened to you?</a:t>
            </a:r>
          </a:p>
          <a:p>
            <a:pPr eaLnBrk="1" hangingPunct="1"/>
            <a:endParaRPr lang="en-US" u="sng">
              <a:ea typeface="ＭＳ Ｐゴシック" charset="0"/>
              <a:cs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F2308C6F-A75F-6447-9748-CC0B409F1F8E}" type="slidenum">
              <a:rPr lang="en-US" sz="1200">
                <a:latin typeface="Times New Roman" charset="0"/>
              </a:rPr>
              <a:pPr eaLnBrk="1" hangingPunct="1"/>
              <a:t>55</a:t>
            </a:fld>
            <a:endParaRPr lang="en-US" sz="1200">
              <a:latin typeface="Times New Roman" charset="0"/>
            </a:endParaRPr>
          </a:p>
        </p:txBody>
      </p:sp>
      <p:sp>
        <p:nvSpPr>
          <p:cNvPr id="123907" name="Rectangle 2"/>
          <p:cNvSpPr>
            <a:spLocks noGrp="1" noRot="1" noChangeAspect="1" noChangeArrowheads="1" noTextEdit="1"/>
          </p:cNvSpPr>
          <p:nvPr>
            <p:ph type="sldImg"/>
          </p:nvPr>
        </p:nvSpPr>
        <p:spPr>
          <a:xfrm>
            <a:off x="915988" y="744538"/>
            <a:ext cx="4965700" cy="3724275"/>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7A2F55D2-BBE2-B14E-9DF1-461E63367001}" type="slidenum">
              <a:rPr lang="en-US" sz="1200">
                <a:latin typeface="Times New Roman" charset="0"/>
              </a:rPr>
              <a:pPr eaLnBrk="1" hangingPunct="1"/>
              <a:t>56</a:t>
            </a:fld>
            <a:endParaRPr lang="en-US" sz="1200">
              <a:latin typeface="Times New Roman" charset="0"/>
            </a:endParaRPr>
          </a:p>
        </p:txBody>
      </p:sp>
      <p:sp>
        <p:nvSpPr>
          <p:cNvPr id="136194" name="Rectangle 2"/>
          <p:cNvSpPr>
            <a:spLocks noGrp="1" noRot="1" noChangeAspect="1" noChangeArrowheads="1" noTextEdit="1"/>
          </p:cNvSpPr>
          <p:nvPr>
            <p:ph type="sldImg"/>
          </p:nvPr>
        </p:nvSpPr>
        <p:spPr>
          <a:xfrm>
            <a:off x="915988" y="744538"/>
            <a:ext cx="4964112" cy="3724275"/>
          </a:xfrm>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B23D35B8-2959-F04A-934C-759A15A7073A}" type="slidenum">
              <a:rPr lang="en-US" sz="1200">
                <a:latin typeface="Times New Roman" charset="0"/>
              </a:rPr>
              <a:pPr eaLnBrk="1" hangingPunct="1"/>
              <a:t>57</a:t>
            </a:fld>
            <a:endParaRPr lang="en-US" sz="1200">
              <a:latin typeface="Times New Roman" charset="0"/>
            </a:endParaRPr>
          </a:p>
        </p:txBody>
      </p:sp>
      <p:sp>
        <p:nvSpPr>
          <p:cNvPr id="138242" name="Rectangle 2"/>
          <p:cNvSpPr>
            <a:spLocks noGrp="1" noRot="1" noChangeAspect="1" noChangeArrowheads="1" noTextEdit="1"/>
          </p:cNvSpPr>
          <p:nvPr>
            <p:ph type="sldImg"/>
          </p:nvPr>
        </p:nvSpPr>
        <p:spPr>
          <a:xfrm>
            <a:off x="917575" y="744538"/>
            <a:ext cx="4965700" cy="3724275"/>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D7D16E6C-9DCE-2C4E-80E2-BBBD6355E6D2}" type="slidenum">
              <a:rPr lang="en-US" sz="1200">
                <a:latin typeface="Times New Roman" charset="0"/>
              </a:rPr>
              <a:pPr eaLnBrk="1" hangingPunct="1"/>
              <a:t>58</a:t>
            </a:fld>
            <a:endParaRPr lang="en-US" sz="1200">
              <a:latin typeface="Times New Roman" charset="0"/>
            </a:endParaRPr>
          </a:p>
        </p:txBody>
      </p:sp>
      <p:sp>
        <p:nvSpPr>
          <p:cNvPr id="140290" name="Rectangle 2"/>
          <p:cNvSpPr>
            <a:spLocks noGrp="1" noRot="1" noChangeAspect="1" noChangeArrowheads="1" noTextEdit="1"/>
          </p:cNvSpPr>
          <p:nvPr>
            <p:ph type="sldImg"/>
          </p:nvPr>
        </p:nvSpPr>
        <p:spPr>
          <a:xfrm>
            <a:off x="917575" y="744538"/>
            <a:ext cx="4965700" cy="3724275"/>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49BE515E-5D6C-3D40-9FFE-46AB1631EA29}" type="slidenum">
              <a:rPr lang="en-US" sz="1200">
                <a:latin typeface="Times New Roman" charset="0"/>
              </a:rPr>
              <a:pPr eaLnBrk="1" hangingPunct="1"/>
              <a:t>59</a:t>
            </a:fld>
            <a:endParaRPr lang="en-US" sz="1200">
              <a:latin typeface="Times New Roman" charset="0"/>
            </a:endParaRPr>
          </a:p>
        </p:txBody>
      </p:sp>
      <p:sp>
        <p:nvSpPr>
          <p:cNvPr id="142338" name="Rectangle 2"/>
          <p:cNvSpPr>
            <a:spLocks noGrp="1" noRot="1" noChangeAspect="1" noChangeArrowheads="1" noTextEdit="1"/>
          </p:cNvSpPr>
          <p:nvPr>
            <p:ph type="sldImg"/>
          </p:nvPr>
        </p:nvSpPr>
        <p:spPr>
          <a:xfrm>
            <a:off x="917575" y="744538"/>
            <a:ext cx="4965700" cy="3724275"/>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C98E1D3D-92CE-9D4D-8CFC-3DE232681076}" type="slidenum">
              <a:rPr lang="en-US" sz="1200">
                <a:latin typeface="Times New Roman" charset="0"/>
              </a:rPr>
              <a:pPr eaLnBrk="1" hangingPunct="1"/>
              <a:t>60</a:t>
            </a:fld>
            <a:endParaRPr lang="en-US" sz="1200">
              <a:latin typeface="Times New Roman" charset="0"/>
            </a:endParaRPr>
          </a:p>
        </p:txBody>
      </p:sp>
      <p:sp>
        <p:nvSpPr>
          <p:cNvPr id="144386" name="Rectangle 2"/>
          <p:cNvSpPr>
            <a:spLocks noGrp="1" noRot="1" noChangeAspect="1" noChangeArrowheads="1" noTextEdit="1"/>
          </p:cNvSpPr>
          <p:nvPr>
            <p:ph type="sldImg"/>
          </p:nvPr>
        </p:nvSpPr>
        <p:spPr>
          <a:xfrm>
            <a:off x="917575" y="744538"/>
            <a:ext cx="4965700" cy="3724275"/>
          </a:xfrm>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28D11DE5-2CA1-E340-A6F6-7EE786A5F7A9}" type="slidenum">
              <a:rPr lang="en-US" sz="1200">
                <a:latin typeface="Times New Roman" charset="0"/>
              </a:rPr>
              <a:pPr eaLnBrk="1" hangingPunct="1"/>
              <a:t>61</a:t>
            </a:fld>
            <a:endParaRPr lang="en-US" sz="1200">
              <a:latin typeface="Times New Roman" charset="0"/>
            </a:endParaRPr>
          </a:p>
        </p:txBody>
      </p:sp>
      <p:sp>
        <p:nvSpPr>
          <p:cNvPr id="146434" name="Rectangle 2"/>
          <p:cNvSpPr>
            <a:spLocks noGrp="1" noRot="1" noChangeAspect="1" noChangeArrowheads="1" noTextEdit="1"/>
          </p:cNvSpPr>
          <p:nvPr>
            <p:ph type="sldImg"/>
          </p:nvPr>
        </p:nvSpPr>
        <p:spPr>
          <a:xfrm>
            <a:off x="917575" y="744538"/>
            <a:ext cx="4965700" cy="3724275"/>
          </a:xfrm>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45FE32E2-9A6B-4E41-AC3D-3E13B9815A53}" type="slidenum">
              <a:rPr lang="en-US" sz="1200">
                <a:latin typeface="Times New Roman" charset="0"/>
              </a:rPr>
              <a:pPr eaLnBrk="1" hangingPunct="1"/>
              <a:t>62</a:t>
            </a:fld>
            <a:endParaRPr lang="en-US" sz="1200">
              <a:latin typeface="Times New Roman" charset="0"/>
            </a:endParaRPr>
          </a:p>
        </p:txBody>
      </p:sp>
      <p:sp>
        <p:nvSpPr>
          <p:cNvPr id="148482" name="Rectangle 2"/>
          <p:cNvSpPr>
            <a:spLocks noGrp="1" noRot="1" noChangeAspect="1" noChangeArrowheads="1" noTextEdit="1"/>
          </p:cNvSpPr>
          <p:nvPr>
            <p:ph type="sldImg"/>
          </p:nvPr>
        </p:nvSpPr>
        <p:spPr>
          <a:xfrm>
            <a:off x="917575" y="744538"/>
            <a:ext cx="4965700" cy="3724275"/>
          </a:xfrm>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355C0571-4E0C-9442-B1AA-167465D74847}" type="slidenum">
              <a:rPr lang="en-US" sz="1200">
                <a:latin typeface="Times New Roman" charset="0"/>
              </a:rPr>
              <a:pPr eaLnBrk="1" hangingPunct="1"/>
              <a:t>63</a:t>
            </a:fld>
            <a:endParaRPr lang="en-US" sz="1200">
              <a:latin typeface="Times New Roman" charset="0"/>
            </a:endParaRPr>
          </a:p>
        </p:txBody>
      </p:sp>
      <p:sp>
        <p:nvSpPr>
          <p:cNvPr id="150530" name="Rectangle 2"/>
          <p:cNvSpPr>
            <a:spLocks noGrp="1" noRot="1" noChangeAspect="1" noChangeArrowheads="1" noTextEdit="1"/>
          </p:cNvSpPr>
          <p:nvPr>
            <p:ph type="sldImg"/>
          </p:nvPr>
        </p:nvSpPr>
        <p:spPr>
          <a:xfrm>
            <a:off x="917575" y="744538"/>
            <a:ext cx="4965700" cy="3724275"/>
          </a:xfrm>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CC530238-CC0A-9B4D-ABA6-2EDACFA2C17A}" type="slidenum">
              <a:rPr lang="en-US" sz="1200">
                <a:latin typeface="Times New Roman" charset="0"/>
              </a:rPr>
              <a:pPr eaLnBrk="1" hangingPunct="1"/>
              <a:t>64</a:t>
            </a:fld>
            <a:endParaRPr lang="en-US" sz="1200">
              <a:latin typeface="Times New Roman" charset="0"/>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A7FB5A74-61B1-B642-A46E-39346591C09B}" type="slidenum">
              <a:rPr lang="en-US" sz="1200">
                <a:latin typeface="Times New Roman" charset="0"/>
              </a:rPr>
              <a:pPr eaLnBrk="1" hangingPunct="1"/>
              <a:t>6</a:t>
            </a:fld>
            <a:endParaRPr lang="en-US" sz="1200">
              <a:latin typeface="Times New Roman" charset="0"/>
            </a:endParaRPr>
          </a:p>
        </p:txBody>
      </p:sp>
      <p:sp>
        <p:nvSpPr>
          <p:cNvPr id="87043" name="Rectangle 2"/>
          <p:cNvSpPr>
            <a:spLocks noGrp="1" noRot="1" noChangeAspect="1" noChangeArrowheads="1" noTextEdit="1"/>
          </p:cNvSpPr>
          <p:nvPr>
            <p:ph type="sldImg"/>
          </p:nvPr>
        </p:nvSpPr>
        <p:spPr>
          <a:xfrm>
            <a:off x="915988" y="744538"/>
            <a:ext cx="4965700" cy="3724275"/>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u="sng">
                <a:ea typeface="ＭＳ Ｐゴシック" charset="0"/>
                <a:cs typeface="ＭＳ Ｐゴシック" charset="0"/>
              </a:rPr>
              <a:t>So what we did a few years ago is develop a set of definitions </a:t>
            </a:r>
            <a:r>
              <a:rPr lang="en-US">
                <a:ea typeface="ＭＳ Ｐゴシック" charset="0"/>
                <a:cs typeface="ＭＳ Ｐゴシック" charset="0"/>
              </a:rPr>
              <a:t>that would allow us to have a disciplined conversation about this very complex work we</a:t>
            </a:r>
            <a:r>
              <a:rPr lang="ja-JP" altLang="en-US">
                <a:ea typeface="ＭＳ Ｐゴシック" charset="0"/>
                <a:cs typeface="ＭＳ Ｐゴシック" charset="0"/>
              </a:rPr>
              <a:t>’</a:t>
            </a:r>
            <a:r>
              <a:rPr lang="en-US" altLang="ja-JP">
                <a:ea typeface="ＭＳ Ｐゴシック" charset="0"/>
                <a:cs typeface="ＭＳ Ｐゴシック" charset="0"/>
              </a:rPr>
              <a:t>re trying to do. Now the purpose of these definitions is not to impose words on people. </a:t>
            </a:r>
            <a:r>
              <a:rPr lang="en-US" altLang="ja-JP" u="sng">
                <a:ea typeface="ＭＳ Ｐゴシック" charset="0"/>
                <a:cs typeface="ＭＳ Ｐゴシック" charset="0"/>
              </a:rPr>
              <a:t>Words like </a:t>
            </a:r>
            <a:r>
              <a:rPr lang="ja-JP" altLang="en-US" u="sng">
                <a:ea typeface="ＭＳ Ｐゴシック" charset="0"/>
                <a:cs typeface="ＭＳ Ｐゴシック" charset="0"/>
              </a:rPr>
              <a:t>“</a:t>
            </a:r>
            <a:r>
              <a:rPr lang="en-US" altLang="ja-JP" u="sng">
                <a:ea typeface="ＭＳ Ｐゴシック" charset="0"/>
                <a:cs typeface="ＭＳ Ｐゴシック" charset="0"/>
              </a:rPr>
              <a:t>result</a:t>
            </a:r>
            <a:r>
              <a:rPr lang="ja-JP" altLang="en-US" u="sng">
                <a:ea typeface="ＭＳ Ｐゴシック" charset="0"/>
                <a:cs typeface="ＭＳ Ｐゴシック" charset="0"/>
              </a:rPr>
              <a:t>”</a:t>
            </a:r>
            <a:r>
              <a:rPr lang="en-US" altLang="ja-JP" u="sng">
                <a:ea typeface="ＭＳ Ｐゴシック" charset="0"/>
                <a:cs typeface="ＭＳ Ｐゴシック" charset="0"/>
              </a:rPr>
              <a:t> or </a:t>
            </a:r>
            <a:r>
              <a:rPr lang="ja-JP" altLang="en-US" u="sng">
                <a:ea typeface="ＭＳ Ｐゴシック" charset="0"/>
                <a:cs typeface="ＭＳ Ｐゴシック" charset="0"/>
              </a:rPr>
              <a:t>“</a:t>
            </a:r>
            <a:r>
              <a:rPr lang="en-US" altLang="ja-JP" u="sng">
                <a:ea typeface="ＭＳ Ｐゴシック" charset="0"/>
                <a:cs typeface="ＭＳ Ｐゴシック" charset="0"/>
              </a:rPr>
              <a:t>outcome</a:t>
            </a:r>
            <a:r>
              <a:rPr lang="ja-JP" altLang="en-US" u="sng">
                <a:ea typeface="ＭＳ Ｐゴシック" charset="0"/>
                <a:cs typeface="ＭＳ Ｐゴシック" charset="0"/>
              </a:rPr>
              <a:t>”</a:t>
            </a:r>
            <a:r>
              <a:rPr lang="en-US" altLang="ja-JP" u="sng">
                <a:ea typeface="ＭＳ Ｐゴシック" charset="0"/>
                <a:cs typeface="ＭＳ Ｐゴシック" charset="0"/>
              </a:rPr>
              <a:t> are just labels for ideas.</a:t>
            </a:r>
            <a:r>
              <a:rPr lang="en-US" altLang="ja-JP">
                <a:ea typeface="ＭＳ Ｐゴシック" charset="0"/>
                <a:cs typeface="ＭＳ Ｐゴシック" charset="0"/>
              </a:rPr>
              <a:t> If you think about if for a minute, that</a:t>
            </a:r>
            <a:r>
              <a:rPr lang="ja-JP" altLang="en-US">
                <a:ea typeface="ＭＳ Ｐゴシック" charset="0"/>
                <a:cs typeface="ＭＳ Ｐゴシック" charset="0"/>
              </a:rPr>
              <a:t>’</a:t>
            </a:r>
            <a:r>
              <a:rPr lang="en-US" altLang="ja-JP">
                <a:ea typeface="ＭＳ Ｐゴシック" charset="0"/>
                <a:cs typeface="ＭＳ Ｐゴシック" charset="0"/>
              </a:rPr>
              <a:t>s what words are, labels for ideas. And the same idea can have many different labels. What</a:t>
            </a:r>
            <a:r>
              <a:rPr lang="ja-JP" altLang="en-US">
                <a:ea typeface="ＭＳ Ｐゴシック" charset="0"/>
                <a:cs typeface="ＭＳ Ｐゴシック" charset="0"/>
              </a:rPr>
              <a:t>’</a:t>
            </a:r>
            <a:r>
              <a:rPr lang="en-US" altLang="ja-JP">
                <a:ea typeface="ＭＳ Ｐゴシック" charset="0"/>
                <a:cs typeface="ＭＳ Ｐゴシック" charset="0"/>
              </a:rPr>
              <a:t>s important here are not the labels. You can pick whatever labels you like. What important are the ideas, and that we manage to keep three ideas separate at the beginning of this work. </a:t>
            </a:r>
            <a:r>
              <a:rPr lang="en-US" altLang="ja-JP" i="1">
                <a:ea typeface="ＭＳ Ｐゴシック" charset="0"/>
                <a:cs typeface="ＭＳ Ｐゴシック" charset="0"/>
              </a:rPr>
              <a:t>Read the ideas and the examples for Results and Indicators.</a:t>
            </a:r>
            <a:endParaRPr lang="en-US" altLang="ja-JP">
              <a:ea typeface="ＭＳ Ｐゴシック" charset="0"/>
              <a:cs typeface="ＭＳ Ｐゴシック" charset="0"/>
            </a:endParaRPr>
          </a:p>
          <a:p>
            <a:pPr eaLnBrk="1" hangingPunct="1"/>
            <a:r>
              <a:rPr lang="en-US" u="sng">
                <a:ea typeface="ＭＳ Ｐゴシック" charset="0"/>
                <a:cs typeface="ＭＳ Ｐゴシック" charset="0"/>
              </a:rPr>
              <a:t>Now this last category, performance measures</a:t>
            </a:r>
            <a:r>
              <a:rPr lang="en-US">
                <a:ea typeface="ＭＳ Ｐゴシック" charset="0"/>
                <a:cs typeface="ＭＳ Ｐゴシック" charset="0"/>
              </a:rPr>
              <a:t>…. Are measures of how well a program, agency or service system is working. Now there are many different ways to categorize performance measures, but I believe that all performance measures can be categorized into one of these three categories: How much did we do? How well did we do it? Is anyone better off? And this last category we sometimes call </a:t>
            </a:r>
            <a:r>
              <a:rPr lang="ja-JP" altLang="en-US">
                <a:ea typeface="ＭＳ Ｐゴシック" charset="0"/>
                <a:cs typeface="ＭＳ Ｐゴシック" charset="0"/>
              </a:rPr>
              <a:t>“</a:t>
            </a:r>
            <a:r>
              <a:rPr lang="en-US" altLang="ja-JP">
                <a:ea typeface="ＭＳ Ｐゴシック" charset="0"/>
                <a:cs typeface="ＭＳ Ｐゴシック" charset="0"/>
              </a:rPr>
              <a:t>customer results</a:t>
            </a:r>
            <a:r>
              <a:rPr lang="ja-JP" altLang="en-US">
                <a:ea typeface="ＭＳ Ｐゴシック" charset="0"/>
                <a:cs typeface="ＭＳ Ｐゴシック" charset="0"/>
              </a:rPr>
              <a:t>”</a:t>
            </a:r>
            <a:r>
              <a:rPr lang="en-US" altLang="ja-JP">
                <a:ea typeface="ＭＳ Ｐゴシック" charset="0"/>
                <a:cs typeface="ＭＳ Ｐゴシック" charset="0"/>
              </a:rPr>
              <a:t> or </a:t>
            </a:r>
            <a:r>
              <a:rPr lang="ja-JP" altLang="en-US">
                <a:ea typeface="ＭＳ Ｐゴシック" charset="0"/>
                <a:cs typeface="ＭＳ Ｐゴシック" charset="0"/>
              </a:rPr>
              <a:t>“</a:t>
            </a:r>
            <a:r>
              <a:rPr lang="en-US" altLang="ja-JP">
                <a:ea typeface="ＭＳ Ｐゴシック" charset="0"/>
                <a:cs typeface="ＭＳ Ｐゴシック" charset="0"/>
              </a:rPr>
              <a:t>customer outcomes.</a:t>
            </a:r>
            <a:r>
              <a:rPr lang="ja-JP" altLang="en-US">
                <a:ea typeface="ＭＳ Ｐゴシック" charset="0"/>
                <a:cs typeface="ＭＳ Ｐゴシック" charset="0"/>
              </a:rPr>
              <a:t>”</a:t>
            </a:r>
            <a:r>
              <a:rPr lang="en-US" altLang="ja-JP">
                <a:ea typeface="ＭＳ Ｐゴシック" charset="0"/>
                <a:cs typeface="ＭＳ Ｐゴシック" charset="0"/>
              </a:rPr>
              <a:t> </a:t>
            </a:r>
          </a:p>
          <a:p>
            <a:pPr eaLnBrk="1" hangingPunct="1"/>
            <a:r>
              <a:rPr lang="en-US" u="sng">
                <a:ea typeface="ＭＳ Ｐゴシック" charset="0"/>
                <a:cs typeface="ＭＳ Ｐゴシック" charset="0"/>
              </a:rPr>
              <a:t>And if you do nothing else in terms of your language convention</a:t>
            </a:r>
            <a:r>
              <a:rPr lang="en-US">
                <a:ea typeface="ＭＳ Ｐゴシック" charset="0"/>
                <a:cs typeface="ＭＳ Ｐゴシック" charset="0"/>
              </a:rPr>
              <a:t>, I would strongly encourage you…. That whenever you want to use a word like </a:t>
            </a:r>
            <a:r>
              <a:rPr lang="ja-JP" altLang="en-US">
                <a:ea typeface="ＭＳ Ｐゴシック" charset="0"/>
                <a:cs typeface="ＭＳ Ｐゴシック" charset="0"/>
              </a:rPr>
              <a:t>“</a:t>
            </a:r>
            <a:r>
              <a:rPr lang="en-US" altLang="ja-JP">
                <a:ea typeface="ＭＳ Ｐゴシック" charset="0"/>
                <a:cs typeface="ＭＳ Ｐゴシック" charset="0"/>
              </a:rPr>
              <a:t>outcome</a:t>
            </a:r>
            <a:r>
              <a:rPr lang="ja-JP" altLang="en-US">
                <a:ea typeface="ＭＳ Ｐゴシック" charset="0"/>
                <a:cs typeface="ＭＳ Ｐゴシック" charset="0"/>
              </a:rPr>
              <a:t>”</a:t>
            </a:r>
            <a:r>
              <a:rPr lang="en-US" altLang="ja-JP">
                <a:ea typeface="ＭＳ Ｐゴシック" charset="0"/>
                <a:cs typeface="ＭＳ Ｐゴシック" charset="0"/>
              </a:rPr>
              <a:t> or </a:t>
            </a:r>
            <a:r>
              <a:rPr lang="ja-JP" altLang="en-US">
                <a:ea typeface="ＭＳ Ｐゴシック" charset="0"/>
                <a:cs typeface="ＭＳ Ｐゴシック" charset="0"/>
              </a:rPr>
              <a:t>“</a:t>
            </a:r>
            <a:r>
              <a:rPr lang="en-US" altLang="ja-JP">
                <a:ea typeface="ＭＳ Ｐゴシック" charset="0"/>
                <a:cs typeface="ＭＳ Ｐゴシック" charset="0"/>
              </a:rPr>
              <a:t>result</a:t>
            </a:r>
            <a:r>
              <a:rPr lang="ja-JP" altLang="en-US">
                <a:ea typeface="ＭＳ Ｐゴシック" charset="0"/>
                <a:cs typeface="ＭＳ Ｐゴシック" charset="0"/>
              </a:rPr>
              <a:t>”</a:t>
            </a:r>
            <a:r>
              <a:rPr lang="en-US" altLang="ja-JP">
                <a:ea typeface="ＭＳ Ｐゴシック" charset="0"/>
                <a:cs typeface="ＭＳ Ｐゴシック" charset="0"/>
              </a:rPr>
              <a:t> and you</a:t>
            </a:r>
            <a:r>
              <a:rPr lang="ja-JP" altLang="en-US">
                <a:ea typeface="ＭＳ Ｐゴシック" charset="0"/>
                <a:cs typeface="ＭＳ Ｐゴシック" charset="0"/>
              </a:rPr>
              <a:t>’</a:t>
            </a:r>
            <a:r>
              <a:rPr lang="en-US" altLang="ja-JP">
                <a:ea typeface="ＭＳ Ｐゴシック" charset="0"/>
                <a:cs typeface="ＭＳ Ｐゴシック" charset="0"/>
              </a:rPr>
              <a:t>re talking about a program or agency, put a modifier in front of it. Call if </a:t>
            </a:r>
            <a:r>
              <a:rPr lang="ja-JP" altLang="en-US">
                <a:ea typeface="ＭＳ Ｐゴシック" charset="0"/>
                <a:cs typeface="ＭＳ Ｐゴシック" charset="0"/>
              </a:rPr>
              <a:t>“</a:t>
            </a:r>
            <a:r>
              <a:rPr lang="en-US" altLang="ja-JP">
                <a:ea typeface="ＭＳ Ｐゴシック" charset="0"/>
                <a:cs typeface="ＭＳ Ｐゴシック" charset="0"/>
              </a:rPr>
              <a:t>program results</a:t>
            </a:r>
            <a:r>
              <a:rPr lang="ja-JP" altLang="en-US">
                <a:ea typeface="ＭＳ Ｐゴシック" charset="0"/>
                <a:cs typeface="ＭＳ Ｐゴシック" charset="0"/>
              </a:rPr>
              <a:t>”</a:t>
            </a:r>
            <a:r>
              <a:rPr lang="en-US" altLang="ja-JP">
                <a:ea typeface="ＭＳ Ｐゴシック" charset="0"/>
                <a:cs typeface="ＭＳ Ｐゴシック" charset="0"/>
              </a:rPr>
              <a:t> or </a:t>
            </a:r>
            <a:r>
              <a:rPr lang="ja-JP" altLang="en-US">
                <a:ea typeface="ＭＳ Ｐゴシック" charset="0"/>
                <a:cs typeface="ＭＳ Ｐゴシック" charset="0"/>
              </a:rPr>
              <a:t>“</a:t>
            </a:r>
            <a:r>
              <a:rPr lang="en-US" altLang="ja-JP">
                <a:ea typeface="ＭＳ Ｐゴシック" charset="0"/>
                <a:cs typeface="ＭＳ Ｐゴシック" charset="0"/>
              </a:rPr>
              <a:t>client outcomes,</a:t>
            </a:r>
            <a:r>
              <a:rPr lang="ja-JP" altLang="en-US">
                <a:ea typeface="ＭＳ Ｐゴシック" charset="0"/>
                <a:cs typeface="ＭＳ Ｐゴシック" charset="0"/>
              </a:rPr>
              <a:t>”</a:t>
            </a:r>
            <a:r>
              <a:rPr lang="en-US" altLang="ja-JP">
                <a:ea typeface="ＭＳ Ｐゴシック" charset="0"/>
                <a:cs typeface="ＭＳ Ｐゴシック" charset="0"/>
              </a:rPr>
              <a:t> something to distinguish it from the use of the words results and outcome to mean the whole population. This is the single biggest source of language confusion in the U.S. today.</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The Language of Accountability</a:t>
            </a:r>
          </a:p>
          <a:p>
            <a:pPr eaLnBrk="1" hangingPunct="1"/>
            <a:r>
              <a:rPr lang="en-US">
                <a:ea typeface="ＭＳ Ｐゴシック" charset="0"/>
                <a:cs typeface="ＭＳ Ｐゴシック" charset="0"/>
              </a:rPr>
              <a:t>From www.raguide.org</a:t>
            </a:r>
          </a:p>
          <a:p>
            <a:pPr eaLnBrk="1" hangingPunct="1"/>
            <a:r>
              <a:rPr lang="en-US" b="1">
                <a:ea typeface="ＭＳ Ｐゴシック" charset="0"/>
                <a:cs typeface="ＭＳ Ｐゴシック" charset="0"/>
              </a:rPr>
              <a:t>The most common problem in this work is the problem of language. People come to the table from many different disciplines and many different walks of life. And the way in which we talk about programs, services and populations varies, literally, all over the map. This means that the usual state of affairs in planning for children, families, adults, elders and communities is a Tower of Babel, where no one really knows what the other person is saying, but everyone politely pretends that they do. As a consequence, the work is slow, frustrating and often ineffective.</a:t>
            </a:r>
            <a:br>
              <a:rPr lang="en-US" b="1">
                <a:ea typeface="ＭＳ Ｐゴシック" charset="0"/>
                <a:cs typeface="ＭＳ Ｐゴシック" charset="0"/>
              </a:rPr>
            </a:br>
            <a:r>
              <a:rPr lang="en-US" b="1">
                <a:ea typeface="ＭＳ Ｐゴシック" charset="0"/>
                <a:cs typeface="ＭＳ Ｐゴシック" charset="0"/>
              </a:rPr>
              <a:t/>
            </a:r>
            <a:br>
              <a:rPr lang="en-US" b="1">
                <a:ea typeface="ＭＳ Ｐゴシック" charset="0"/>
                <a:cs typeface="ＭＳ Ｐゴシック" charset="0"/>
              </a:rPr>
            </a:br>
            <a:r>
              <a:rPr lang="en-US" b="1">
                <a:ea typeface="ＭＳ Ｐゴシック" charset="0"/>
                <a:cs typeface="ＭＳ Ｐゴシック" charset="0"/>
              </a:rPr>
              <a:t>It is possible to exercise language discipline in this work. And the way to do this is to agree on a set of definitions that </a:t>
            </a:r>
            <a:r>
              <a:rPr lang="en-US" b="1" i="1">
                <a:ea typeface="ＭＳ Ｐゴシック" charset="0"/>
                <a:cs typeface="ＭＳ Ｐゴシック" charset="0"/>
              </a:rPr>
              <a:t>start with ideas and not words</a:t>
            </a:r>
            <a:r>
              <a:rPr lang="en-US" b="1">
                <a:ea typeface="ＭＳ Ｐゴシック" charset="0"/>
                <a:cs typeface="ＭＳ Ｐゴシック" charset="0"/>
              </a:rPr>
              <a:t>. </a:t>
            </a:r>
          </a:p>
          <a:p>
            <a:pPr eaLnBrk="1" hangingPunct="1"/>
            <a:r>
              <a:rPr lang="en-US" b="1">
                <a:solidFill>
                  <a:srgbClr val="FF00FF"/>
                </a:solidFill>
                <a:ea typeface="ＭＳ Ｐゴシック" charset="0"/>
                <a:cs typeface="ＭＳ Ｐゴシック" charset="0"/>
              </a:rPr>
              <a:t>Words are just labels for ideas.</a:t>
            </a:r>
            <a:r>
              <a:rPr lang="en-US" b="1">
                <a:ea typeface="ＭＳ Ｐゴシック" charset="0"/>
                <a:cs typeface="ＭＳ Ｐゴシック" charset="0"/>
              </a:rPr>
              <a:t> And the same idea can have many different labels. The following four ideas are the basis for definitions used at the beginning of this work. Alternative labels are offered:</a:t>
            </a:r>
          </a:p>
          <a:p>
            <a:pPr eaLnBrk="1" hangingPunct="1"/>
            <a:r>
              <a:rPr lang="en-US" b="1" u="sng">
                <a:solidFill>
                  <a:srgbClr val="FF00FF"/>
                </a:solidFill>
                <a:ea typeface="ＭＳ Ｐゴシック" charset="0"/>
                <a:cs typeface="ＭＳ Ｐゴシック" charset="0"/>
              </a:rPr>
              <a:t>Results (or outcomes or goals)</a:t>
            </a:r>
            <a:r>
              <a:rPr lang="en-US" b="1">
                <a:solidFill>
                  <a:srgbClr val="FF00FF"/>
                </a:solidFill>
                <a:ea typeface="ＭＳ Ｐゴシック" charset="0"/>
                <a:cs typeface="ＭＳ Ｐゴシック" charset="0"/>
              </a:rPr>
              <a:t> are conditions of well-being for children, adults, families or communities</a:t>
            </a:r>
            <a:r>
              <a:rPr lang="en-US" b="1" i="1">
                <a:ea typeface="ＭＳ Ｐゴシック" charset="0"/>
                <a:cs typeface="ＭＳ Ｐゴシック" charset="0"/>
              </a:rPr>
              <a:t>,</a:t>
            </a:r>
            <a:r>
              <a:rPr lang="en-US" b="1">
                <a:ea typeface="ＭＳ Ｐゴシック" charset="0"/>
                <a:cs typeface="ＭＳ Ｐゴシック" charset="0"/>
              </a:rPr>
              <a:t> stated in plain English (or plain Spanish, or plain Korean...). They are things that voters and taxpayers can understand. They are not about programs or agencies or government jargon. Results include: "healthy children, children ready for school, children succeeding in school, children staying out of trouble, strong families, elders living with dignity in setting they prefer, safe communities, a healthy clean environment, a prosperous economy." (An interesting alternative definition of a result is provided by Con Hogan: "A condition of well-being for people in a place - stated as a complete sentence." This suggests a type of construction for a result statement as "All ______ in ______ are _____." e.g. All babies in Vermont are born healthy.")</a:t>
            </a:r>
          </a:p>
          <a:p>
            <a:pPr algn="ctr" eaLnBrk="1" hangingPunct="1"/>
            <a:endParaRPr lang="en-US" b="1">
              <a:ea typeface="ＭＳ Ｐゴシック" charset="0"/>
              <a:cs typeface="ＭＳ Ｐゴシック" charset="0"/>
            </a:endParaRPr>
          </a:p>
          <a:p>
            <a:pPr eaLnBrk="1" hangingPunct="1"/>
            <a:r>
              <a:rPr lang="en-US" b="1" u="sng">
                <a:solidFill>
                  <a:srgbClr val="FF00FF"/>
                </a:solidFill>
                <a:ea typeface="ＭＳ Ｐゴシック" charset="0"/>
                <a:cs typeface="ＭＳ Ｐゴシック" charset="0"/>
              </a:rPr>
              <a:t>Indicators (or benchmarks)</a:t>
            </a:r>
            <a:r>
              <a:rPr lang="en-US" b="1">
                <a:solidFill>
                  <a:srgbClr val="FF00FF"/>
                </a:solidFill>
                <a:ea typeface="ＭＳ Ｐゴシック" charset="0"/>
                <a:cs typeface="ＭＳ Ｐゴシック" charset="0"/>
              </a:rPr>
              <a:t> are measures which help quantify the achievement of a result.</a:t>
            </a:r>
            <a:r>
              <a:rPr lang="en-US" b="1">
                <a:ea typeface="ＭＳ Ｐゴシック" charset="0"/>
                <a:cs typeface="ＭＳ Ｐゴシック" charset="0"/>
              </a:rPr>
              <a:t> They answer the question "How would we recognize these results in measurable terms if we fell over them?" So, for example, the rate of low-birthweight babies helps quantify whether we're getting healthy births or not. Third grade reading scores help quantify whether children are succeeding in school today, and whether they were ready for school three years ago. The crime rate helps quantify whether we are living in safe communities, etc.</a:t>
            </a:r>
          </a:p>
          <a:p>
            <a:pPr eaLnBrk="1" hangingPunct="1"/>
            <a:r>
              <a:rPr lang="en-US" b="1" u="sng">
                <a:solidFill>
                  <a:srgbClr val="FF00FF"/>
                </a:solidFill>
                <a:ea typeface="ＭＳ Ｐゴシック" charset="0"/>
                <a:cs typeface="ＭＳ Ｐゴシック" charset="0"/>
              </a:rPr>
              <a:t>Strategies</a:t>
            </a:r>
            <a:r>
              <a:rPr lang="en-US" b="1">
                <a:solidFill>
                  <a:srgbClr val="FF00FF"/>
                </a:solidFill>
                <a:ea typeface="ＭＳ Ｐゴシック" charset="0"/>
                <a:cs typeface="ＭＳ Ｐゴシック" charset="0"/>
              </a:rPr>
              <a:t> are coherent collections of actions which have a reasoned chance of improving results.</a:t>
            </a:r>
            <a:r>
              <a:rPr lang="en-US" b="1">
                <a:ea typeface="ＭＳ Ｐゴシック" charset="0"/>
                <a:cs typeface="ＭＳ Ｐゴシック" charset="0"/>
              </a:rPr>
              <a:t> Strategies are made up of our best thinking about what works, and include the contributions of many partners. No single action by any one agency can create the improved results we want and need.</a:t>
            </a:r>
          </a:p>
          <a:p>
            <a:pPr eaLnBrk="1" hangingPunct="1"/>
            <a:r>
              <a:rPr lang="en-US" b="1" u="sng">
                <a:solidFill>
                  <a:srgbClr val="FF00FF"/>
                </a:solidFill>
                <a:ea typeface="ＭＳ Ｐゴシック" charset="0"/>
                <a:cs typeface="ＭＳ Ｐゴシック" charset="0"/>
              </a:rPr>
              <a:t>Performance Measures</a:t>
            </a:r>
            <a:r>
              <a:rPr lang="en-US" b="1">
                <a:solidFill>
                  <a:srgbClr val="FF00FF"/>
                </a:solidFill>
                <a:ea typeface="ＭＳ Ｐゴシック" charset="0"/>
                <a:cs typeface="ＭＳ Ｐゴシック" charset="0"/>
              </a:rPr>
              <a:t> are measures of how well public and private programs and agencies are working</a:t>
            </a:r>
            <a:r>
              <a:rPr lang="en-US" b="1" i="1">
                <a:solidFill>
                  <a:srgbClr val="FF00FF"/>
                </a:solidFill>
                <a:ea typeface="ＭＳ Ｐゴシック" charset="0"/>
                <a:cs typeface="ＭＳ Ｐゴシック" charset="0"/>
              </a:rPr>
              <a:t>.</a:t>
            </a:r>
            <a:r>
              <a:rPr lang="en-US" b="1">
                <a:ea typeface="ＭＳ Ｐゴシック" charset="0"/>
                <a:cs typeface="ＭＳ Ｐゴシック" charset="0"/>
              </a:rPr>
              <a:t> The most important performance measures tell us whether the clients or customers of the service are better off. We sometimes refer to these measures as </a:t>
            </a:r>
            <a:r>
              <a:rPr lang="en-US" b="1" i="1">
                <a:solidFill>
                  <a:srgbClr val="FF00FF"/>
                </a:solidFill>
                <a:ea typeface="ＭＳ Ｐゴシック" charset="0"/>
                <a:cs typeface="ＭＳ Ｐゴシック" charset="0"/>
              </a:rPr>
              <a:t>client or customer </a:t>
            </a:r>
            <a:r>
              <a:rPr lang="en-US" b="1">
                <a:solidFill>
                  <a:srgbClr val="FF00FF"/>
                </a:solidFill>
                <a:ea typeface="ＭＳ Ｐゴシック" charset="0"/>
                <a:cs typeface="ＭＳ Ｐゴシック" charset="0"/>
              </a:rPr>
              <a:t>results</a:t>
            </a:r>
            <a:r>
              <a:rPr lang="en-US" b="1">
                <a:ea typeface="ＭＳ Ｐゴシック" charset="0"/>
                <a:cs typeface="ＭＳ Ｐゴシック" charset="0"/>
              </a:rPr>
              <a:t> (to distinguish them from </a:t>
            </a:r>
            <a:r>
              <a:rPr lang="en-US" b="1" i="1">
                <a:ea typeface="ＭＳ Ｐゴシック" charset="0"/>
                <a:cs typeface="ＭＳ Ｐゴシック" charset="0"/>
              </a:rPr>
              <a:t>cross-community population </a:t>
            </a:r>
            <a:r>
              <a:rPr lang="en-US" b="1">
                <a:ea typeface="ＭＳ Ｐゴシック" charset="0"/>
                <a:cs typeface="ＭＳ Ｐゴシック" charset="0"/>
              </a:rPr>
              <a:t>results for all children, adults or families). It is sometimes useful to distinguish "program performance measures," from "agency performance measures" from "service system performance measures."</a:t>
            </a:r>
          </a:p>
          <a:p>
            <a:pPr eaLnBrk="1" hangingPunct="1"/>
            <a:r>
              <a:rPr lang="en-US" b="1">
                <a:ea typeface="ＭＳ Ｐゴシック" charset="0"/>
                <a:cs typeface="ＭＳ Ｐゴシック" charset="0"/>
              </a:rPr>
              <a:t>The principal distinction here is between </a:t>
            </a:r>
            <a:r>
              <a:rPr lang="en-US" b="1" i="1">
                <a:solidFill>
                  <a:srgbClr val="FF00FF"/>
                </a:solidFill>
                <a:ea typeface="ＭＳ Ｐゴシック" charset="0"/>
                <a:cs typeface="ＭＳ Ｐゴシック" charset="0"/>
              </a:rPr>
              <a:t>ends and means</a:t>
            </a:r>
            <a:r>
              <a:rPr lang="en-US" b="1">
                <a:solidFill>
                  <a:srgbClr val="FF00FF"/>
                </a:solidFill>
                <a:ea typeface="ＭＳ Ｐゴシック" charset="0"/>
                <a:cs typeface="ＭＳ Ｐゴシック" charset="0"/>
              </a:rPr>
              <a:t>.</a:t>
            </a:r>
            <a:r>
              <a:rPr lang="en-US" b="1">
                <a:ea typeface="ＭＳ Ｐゴシック" charset="0"/>
                <a:cs typeface="ＭＳ Ｐゴシック" charset="0"/>
              </a:rPr>
              <a:t> Results and indicators are about the ends we want for children and families. And strategies and performance measures are about the means to get there. Processes that fail to make these crucial distinctions often mix up ends and means. And such processes tend to get mired in the all-talk-no-action circles that have disillusioned countless participants in past efforts. You actually have choices about which labels to use in your work. And clarity about language at the start will help you take your work from talk to action.</a:t>
            </a:r>
          </a:p>
          <a:p>
            <a:pPr algn="ctr" eaLnBrk="1" hangingPunct="1"/>
            <a:endParaRPr lang="en-US" b="1">
              <a:solidFill>
                <a:srgbClr val="0000FF"/>
              </a:solidFill>
              <a:ea typeface="ＭＳ Ｐゴシック" charset="0"/>
              <a:cs typeface="ＭＳ Ｐゴシック" charset="0"/>
            </a:endParaRPr>
          </a:p>
          <a:p>
            <a:pPr algn="ctr" eaLnBrk="1" hangingPunct="1"/>
            <a:endParaRPr lang="en-US" b="1">
              <a:solidFill>
                <a:srgbClr val="0000FF"/>
              </a:solidFill>
              <a:ea typeface="ＭＳ Ｐゴシック" charset="0"/>
              <a:cs typeface="ＭＳ Ｐゴシック" charset="0"/>
            </a:endParaRPr>
          </a:p>
          <a:p>
            <a:pPr algn="ctr" eaLnBrk="1" hangingPunct="1"/>
            <a:r>
              <a:rPr lang="en-US" b="1">
                <a:solidFill>
                  <a:srgbClr val="0000FF"/>
                </a:solidFill>
                <a:ea typeface="ＭＳ Ｐゴシック" charset="0"/>
                <a:cs typeface="ＭＳ Ｐゴシック" charset="0"/>
              </a:rPr>
              <a:t>What Mission and Vision, Values, Goals, Objectives, Problems, Issues </a:t>
            </a:r>
            <a:br>
              <a:rPr lang="en-US" b="1">
                <a:solidFill>
                  <a:srgbClr val="0000FF"/>
                </a:solidFill>
                <a:ea typeface="ＭＳ Ｐゴシック" charset="0"/>
                <a:cs typeface="ＭＳ Ｐゴシック" charset="0"/>
              </a:rPr>
            </a:br>
            <a:r>
              <a:rPr lang="en-US" b="1">
                <a:solidFill>
                  <a:srgbClr val="0000FF"/>
                </a:solidFill>
                <a:ea typeface="ＭＳ Ｐゴシック" charset="0"/>
                <a:cs typeface="ＭＳ Ｐゴシック" charset="0"/>
              </a:rPr>
              <a:t>Inputs and Outputs?</a:t>
            </a:r>
            <a:endParaRPr lang="en-US" b="1">
              <a:ea typeface="ＭＳ Ｐゴシック" charset="0"/>
              <a:cs typeface="ＭＳ Ｐゴシック" charset="0"/>
            </a:endParaRPr>
          </a:p>
          <a:p>
            <a:pPr eaLnBrk="1" hangingPunct="1"/>
            <a:r>
              <a:rPr lang="en-US" b="1">
                <a:ea typeface="ＭＳ Ｐゴシック" charset="0"/>
                <a:cs typeface="ＭＳ Ｐゴシック" charset="0"/>
              </a:rPr>
              <a:t>Many of us have grown up with these traditional words in strategic planning and budgeting. Where do they fit? </a:t>
            </a:r>
          </a:p>
          <a:p>
            <a:pPr eaLnBrk="1" hangingPunct="1"/>
            <a:r>
              <a:rPr lang="en-US" b="1" u="sng">
                <a:ea typeface="ＭＳ Ｐゴシック" charset="0"/>
                <a:cs typeface="ＭＳ Ｐゴシック" charset="0"/>
              </a:rPr>
              <a:t>First, remember that words are just labels for ideas.</a:t>
            </a:r>
            <a:r>
              <a:rPr lang="en-US" b="1">
                <a:ea typeface="ＭＳ Ｐゴシック" charset="0"/>
                <a:cs typeface="ＭＳ Ｐゴシック" charset="0"/>
              </a:rPr>
              <a:t> These seven words have no natural standard definition that bridges across all the different ways they are used. They are terms of art which can and are used to label many different ideas. This is why we pay so much attention to getting language discipline straight at the very beginning. It's the ideas that are important not the words. So you can choose to label the ideas in this guide with any words you like, provided you are consistent. </a:t>
            </a:r>
          </a:p>
          <a:p>
            <a:pPr eaLnBrk="1" hangingPunct="1"/>
            <a:r>
              <a:rPr lang="en-US" b="1" u="sng">
                <a:ea typeface="ＭＳ Ｐゴシック" charset="0"/>
                <a:cs typeface="ＭＳ Ｐゴシック" charset="0"/>
              </a:rPr>
              <a:t>The word "mission"</a:t>
            </a:r>
            <a:r>
              <a:rPr lang="en-US" b="1">
                <a:ea typeface="ＭＳ Ｐゴシック" charset="0"/>
                <a:cs typeface="ＭＳ Ｐゴシック" charset="0"/>
              </a:rPr>
              <a:t> is usually used in relation to an organization, agency, program, initiative or effort. It is therefore mostly used in connection with agency or program performance accountability. Mission statements are usually concise statements of the purpose of an organization, sometimes also telling why and how the organization does what it does. Mission statements can be useful tools in communicating with internal and external stakeholders. It is possible to construct a mission statement from the performance measurement ideas in the upper right ("How well did we deliver service?") and lower right ("Is anyone better off?") quadrants of the performance measurement framework: For example: "Our mission is to help our clients become self sufficient ("Is anyone better off?" lower right) by providing timely, family friendly, culturally competent job training services ("How well did we deliver service?" upper right)." One mistake that is often made is that organizations spend months and sometimes years trying to craft the perfect mission statement before any other work can proceed. In the FPSI framework, mission statements are set aside, allowing the work of identifying and using performance measures to proceed quickly. Then, on a parallel track a small group can, if it is useful, use the work of the performance measurement groups to craft a workable mission statement.</a:t>
            </a:r>
          </a:p>
          <a:p>
            <a:pPr eaLnBrk="1" hangingPunct="1"/>
            <a:r>
              <a:rPr lang="en-US" b="1" u="sng">
                <a:ea typeface="ＭＳ Ｐゴシック" charset="0"/>
                <a:cs typeface="ＭＳ Ｐゴシック" charset="0"/>
              </a:rPr>
              <a:t>The word "vision"</a:t>
            </a:r>
            <a:r>
              <a:rPr lang="en-US" b="1">
                <a:ea typeface="ＭＳ Ｐゴシック" charset="0"/>
                <a:cs typeface="ＭＳ Ｐゴシック" charset="0"/>
              </a:rPr>
              <a:t> is often used to convey a picture of a desired future, often one that is hard but possible to attain. This is a powerful idea. And in fact one can think of the set of desired results for children and families as one way of articulating such a vision. "We want our community to be one which is safe and supportive, where all children are healthy and ready for school, where all children succeed in school, and grow up to be productive and contributing adults." This is an example of a vision statement made up of desired results or ends. It is possible to craft such a statement before or after the development of results.</a:t>
            </a:r>
          </a:p>
          <a:p>
            <a:pPr eaLnBrk="1" hangingPunct="1"/>
            <a:r>
              <a:rPr lang="en-US" b="1" u="sng">
                <a:ea typeface="ＭＳ Ｐゴシック" charset="0"/>
                <a:cs typeface="ＭＳ Ｐゴシック" charset="0"/>
              </a:rPr>
              <a:t>The word "values"</a:t>
            </a:r>
            <a:r>
              <a:rPr lang="en-US" b="1">
                <a:ea typeface="ＭＳ Ｐゴシック" charset="0"/>
                <a:cs typeface="ＭＳ Ｐゴシック" charset="0"/>
              </a:rPr>
              <a:t> in some ways defies definition. It is about what we hold most dear, how we view right and wrong, how we believe we should act, and how those beliefs are, in fact, reflected in our actions.  Our values underlie all of the work we do. And that is nowhere more true than in the work on the well-being of children, families and communities. Our values will guide our choice of results for children and families and the decisions we make about how we and our partners take action to improve those results.</a:t>
            </a:r>
          </a:p>
          <a:p>
            <a:pPr eaLnBrk="1" hangingPunct="1"/>
            <a:r>
              <a:rPr lang="en-US" b="1" u="sng">
                <a:ea typeface="ＭＳ Ｐゴシック" charset="0"/>
                <a:cs typeface="ＭＳ Ｐゴシック" charset="0"/>
              </a:rPr>
              <a:t>The word "goal"</a:t>
            </a:r>
            <a:r>
              <a:rPr lang="en-US" b="1">
                <a:ea typeface="ＭＳ Ｐゴシック" charset="0"/>
                <a:cs typeface="ＭＳ Ｐゴシック" charset="0"/>
              </a:rPr>
              <a:t> is often used interchangeably with "result and outcome" to label the idea of a condition of well-being for children, adults, families or communities (as in the case of Georgia, Missouri and Oregon for example). The word goal has many other common usages as well. It often serves as an all-purpose term to describe a desired accomplishment. "My goal for this month is to fix the roof." "Our goal is to increase citizen participation in the planning process." " The primary goal of the child welfare system is to keep children safe." and so forth. The word goal (or target) is sometimes used to describe the desired future level of achievement for an indicator or performance measure. "Our goal is 95% high school graduation in 5 years." "Our goal is to improve police response time to under 3 minutes." These are widely different usages. Still another use of the word "goal" is in relation to an implementation plan. Given a strategy and action plan to improve a particular result (children ready for school for example), it is possible to structure the action plan as a series of planned accomplishments (goals) with timetables and assigned implementation responsibility. For example, a goal in a "children ready for school plan" might be to "increase funding for child care by 25% this year and 50% next year." This is a specific action which will contribute to achieving the result. There is nothing wrong with any of these usages, provided they are clearly distinguished, used consistently and do not confuse the underlying concepts labeled results, indicators, strategies and performance measures discussed above. </a:t>
            </a:r>
          </a:p>
          <a:p>
            <a:pPr eaLnBrk="1" hangingPunct="1"/>
            <a:r>
              <a:rPr lang="en-US" b="1" u="sng">
                <a:ea typeface="ＭＳ Ｐゴシック" charset="0"/>
                <a:cs typeface="ＭＳ Ｐゴシック" charset="0"/>
              </a:rPr>
              <a:t>The word "objective"</a:t>
            </a:r>
            <a:r>
              <a:rPr lang="en-US" b="1">
                <a:ea typeface="ＭＳ Ｐゴシック" charset="0"/>
                <a:cs typeface="ＭＳ Ｐゴシック" charset="0"/>
              </a:rPr>
              <a:t> is often paired with the word goal to specify what amount to a series of  "subgoals" required to achieve the "higher" goal. The set of terms "mission, goal and objective" have a long history in the military to describe the strategic and  tactical components of a large or small action or engagement. And some of their usage in the business sector and the public and private service sector derives from this history. In this framework, the terms goal and objective are most often used to structure the action plan and specify who will do what, how, and by when.</a:t>
            </a:r>
          </a:p>
          <a:p>
            <a:pPr eaLnBrk="1" hangingPunct="1"/>
            <a:r>
              <a:rPr lang="en-US" b="1" u="sng">
                <a:ea typeface="ＭＳ Ｐゴシック" charset="0"/>
                <a:cs typeface="ＭＳ Ｐゴシック" charset="0"/>
              </a:rPr>
              <a:t>The words "problem" and "issue"</a:t>
            </a:r>
            <a:r>
              <a:rPr lang="en-US" b="1">
                <a:ea typeface="ＭＳ Ｐゴシック" charset="0"/>
                <a:cs typeface="ＭＳ Ｐゴシック" charset="0"/>
              </a:rPr>
              <a:t> are used in more ways that just about any planning term. They can be used to describe almost anything. "The problem with this computer is that the keyboard is too small." "The problem with our community is that there is not a safe place for children to play." "We must solve the issue of affordability if we are to provide child care for all who need it." These are three different uses of the words and there are countless others. Again, there is nothing wrong with any of these usages, provided that they do not interfere with the language discipline discussed above about ends and means. </a:t>
            </a:r>
          </a:p>
          <a:p>
            <a:pPr eaLnBrk="1" hangingPunct="1"/>
            <a:r>
              <a:rPr lang="en-US" b="1" u="sng">
                <a:ea typeface="ＭＳ Ｐゴシック" charset="0"/>
                <a:cs typeface="ＭＳ Ｐゴシック" charset="0"/>
              </a:rPr>
              <a:t>The words "input" and "output"</a:t>
            </a:r>
            <a:r>
              <a:rPr lang="en-US" b="1">
                <a:ea typeface="ＭＳ Ｐゴシック" charset="0"/>
                <a:cs typeface="ＭＳ Ｐゴシック" charset="0"/>
              </a:rPr>
              <a:t> are commonly used categories for performance measures. There is no standard usage. The word "input" is most often used to describe the staff and financial resources which serve to generate "outputs." "Outputs" are most often units of service.   </a:t>
            </a:r>
          </a:p>
          <a:p>
            <a:pPr eaLnBrk="1" hangingPunct="1"/>
            <a:r>
              <a:rPr lang="en-US" b="1">
                <a:ea typeface="ＭＳ Ｐゴシック" charset="0"/>
                <a:cs typeface="ＭＳ Ｐゴシック" charset="0"/>
              </a:rPr>
              <a:t>Change Agent vs. Industrial Models: Much of the tradition of performance measurement comes from the private sector and in particular the industrial part of the private sector. Work measurement - dating back to the time and motion studies of the late 19th and early 20th centuries - looked at how to improve production. Industrial processes turn raw materials into finished products. The raw materials are the inputs; the finished products are the outputs. </a:t>
            </a:r>
          </a:p>
          <a:p>
            <a:pPr eaLnBrk="1" hangingPunct="1"/>
            <a:r>
              <a:rPr lang="en-US" b="1">
                <a:ea typeface="ＭＳ Ｐゴシック" charset="0"/>
                <a:cs typeface="ＭＳ Ｐゴシック" charset="0"/>
              </a:rPr>
              <a:t>This model does not translate very well to public or private sector enterprises which provide services. It does not make much sense to think of clients, workers and office equipment as inputs to the service sausage machine, churning out satisfied, cured or fixed clients. Instead we need to begin thinking about services in terms of the change agent model. In this model, the agency or program provides services which act upon the environment to produce demonstrable changes in the well-being of clients, families, or communities. If the input/output language is maintained, then providing service is the input, change in customers' lives is the output.</a:t>
            </a:r>
          </a:p>
          <a:p>
            <a:pPr eaLnBrk="1" hangingPunct="1"/>
            <a:r>
              <a:rPr lang="en-US" b="1">
                <a:ea typeface="ＭＳ Ｐゴシック" charset="0"/>
                <a:cs typeface="ＭＳ Ｐゴシック" charset="0"/>
              </a:rPr>
              <a:t>One common situation illustrates the problems which arise when industrial model thinking is applied to services. It is the belief that the number of clients served is an output. ("We have assembled all these workers in all this office space; and we are in the business of processing unserved clients into served clients.") This misapplication of industrial performance concepts to services captures much of what is wrong with the way we measure human service performance today. "Number of clients served" is not an output. It is an input, an action which should lead to a change in client or social conditions - the real output we're looking for. ("We served 100 clients - input - and 50 of them got jobs - output - and 40 of them still had jobs a year later - even more important output.") This is a whole different frame of mind and a whole different approach to performance measurement.</a:t>
            </a:r>
          </a:p>
          <a:p>
            <a:pPr eaLnBrk="1" hangingPunct="1"/>
            <a:r>
              <a:rPr lang="en-US" b="1">
                <a:ea typeface="ＭＳ Ｐゴシック" charset="0"/>
                <a:cs typeface="ＭＳ Ｐゴシック" charset="0"/>
              </a:rPr>
              <a:t>A closely related industrial model problem involves treating dollars spent as inputs, and clients served as outputs. In this distorted view, dollars are raw materials, and whatever the program happens to do with those dollars are outputs. It's easy to see why this over-simplification fails to meet the public's need for accountability. In this construct, the mere fact that the government spent all the money it received is a type of performance measurement. This is surely a form of intellectual, and perhaps literal, bankruptcy. In this perverse scheme, almost all the agency's data is purportedly about outputs. This gives the agency the appearance of being output-oriented and very progressive. It just doesn't happen to mean anything.</a:t>
            </a:r>
          </a:p>
          <a:p>
            <a:pPr eaLnBrk="1" hangingPunct="1"/>
            <a:r>
              <a:rPr lang="en-US" b="1">
                <a:ea typeface="ＭＳ Ｐゴシック" charset="0"/>
                <a:cs typeface="ＭＳ Ｐゴシック" charset="0"/>
              </a:rPr>
              <a:t>Much of the confusion about performance measurement derives from the attempt to impose industrial model concepts on change agent services. The best model would be one which could span industrial and change agent applications. Some government services still involve industrial-type production (although these are often the best candidates for privatization and a diminishing breed.) In other cases, discussed below, the service itself, or components of the service, have product-like characteristics and industrial model concepts apply well. But most government and private sector human services fall into the change agent category. The approach to performance measurement described in this website can be used for either industrial or change agent applications. (Excerpt from "A Guide to Developing and Using Performance Measures, Finance Project, 1997)</a:t>
            </a:r>
          </a:p>
          <a:p>
            <a:pPr eaLnBrk="1" hangingPunct="1"/>
            <a:r>
              <a:rPr lang="en-US">
                <a:ea typeface="ＭＳ Ｐゴシック" charset="0"/>
                <a:cs typeface="ＭＳ Ｐゴシック" charset="0"/>
              </a:rPr>
              <a:t>  </a:t>
            </a:r>
          </a:p>
          <a:p>
            <a:pPr eaLnBrk="1" hangingPunct="1"/>
            <a:r>
              <a:rPr lang="en-US">
                <a:ea typeface="ＭＳ Ｐゴシック" charset="0"/>
                <a:cs typeface="ＭＳ Ｐゴシック" charset="0"/>
              </a:rPr>
              <a:t>  </a:t>
            </a:r>
          </a:p>
          <a:p>
            <a:pPr eaLnBrk="1" hangingPunct="1"/>
            <a:r>
              <a:rPr lang="en-US" b="1">
                <a:ea typeface="ＭＳ Ｐゴシック" charset="0"/>
                <a:cs typeface="ＭＳ Ｐゴシック" charset="0"/>
              </a:rPr>
              <a:t>  </a:t>
            </a:r>
          </a:p>
          <a:p>
            <a:pPr eaLnBrk="1" hangingPunct="1"/>
            <a:endParaRPr lang="en-US">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A210932B-B58E-434C-B29F-00544549380B}" type="slidenum">
              <a:rPr lang="en-US" sz="1200">
                <a:latin typeface="Times New Roman" charset="0"/>
              </a:rPr>
              <a:pPr eaLnBrk="1" hangingPunct="1"/>
              <a:t>65</a:t>
            </a:fld>
            <a:endParaRPr lang="en-US" sz="120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Participant instructions for the population turn the curve exercise.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5775E9D7-03FD-1547-A0B3-C820C2B7337B}" type="slidenum">
              <a:rPr lang="en-US" sz="1200">
                <a:latin typeface="Times New Roman" charset="0"/>
              </a:rPr>
              <a:pPr eaLnBrk="1" hangingPunct="1"/>
              <a:t>66</a:t>
            </a:fld>
            <a:endParaRPr lang="en-US" sz="1200">
              <a:latin typeface="Times New Roman"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Group report out format for the performance turn the curve exercise.</a:t>
            </a:r>
          </a:p>
          <a:p>
            <a:pPr eaLnBrk="1" hangingPunct="1"/>
            <a:endParaRPr lang="en-US">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8F04EF78-83C7-6442-8E5C-B8596A0B915E}" type="slidenum">
              <a:rPr lang="en-US" sz="1200">
                <a:latin typeface="Times New Roman" charset="0"/>
              </a:rPr>
              <a:pPr eaLnBrk="1" hangingPunct="1"/>
              <a:t>67</a:t>
            </a:fld>
            <a:endParaRPr lang="en-US" sz="120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Participant instructions for the population turn the curve exercise.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72EB5144-9A3F-9242-BB05-CB8741C6B1D1}" type="slidenum">
              <a:rPr lang="en-US" sz="1200">
                <a:latin typeface="Times New Roman" charset="0"/>
              </a:rPr>
              <a:pPr eaLnBrk="1" hangingPunct="1"/>
              <a:t>68</a:t>
            </a:fld>
            <a:endParaRPr lang="en-US" sz="120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Group report out format for the performance turn the curve exercise.</a:t>
            </a:r>
          </a:p>
          <a:p>
            <a:pPr eaLnBrk="1" hangingPunct="1"/>
            <a:endParaRPr lang="en-US">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5895B370-80EE-FD4F-A8D7-DC2FDF90C0E4}" type="slidenum">
              <a:rPr lang="en-US" sz="1200">
                <a:latin typeface="Times New Roman" charset="0"/>
              </a:rPr>
              <a:pPr eaLnBrk="1" hangingPunct="1"/>
              <a:t>69</a:t>
            </a:fld>
            <a:endParaRPr lang="en-US" sz="1200">
              <a:latin typeface="Times New Roman"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EA2AB39D-4D49-C84B-9630-E81EF7FA1F6C}" type="slidenum">
              <a:rPr lang="en-US" sz="1200">
                <a:latin typeface="Times New Roman" charset="0"/>
              </a:rPr>
              <a:pPr eaLnBrk="1" hangingPunct="1"/>
              <a:t>70</a:t>
            </a:fld>
            <a:endParaRPr lang="en-US" sz="1200">
              <a:latin typeface="Times New Roman" charset="0"/>
            </a:endParaRPr>
          </a:p>
        </p:txBody>
      </p:sp>
      <p:sp>
        <p:nvSpPr>
          <p:cNvPr id="164866" name="Rectangle 2"/>
          <p:cNvSpPr>
            <a:spLocks noGrp="1" noRot="1" noChangeAspect="1" noChangeArrowheads="1" noTextEdit="1"/>
          </p:cNvSpPr>
          <p:nvPr>
            <p:ph type="sldImg"/>
          </p:nvPr>
        </p:nvSpPr>
        <p:spPr>
          <a:xfrm>
            <a:off x="915988" y="744538"/>
            <a:ext cx="4964112" cy="3724275"/>
          </a:xfrm>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BF483DD1-9F2D-364F-844A-6AEEF2FCEB61}" type="slidenum">
              <a:rPr lang="en-US" sz="1200">
                <a:latin typeface="Times New Roman" charset="0"/>
              </a:rPr>
              <a:pPr eaLnBrk="1" hangingPunct="1"/>
              <a:t>71</a:t>
            </a:fld>
            <a:endParaRPr lang="en-US" sz="1200">
              <a:latin typeface="Times New Roman" charset="0"/>
            </a:endParaRPr>
          </a:p>
        </p:txBody>
      </p:sp>
      <p:sp>
        <p:nvSpPr>
          <p:cNvPr id="166914" name="Rectangle 2"/>
          <p:cNvSpPr>
            <a:spLocks noGrp="1" noRot="1" noChangeAspect="1" noChangeArrowheads="1" noTextEdit="1"/>
          </p:cNvSpPr>
          <p:nvPr>
            <p:ph type="sldImg"/>
          </p:nvPr>
        </p:nvSpPr>
        <p:spPr>
          <a:xfrm>
            <a:off x="915988" y="744538"/>
            <a:ext cx="4964112" cy="3724275"/>
          </a:xfrm>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D9DB904E-8DCB-0541-BCAF-7D9B2AFF0A5F}" type="slidenum">
              <a:rPr lang="en-US" sz="1200">
                <a:latin typeface="Times New Roman" charset="0"/>
              </a:rPr>
              <a:pPr eaLnBrk="1" hangingPunct="1"/>
              <a:t>72</a:t>
            </a:fld>
            <a:endParaRPr lang="en-US" sz="1200">
              <a:latin typeface="Times New Roman" charset="0"/>
            </a:endParaRPr>
          </a:p>
        </p:txBody>
      </p:sp>
      <p:sp>
        <p:nvSpPr>
          <p:cNvPr id="168962" name="Rectangle 2"/>
          <p:cNvSpPr>
            <a:spLocks noGrp="1" noRot="1" noChangeAspect="1" noChangeArrowheads="1" noTextEdit="1"/>
          </p:cNvSpPr>
          <p:nvPr>
            <p:ph type="sldImg"/>
          </p:nvPr>
        </p:nvSpPr>
        <p:spPr>
          <a:xfrm>
            <a:off x="915988" y="744538"/>
            <a:ext cx="4964112" cy="3724275"/>
          </a:xfrm>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dirty="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972" eaLnBrk="0" hangingPunct="0">
              <a:defRPr sz="2000" b="1">
                <a:solidFill>
                  <a:schemeClr val="tx1"/>
                </a:solidFill>
                <a:latin typeface="Arial Narrow" charset="0"/>
                <a:ea typeface="MS PGothic" charset="0"/>
                <a:cs typeface="MS PGothic" charset="0"/>
              </a:defRPr>
            </a:lvl1pPr>
            <a:lvl2pPr marL="743544" indent="-285979" defTabSz="965972" eaLnBrk="0" hangingPunct="0">
              <a:defRPr sz="2000" b="1">
                <a:solidFill>
                  <a:schemeClr val="tx1"/>
                </a:solidFill>
                <a:latin typeface="Arial Narrow" charset="0"/>
                <a:ea typeface="MS PGothic" charset="0"/>
                <a:cs typeface="MS PGothic" charset="0"/>
              </a:defRPr>
            </a:lvl2pPr>
            <a:lvl3pPr marL="1143914" indent="-228783" defTabSz="965972" eaLnBrk="0" hangingPunct="0">
              <a:defRPr sz="2000" b="1">
                <a:solidFill>
                  <a:schemeClr val="tx1"/>
                </a:solidFill>
                <a:latin typeface="Arial Narrow" charset="0"/>
                <a:ea typeface="MS PGothic" charset="0"/>
                <a:cs typeface="MS PGothic" charset="0"/>
              </a:defRPr>
            </a:lvl3pPr>
            <a:lvl4pPr marL="1601480" indent="-228783" defTabSz="965972" eaLnBrk="0" hangingPunct="0">
              <a:defRPr sz="2000" b="1">
                <a:solidFill>
                  <a:schemeClr val="tx1"/>
                </a:solidFill>
                <a:latin typeface="Arial Narrow" charset="0"/>
                <a:ea typeface="MS PGothic" charset="0"/>
                <a:cs typeface="MS PGothic" charset="0"/>
              </a:defRPr>
            </a:lvl4pPr>
            <a:lvl5pPr marL="2059046" indent="-228783" defTabSz="965972" eaLnBrk="0" hangingPunct="0">
              <a:defRPr sz="2000" b="1">
                <a:solidFill>
                  <a:schemeClr val="tx1"/>
                </a:solidFill>
                <a:latin typeface="Arial Narrow" charset="0"/>
                <a:ea typeface="MS PGothic" charset="0"/>
                <a:cs typeface="MS PGothic" charset="0"/>
              </a:defRPr>
            </a:lvl5pPr>
            <a:lvl6pPr marL="2516612" indent="-228783" algn="ctr" defTabSz="965972" eaLnBrk="0" fontAlgn="base" hangingPunct="0">
              <a:spcBef>
                <a:spcPct val="0"/>
              </a:spcBef>
              <a:spcAft>
                <a:spcPct val="0"/>
              </a:spcAft>
              <a:defRPr sz="2000" b="1">
                <a:solidFill>
                  <a:schemeClr val="tx1"/>
                </a:solidFill>
                <a:latin typeface="Arial Narrow" charset="0"/>
                <a:ea typeface="MS PGothic" charset="0"/>
                <a:cs typeface="MS PGothic" charset="0"/>
              </a:defRPr>
            </a:lvl6pPr>
            <a:lvl7pPr marL="2974177" indent="-228783" algn="ctr" defTabSz="965972" eaLnBrk="0" fontAlgn="base" hangingPunct="0">
              <a:spcBef>
                <a:spcPct val="0"/>
              </a:spcBef>
              <a:spcAft>
                <a:spcPct val="0"/>
              </a:spcAft>
              <a:defRPr sz="2000" b="1">
                <a:solidFill>
                  <a:schemeClr val="tx1"/>
                </a:solidFill>
                <a:latin typeface="Arial Narrow" charset="0"/>
                <a:ea typeface="MS PGothic" charset="0"/>
                <a:cs typeface="MS PGothic" charset="0"/>
              </a:defRPr>
            </a:lvl7pPr>
            <a:lvl8pPr marL="3431743" indent="-228783" algn="ctr" defTabSz="965972" eaLnBrk="0" fontAlgn="base" hangingPunct="0">
              <a:spcBef>
                <a:spcPct val="0"/>
              </a:spcBef>
              <a:spcAft>
                <a:spcPct val="0"/>
              </a:spcAft>
              <a:defRPr sz="2000" b="1">
                <a:solidFill>
                  <a:schemeClr val="tx1"/>
                </a:solidFill>
                <a:latin typeface="Arial Narrow" charset="0"/>
                <a:ea typeface="MS PGothic" charset="0"/>
                <a:cs typeface="MS PGothic" charset="0"/>
              </a:defRPr>
            </a:lvl8pPr>
            <a:lvl9pPr marL="3889309" indent="-228783" algn="ctr" defTabSz="965972" eaLnBrk="0" fontAlgn="base" hangingPunct="0">
              <a:spcBef>
                <a:spcPct val="0"/>
              </a:spcBef>
              <a:spcAft>
                <a:spcPct val="0"/>
              </a:spcAft>
              <a:defRPr sz="2000" b="1">
                <a:solidFill>
                  <a:schemeClr val="tx1"/>
                </a:solidFill>
                <a:latin typeface="Arial Narrow" charset="0"/>
                <a:ea typeface="MS PGothic" charset="0"/>
                <a:cs typeface="MS PGothic" charset="0"/>
              </a:defRPr>
            </a:lvl9pPr>
          </a:lstStyle>
          <a:p>
            <a:pPr eaLnBrk="1" hangingPunct="1"/>
            <a:fld id="{30E0EEC0-6BA2-BB4F-A581-D683DF8236A3}" type="slidenum">
              <a:rPr lang="en-US" sz="1300" b="0">
                <a:latin typeface="Times New Roman" charset="0"/>
              </a:rPr>
              <a:pPr eaLnBrk="1" hangingPunct="1"/>
              <a:t>73</a:t>
            </a:fld>
            <a:endParaRPr lang="en-US" sz="1300" b="0">
              <a:latin typeface="Times New Roman"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Implementation of results and performance accountability should proceed along three parallel tracks.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972" eaLnBrk="0" hangingPunct="0">
              <a:defRPr sz="2000" b="1">
                <a:solidFill>
                  <a:schemeClr val="tx1"/>
                </a:solidFill>
                <a:latin typeface="Arial Narrow" charset="0"/>
                <a:ea typeface="MS PGothic" charset="0"/>
                <a:cs typeface="MS PGothic" charset="0"/>
              </a:defRPr>
            </a:lvl1pPr>
            <a:lvl2pPr marL="743544" indent="-285979" defTabSz="965972" eaLnBrk="0" hangingPunct="0">
              <a:defRPr sz="2000" b="1">
                <a:solidFill>
                  <a:schemeClr val="tx1"/>
                </a:solidFill>
                <a:latin typeface="Arial Narrow" charset="0"/>
                <a:ea typeface="MS PGothic" charset="0"/>
                <a:cs typeface="MS PGothic" charset="0"/>
              </a:defRPr>
            </a:lvl2pPr>
            <a:lvl3pPr marL="1143914" indent="-228783" defTabSz="965972" eaLnBrk="0" hangingPunct="0">
              <a:defRPr sz="2000" b="1">
                <a:solidFill>
                  <a:schemeClr val="tx1"/>
                </a:solidFill>
                <a:latin typeface="Arial Narrow" charset="0"/>
                <a:ea typeface="MS PGothic" charset="0"/>
                <a:cs typeface="MS PGothic" charset="0"/>
              </a:defRPr>
            </a:lvl3pPr>
            <a:lvl4pPr marL="1601480" indent="-228783" defTabSz="965972" eaLnBrk="0" hangingPunct="0">
              <a:defRPr sz="2000" b="1">
                <a:solidFill>
                  <a:schemeClr val="tx1"/>
                </a:solidFill>
                <a:latin typeface="Arial Narrow" charset="0"/>
                <a:ea typeface="MS PGothic" charset="0"/>
                <a:cs typeface="MS PGothic" charset="0"/>
              </a:defRPr>
            </a:lvl4pPr>
            <a:lvl5pPr marL="2059046" indent="-228783" defTabSz="965972" eaLnBrk="0" hangingPunct="0">
              <a:defRPr sz="2000" b="1">
                <a:solidFill>
                  <a:schemeClr val="tx1"/>
                </a:solidFill>
                <a:latin typeface="Arial Narrow" charset="0"/>
                <a:ea typeface="MS PGothic" charset="0"/>
                <a:cs typeface="MS PGothic" charset="0"/>
              </a:defRPr>
            </a:lvl5pPr>
            <a:lvl6pPr marL="2516612" indent="-228783" algn="ctr" defTabSz="965972" eaLnBrk="0" fontAlgn="base" hangingPunct="0">
              <a:spcBef>
                <a:spcPct val="0"/>
              </a:spcBef>
              <a:spcAft>
                <a:spcPct val="0"/>
              </a:spcAft>
              <a:defRPr sz="2000" b="1">
                <a:solidFill>
                  <a:schemeClr val="tx1"/>
                </a:solidFill>
                <a:latin typeface="Arial Narrow" charset="0"/>
                <a:ea typeface="MS PGothic" charset="0"/>
                <a:cs typeface="MS PGothic" charset="0"/>
              </a:defRPr>
            </a:lvl6pPr>
            <a:lvl7pPr marL="2974177" indent="-228783" algn="ctr" defTabSz="965972" eaLnBrk="0" fontAlgn="base" hangingPunct="0">
              <a:spcBef>
                <a:spcPct val="0"/>
              </a:spcBef>
              <a:spcAft>
                <a:spcPct val="0"/>
              </a:spcAft>
              <a:defRPr sz="2000" b="1">
                <a:solidFill>
                  <a:schemeClr val="tx1"/>
                </a:solidFill>
                <a:latin typeface="Arial Narrow" charset="0"/>
                <a:ea typeface="MS PGothic" charset="0"/>
                <a:cs typeface="MS PGothic" charset="0"/>
              </a:defRPr>
            </a:lvl7pPr>
            <a:lvl8pPr marL="3431743" indent="-228783" algn="ctr" defTabSz="965972" eaLnBrk="0" fontAlgn="base" hangingPunct="0">
              <a:spcBef>
                <a:spcPct val="0"/>
              </a:spcBef>
              <a:spcAft>
                <a:spcPct val="0"/>
              </a:spcAft>
              <a:defRPr sz="2000" b="1">
                <a:solidFill>
                  <a:schemeClr val="tx1"/>
                </a:solidFill>
                <a:latin typeface="Arial Narrow" charset="0"/>
                <a:ea typeface="MS PGothic" charset="0"/>
                <a:cs typeface="MS PGothic" charset="0"/>
              </a:defRPr>
            </a:lvl8pPr>
            <a:lvl9pPr marL="3889309" indent="-228783" algn="ctr" defTabSz="965972" eaLnBrk="0" fontAlgn="base" hangingPunct="0">
              <a:spcBef>
                <a:spcPct val="0"/>
              </a:spcBef>
              <a:spcAft>
                <a:spcPct val="0"/>
              </a:spcAft>
              <a:defRPr sz="2000" b="1">
                <a:solidFill>
                  <a:schemeClr val="tx1"/>
                </a:solidFill>
                <a:latin typeface="Arial Narrow" charset="0"/>
                <a:ea typeface="MS PGothic" charset="0"/>
                <a:cs typeface="MS PGothic" charset="0"/>
              </a:defRPr>
            </a:lvl9pPr>
          </a:lstStyle>
          <a:p>
            <a:pPr eaLnBrk="1" hangingPunct="1"/>
            <a:fld id="{87AE70B4-1B54-D949-ACE6-34C68A98B13D}" type="slidenum">
              <a:rPr lang="en-US" sz="1300" b="0">
                <a:latin typeface="Times New Roman" charset="0"/>
              </a:rPr>
              <a:pPr eaLnBrk="1" hangingPunct="1"/>
              <a:t>74</a:t>
            </a:fld>
            <a:endParaRPr lang="en-US" sz="1300" b="0">
              <a:latin typeface="Times New Roman"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MS PGothic"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CEE2E875-5A98-8548-AA79-4059A3BE8B3E}" type="slidenum">
              <a:rPr lang="en-US" sz="1200">
                <a:latin typeface="Times New Roman" charset="0"/>
              </a:rPr>
              <a:pPr eaLnBrk="1" hangingPunct="1"/>
              <a:t>8</a:t>
            </a:fld>
            <a:endParaRPr lang="en-US" sz="1200">
              <a:latin typeface="Times New Roman" charset="0"/>
            </a:endParaRPr>
          </a:p>
        </p:txBody>
      </p:sp>
      <p:sp>
        <p:nvSpPr>
          <p:cNvPr id="88067" name="Rectangle 2"/>
          <p:cNvSpPr>
            <a:spLocks noGrp="1" noRot="1" noChangeAspect="1" noChangeArrowheads="1" noTextEdit="1"/>
          </p:cNvSpPr>
          <p:nvPr>
            <p:ph type="sldImg"/>
          </p:nvPr>
        </p:nvSpPr>
        <p:spPr>
          <a:xfrm>
            <a:off x="915988" y="744538"/>
            <a:ext cx="4965700" cy="3724275"/>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C35B4526-D997-9E4E-AE88-2C476031CE56}" type="slidenum">
              <a:rPr lang="en-US" sz="1200">
                <a:latin typeface="Times New Roman" charset="0"/>
              </a:rPr>
              <a:pPr eaLnBrk="1" hangingPunct="1"/>
              <a:t>75</a:t>
            </a:fld>
            <a:endParaRPr lang="en-US" sz="1200">
              <a:latin typeface="Times New Roman"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E83E05DD-7133-244F-B61C-F941EDB4BD6A}" type="slidenum">
              <a:rPr lang="en-US" sz="1200">
                <a:latin typeface="Times New Roman" charset="0"/>
              </a:rPr>
              <a:pPr eaLnBrk="1" hangingPunct="1"/>
              <a:t>9</a:t>
            </a:fld>
            <a:endParaRPr lang="en-US" sz="1200">
              <a:latin typeface="Times New Roman"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fld id="{ED662392-CBD8-A04A-8A6C-0CBF56851C25}" type="slidenum">
              <a:rPr lang="en-US" sz="1200">
                <a:latin typeface="Times New Roman" charset="0"/>
              </a:rPr>
              <a:pPr eaLnBrk="1" hangingPunct="1"/>
              <a:t>10</a:t>
            </a:fld>
            <a:endParaRPr lang="en-US" sz="1200">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This list of results was developed with a colleague at the Annie E. Casey Foundation. We spread out in front of us all the lists we could find having to do with children and families and tried to find the things these lists had in common.</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Notice that there</a:t>
            </a:r>
            <a:r>
              <a:rPr lang="ja-JP" altLang="en-US">
                <a:ea typeface="ＭＳ Ｐゴシック" charset="0"/>
                <a:cs typeface="ＭＳ Ｐゴシック" charset="0"/>
              </a:rPr>
              <a:t>’</a:t>
            </a:r>
            <a:r>
              <a:rPr lang="en-US" altLang="ja-JP">
                <a:ea typeface="ＭＳ Ｐゴシック" charset="0"/>
                <a:cs typeface="ＭＳ Ｐゴシック" charset="0"/>
              </a:rPr>
              <a:t>s only one thing on this list that</a:t>
            </a:r>
            <a:r>
              <a:rPr lang="ja-JP" altLang="en-US">
                <a:ea typeface="ＭＳ Ｐゴシック" charset="0"/>
                <a:cs typeface="ＭＳ Ｐゴシック" charset="0"/>
              </a:rPr>
              <a:t>’</a:t>
            </a:r>
            <a:r>
              <a:rPr lang="en-US" altLang="ja-JP">
                <a:ea typeface="ＭＳ Ｐゴシック" charset="0"/>
                <a:cs typeface="ＭＳ Ｐゴシック" charset="0"/>
              </a:rPr>
              <a:t>s stated in negative terms: </a:t>
            </a:r>
            <a:r>
              <a:rPr lang="ja-JP" altLang="en-US">
                <a:ea typeface="ＭＳ Ｐゴシック" charset="0"/>
                <a:cs typeface="ＭＳ Ｐゴシック" charset="0"/>
              </a:rPr>
              <a:t>“</a:t>
            </a:r>
            <a:r>
              <a:rPr lang="en-US" altLang="ja-JP">
                <a:ea typeface="ＭＳ Ｐゴシック" charset="0"/>
                <a:cs typeface="ＭＳ Ｐゴシック" charset="0"/>
              </a:rPr>
              <a:t>Young people staying out of trouble.</a:t>
            </a:r>
            <a:r>
              <a:rPr lang="ja-JP" altLang="en-US">
                <a:ea typeface="ＭＳ Ｐゴシック" charset="0"/>
                <a:cs typeface="ＭＳ Ｐゴシック" charset="0"/>
              </a:rPr>
              <a:t>”</a:t>
            </a:r>
            <a:r>
              <a:rPr lang="en-US" altLang="ja-JP">
                <a:ea typeface="ＭＳ Ｐゴシック" charset="0"/>
                <a:cs typeface="ＭＳ Ｐゴシック" charset="0"/>
              </a:rPr>
              <a:t> It</a:t>
            </a:r>
            <a:r>
              <a:rPr lang="ja-JP" altLang="en-US">
                <a:ea typeface="ＭＳ Ｐゴシック" charset="0"/>
                <a:cs typeface="ＭＳ Ｐゴシック" charset="0"/>
              </a:rPr>
              <a:t>’</a:t>
            </a:r>
            <a:r>
              <a:rPr lang="en-US" altLang="ja-JP">
                <a:ea typeface="ＭＳ Ｐゴシック" charset="0"/>
                <a:cs typeface="ＭＳ Ｐゴシック" charset="0"/>
              </a:rPr>
              <a:t>s on the list because that</a:t>
            </a:r>
            <a:r>
              <a:rPr lang="ja-JP" altLang="en-US">
                <a:ea typeface="ＭＳ Ｐゴシック" charset="0"/>
                <a:cs typeface="ＭＳ Ｐゴシック" charset="0"/>
              </a:rPr>
              <a:t>’</a:t>
            </a:r>
            <a:r>
              <a:rPr lang="en-US" altLang="ja-JP">
                <a:ea typeface="ＭＳ Ｐゴシック" charset="0"/>
                <a:cs typeface="ＭＳ Ｐゴシック" charset="0"/>
              </a:rPr>
              <a:t>s the way people actually talk. But all the other results are stated in positive terms and that</a:t>
            </a:r>
            <a:r>
              <a:rPr lang="ja-JP" altLang="en-US">
                <a:ea typeface="ＭＳ Ｐゴシック" charset="0"/>
                <a:cs typeface="ＭＳ Ｐゴシック" charset="0"/>
              </a:rPr>
              <a:t>’</a:t>
            </a:r>
            <a:r>
              <a:rPr lang="en-US" altLang="ja-JP">
                <a:ea typeface="ＭＳ Ｐゴシック" charset="0"/>
                <a:cs typeface="ＭＳ Ｐゴシック" charset="0"/>
              </a:rPr>
              <a:t>s a very important characteristic of results accountability.</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Most planning processes we have used in the past state with children</a:t>
            </a:r>
            <a:r>
              <a:rPr lang="ja-JP" altLang="en-US">
                <a:ea typeface="ＭＳ Ｐゴシック" charset="0"/>
                <a:cs typeface="ＭＳ Ｐゴシック" charset="0"/>
              </a:rPr>
              <a:t>’</a:t>
            </a:r>
            <a:r>
              <a:rPr lang="en-US" altLang="ja-JP">
                <a:ea typeface="ＭＳ Ｐゴシック" charset="0"/>
                <a:cs typeface="ＭＳ Ｐゴシック" charset="0"/>
              </a:rPr>
              <a:t>s problems or with unmet needs in the community. Now we have to talk about problems and unmet needs, but you don</a:t>
            </a:r>
            <a:r>
              <a:rPr lang="ja-JP" altLang="en-US">
                <a:ea typeface="ＭＳ Ｐゴシック" charset="0"/>
                <a:cs typeface="ＭＳ Ｐゴシック" charset="0"/>
              </a:rPr>
              <a:t>’</a:t>
            </a:r>
            <a:r>
              <a:rPr lang="en-US" altLang="ja-JP">
                <a:ea typeface="ＭＳ Ｐゴシック" charset="0"/>
                <a:cs typeface="ＭＳ Ｐゴシック" charset="0"/>
              </a:rPr>
              <a:t>t have to </a:t>
            </a:r>
            <a:r>
              <a:rPr lang="en-US" altLang="ja-JP" u="sng">
                <a:ea typeface="ＭＳ Ｐゴシック" charset="0"/>
                <a:cs typeface="ＭＳ Ｐゴシック" charset="0"/>
              </a:rPr>
              <a:t>start </a:t>
            </a:r>
            <a:r>
              <a:rPr lang="en-US" altLang="ja-JP">
                <a:ea typeface="ＭＳ Ｐゴシック" charset="0"/>
                <a:cs typeface="ＭＳ Ｐゴシック" charset="0"/>
              </a:rPr>
              <a:t>there.</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We send a powerful message out into the community in the way we talk about this. And results should always be stated in positive, not negative, terms.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20A9DFF0-D54F-46DB-8BE4-84974BFB760A}" type="datetime1">
              <a:rPr lang="de-DE" smtClean="0"/>
              <a:t>10/14/13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269B40-03FF-0041-B1C9-1A7A68D3A37A}" type="slidenum">
              <a:rPr lang="de-DE" smtClean="0"/>
              <a:t>‹Nr.›</a:t>
            </a:fld>
            <a:endParaRPr lang="de-DE"/>
          </a:p>
        </p:txBody>
      </p:sp>
    </p:spTree>
    <p:extLst>
      <p:ext uri="{BB962C8B-B14F-4D97-AF65-F5344CB8AC3E}">
        <p14:creationId xmlns:p14="http://schemas.microsoft.com/office/powerpoint/2010/main" val="381927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8F5D724-9330-420D-8DB6-BEC534C9387C}" type="datetime1">
              <a:rPr lang="de-DE" smtClean="0"/>
              <a:t>10/14/13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269B40-03FF-0041-B1C9-1A7A68D3A37A}" type="slidenum">
              <a:rPr lang="de-DE" smtClean="0"/>
              <a:t>‹Nr.›</a:t>
            </a:fld>
            <a:endParaRPr lang="de-DE"/>
          </a:p>
        </p:txBody>
      </p:sp>
    </p:spTree>
    <p:extLst>
      <p:ext uri="{BB962C8B-B14F-4D97-AF65-F5344CB8AC3E}">
        <p14:creationId xmlns:p14="http://schemas.microsoft.com/office/powerpoint/2010/main" val="131509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3D704B4-2FD5-489A-B0CA-AB8862D0CDB6}" type="datetime1">
              <a:rPr lang="de-DE" smtClean="0"/>
              <a:t>10/14/13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269B40-03FF-0041-B1C9-1A7A68D3A37A}" type="slidenum">
              <a:rPr lang="de-DE" smtClean="0"/>
              <a:t>‹Nr.›</a:t>
            </a:fld>
            <a:endParaRPr lang="de-DE"/>
          </a:p>
        </p:txBody>
      </p:sp>
    </p:spTree>
    <p:extLst>
      <p:ext uri="{BB962C8B-B14F-4D97-AF65-F5344CB8AC3E}">
        <p14:creationId xmlns:p14="http://schemas.microsoft.com/office/powerpoint/2010/main" val="269115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63C8F17-72DB-4792-BDD5-9B84C4FF9E17}" type="datetime1">
              <a:rPr lang="de-DE" smtClean="0"/>
              <a:t>10/14/13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269B40-03FF-0041-B1C9-1A7A68D3A37A}" type="slidenum">
              <a:rPr lang="de-DE" smtClean="0"/>
              <a:t>‹Nr.›</a:t>
            </a:fld>
            <a:endParaRPr lang="de-DE"/>
          </a:p>
        </p:txBody>
      </p:sp>
    </p:spTree>
    <p:extLst>
      <p:ext uri="{BB962C8B-B14F-4D97-AF65-F5344CB8AC3E}">
        <p14:creationId xmlns:p14="http://schemas.microsoft.com/office/powerpoint/2010/main" val="34307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D015D448-1467-4D65-9A38-FF5E1F3E264A}" type="datetime1">
              <a:rPr lang="de-DE" smtClean="0"/>
              <a:t>10/14/13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269B40-03FF-0041-B1C9-1A7A68D3A37A}" type="slidenum">
              <a:rPr lang="de-DE" smtClean="0"/>
              <a:t>‹Nr.›</a:t>
            </a:fld>
            <a:endParaRPr lang="de-DE"/>
          </a:p>
        </p:txBody>
      </p:sp>
    </p:spTree>
    <p:extLst>
      <p:ext uri="{BB962C8B-B14F-4D97-AF65-F5344CB8AC3E}">
        <p14:creationId xmlns:p14="http://schemas.microsoft.com/office/powerpoint/2010/main" val="408986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FCA9893-0096-4DD6-AC4F-368171A24DA2}" type="datetime1">
              <a:rPr lang="de-DE" smtClean="0"/>
              <a:t>10/14/13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1269B40-03FF-0041-B1C9-1A7A68D3A37A}" type="slidenum">
              <a:rPr lang="de-DE" smtClean="0"/>
              <a:t>‹Nr.›</a:t>
            </a:fld>
            <a:endParaRPr lang="de-DE"/>
          </a:p>
        </p:txBody>
      </p:sp>
    </p:spTree>
    <p:extLst>
      <p:ext uri="{BB962C8B-B14F-4D97-AF65-F5344CB8AC3E}">
        <p14:creationId xmlns:p14="http://schemas.microsoft.com/office/powerpoint/2010/main" val="365496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06747A5-3552-4D35-9E44-EB9CFA11473E}" type="datetime1">
              <a:rPr lang="de-DE" smtClean="0"/>
              <a:t>10/14/13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1269B40-03FF-0041-B1C9-1A7A68D3A37A}" type="slidenum">
              <a:rPr lang="de-DE" smtClean="0"/>
              <a:t>‹Nr.›</a:t>
            </a:fld>
            <a:endParaRPr lang="de-DE"/>
          </a:p>
        </p:txBody>
      </p:sp>
    </p:spTree>
    <p:extLst>
      <p:ext uri="{BB962C8B-B14F-4D97-AF65-F5344CB8AC3E}">
        <p14:creationId xmlns:p14="http://schemas.microsoft.com/office/powerpoint/2010/main" val="79125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DA8CD1B2-409A-4DEF-BFB7-74491AC10A6B}" type="datetime1">
              <a:rPr lang="de-DE" smtClean="0"/>
              <a:t>10/14/13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1269B40-03FF-0041-B1C9-1A7A68D3A37A}" type="slidenum">
              <a:rPr lang="de-DE" smtClean="0"/>
              <a:t>‹Nr.›</a:t>
            </a:fld>
            <a:endParaRPr lang="de-DE"/>
          </a:p>
        </p:txBody>
      </p:sp>
    </p:spTree>
    <p:extLst>
      <p:ext uri="{BB962C8B-B14F-4D97-AF65-F5344CB8AC3E}">
        <p14:creationId xmlns:p14="http://schemas.microsoft.com/office/powerpoint/2010/main" val="142628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0B7FBE-8507-47C3-934D-BBE432B26121}" type="datetime1">
              <a:rPr lang="de-DE" smtClean="0"/>
              <a:t>10/14/13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1269B40-03FF-0041-B1C9-1A7A68D3A37A}" type="slidenum">
              <a:rPr lang="de-DE" smtClean="0"/>
              <a:t>‹Nr.›</a:t>
            </a:fld>
            <a:endParaRPr lang="de-DE"/>
          </a:p>
        </p:txBody>
      </p:sp>
    </p:spTree>
    <p:extLst>
      <p:ext uri="{BB962C8B-B14F-4D97-AF65-F5344CB8AC3E}">
        <p14:creationId xmlns:p14="http://schemas.microsoft.com/office/powerpoint/2010/main" val="196823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0D7F08E9-2C03-4E0F-8CFB-F75034A3BAA4}" type="datetime1">
              <a:rPr lang="de-DE" smtClean="0"/>
              <a:t>10/14/13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1269B40-03FF-0041-B1C9-1A7A68D3A37A}" type="slidenum">
              <a:rPr lang="de-DE" smtClean="0"/>
              <a:t>‹Nr.›</a:t>
            </a:fld>
            <a:endParaRPr lang="de-DE"/>
          </a:p>
        </p:txBody>
      </p:sp>
    </p:spTree>
    <p:extLst>
      <p:ext uri="{BB962C8B-B14F-4D97-AF65-F5344CB8AC3E}">
        <p14:creationId xmlns:p14="http://schemas.microsoft.com/office/powerpoint/2010/main" val="76425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EA7B29DF-49C6-4284-B5E6-BD8FB32D9885}" type="datetime1">
              <a:rPr lang="de-DE" smtClean="0"/>
              <a:t>10/14/13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1269B40-03FF-0041-B1C9-1A7A68D3A37A}" type="slidenum">
              <a:rPr lang="de-DE" smtClean="0"/>
              <a:t>‹Nr.›</a:t>
            </a:fld>
            <a:endParaRPr lang="de-DE"/>
          </a:p>
        </p:txBody>
      </p:sp>
    </p:spTree>
    <p:extLst>
      <p:ext uri="{BB962C8B-B14F-4D97-AF65-F5344CB8AC3E}">
        <p14:creationId xmlns:p14="http://schemas.microsoft.com/office/powerpoint/2010/main" val="5389813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2CFF2-1CCB-4BE0-A044-48C384940674}" type="datetime1">
              <a:rPr lang="de-DE" smtClean="0"/>
              <a:t>10/14/13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69B40-03FF-0041-B1C9-1A7A68D3A37A}" type="slidenum">
              <a:rPr lang="de-DE" smtClean="0"/>
              <a:t>‹Nr.›</a:t>
            </a:fld>
            <a:endParaRPr lang="de-DE"/>
          </a:p>
        </p:txBody>
      </p:sp>
    </p:spTree>
    <p:extLst>
      <p:ext uri="{BB962C8B-B14F-4D97-AF65-F5344CB8AC3E}">
        <p14:creationId xmlns:p14="http://schemas.microsoft.com/office/powerpoint/2010/main" val="11861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http://www.resultsleadership.org/scorecard/" TargetMode="External"/><Relationship Id="rId6" Type="http://schemas.openxmlformats.org/officeDocument/2006/relationships/image" Target="../media/image3.png"/><Relationship Id="rId7" Type="http://schemas.openxmlformats.org/officeDocument/2006/relationships/hyperlink" Target="http://www.wirtschaft.nrw.de" TargetMode="External"/><Relationship Id="rId8" Type="http://schemas.openxmlformats.org/officeDocument/2006/relationships/hyperlink" Target="http://www.linkwest.asn.au" TargetMode="External"/><Relationship Id="rId9" Type="http://schemas.openxmlformats.org/officeDocument/2006/relationships/hyperlink" Target="http://www.dat.public.lu" TargetMode="External"/><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oleObject" Target="../embeddings/oleObject1.bin"/><Relationship Id="rId8"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2.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3.bin"/><Relationship Id="rId5" Type="http://schemas.openxmlformats.org/officeDocument/2006/relationships/image" Target="../media/image14.emf"/><Relationship Id="rId6" Type="http://schemas.openxmlformats.org/officeDocument/2006/relationships/oleObject" Target="../embeddings/oleObject4.bin"/><Relationship Id="rId7" Type="http://schemas.openxmlformats.org/officeDocument/2006/relationships/image" Target="../media/image15.png"/><Relationship Id="rId8" Type="http://schemas.openxmlformats.org/officeDocument/2006/relationships/oleObject" Target="../embeddings/oleObject5.bin"/><Relationship Id="rId9" Type="http://schemas.openxmlformats.org/officeDocument/2006/relationships/image" Target="../media/image16.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Excel_97_-_2004-Arbeitsblatt1.xls"/><Relationship Id="rId5"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http://www.resultsleadership.org/scorecard/" TargetMode="External"/><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hyperlink" Target="http://www.resultsleadership.org/scorecard/" TargetMode="External"/><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48521" y="1590885"/>
            <a:ext cx="89519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en-US" sz="6000" dirty="0">
              <a:solidFill>
                <a:schemeClr val="tx2"/>
              </a:solidFill>
            </a:endParaRPr>
          </a:p>
          <a:p>
            <a:pPr algn="ctr"/>
            <a:r>
              <a:rPr lang="en-US" sz="7200" dirty="0" smtClean="0"/>
              <a:t>EOV</a:t>
            </a:r>
            <a:endParaRPr lang="en-US" sz="7200" dirty="0"/>
          </a:p>
          <a:p>
            <a:r>
              <a:rPr lang="en-US" sz="4400" dirty="0" err="1" smtClean="0"/>
              <a:t>Ergebnisorientierte</a:t>
            </a:r>
            <a:r>
              <a:rPr lang="en-US" sz="4400" dirty="0" smtClean="0"/>
              <a:t> </a:t>
            </a:r>
            <a:r>
              <a:rPr lang="en-US" sz="4400" dirty="0" err="1"/>
              <a:t>Verantwortlichkeit</a:t>
            </a:r>
            <a:r>
              <a:rPr lang="en-US" sz="6000" dirty="0"/>
              <a:t/>
            </a:r>
            <a:br>
              <a:rPr lang="en-US" sz="6000" dirty="0"/>
            </a:br>
            <a:endParaRPr lang="en-US" sz="2200" dirty="0"/>
          </a:p>
        </p:txBody>
      </p:sp>
      <p:sp>
        <p:nvSpPr>
          <p:cNvPr id="25603" name="Rectangle 3"/>
          <p:cNvSpPr>
            <a:spLocks noChangeArrowheads="1"/>
          </p:cNvSpPr>
          <p:nvPr/>
        </p:nvSpPr>
        <p:spPr bwMode="auto">
          <a:xfrm>
            <a:off x="1101725" y="3146008"/>
            <a:ext cx="7245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r>
              <a:rPr lang="en-US" sz="2600" dirty="0"/>
              <a:t>   </a:t>
            </a:r>
            <a:r>
              <a:rPr lang="en-US" sz="2600" dirty="0" err="1">
                <a:solidFill>
                  <a:srgbClr val="000000"/>
                </a:solidFill>
              </a:rPr>
              <a:t>Institut</a:t>
            </a:r>
            <a:r>
              <a:rPr lang="en-US" sz="2600" dirty="0">
                <a:solidFill>
                  <a:srgbClr val="000000"/>
                </a:solidFill>
              </a:rPr>
              <a:t> </a:t>
            </a:r>
            <a:r>
              <a:rPr lang="en-US" sz="2600" dirty="0" err="1">
                <a:solidFill>
                  <a:srgbClr val="000000"/>
                </a:solidFill>
              </a:rPr>
              <a:t>für</a:t>
            </a:r>
            <a:r>
              <a:rPr lang="en-US" sz="2600" dirty="0">
                <a:solidFill>
                  <a:srgbClr val="000000"/>
                </a:solidFill>
              </a:rPr>
              <a:t> </a:t>
            </a:r>
            <a:r>
              <a:rPr lang="en-US" sz="2600" dirty="0" err="1">
                <a:solidFill>
                  <a:srgbClr val="000000"/>
                </a:solidFill>
              </a:rPr>
              <a:t>Finanzpolitische</a:t>
            </a:r>
            <a:r>
              <a:rPr lang="en-US" sz="2600" dirty="0">
                <a:solidFill>
                  <a:srgbClr val="000000"/>
                </a:solidFill>
              </a:rPr>
              <a:t> </a:t>
            </a:r>
            <a:r>
              <a:rPr lang="en-US" sz="2600" dirty="0" err="1">
                <a:solidFill>
                  <a:srgbClr val="000000"/>
                </a:solidFill>
              </a:rPr>
              <a:t>Studien</a:t>
            </a:r>
            <a:r>
              <a:rPr lang="en-US" sz="2600" dirty="0">
                <a:solidFill>
                  <a:srgbClr val="000000"/>
                </a:solidFill>
              </a:rPr>
              <a:t/>
            </a:r>
            <a:br>
              <a:rPr lang="en-US" sz="2600" dirty="0">
                <a:solidFill>
                  <a:srgbClr val="000000"/>
                </a:solidFill>
              </a:rPr>
            </a:br>
            <a:r>
              <a:rPr lang="en-US" sz="1600" dirty="0" err="1">
                <a:solidFill>
                  <a:srgbClr val="000000"/>
                </a:solidFill>
              </a:rPr>
              <a:t>www.raguide.org</a:t>
            </a:r>
            <a:r>
              <a:rPr lang="en-US" sz="1600" dirty="0">
                <a:solidFill>
                  <a:srgbClr val="000000"/>
                </a:solidFill>
              </a:rPr>
              <a:t>        </a:t>
            </a:r>
            <a:r>
              <a:rPr lang="en-US" sz="1600" dirty="0" err="1">
                <a:solidFill>
                  <a:srgbClr val="000000"/>
                </a:solidFill>
              </a:rPr>
              <a:t>www.resultsaccountability.com</a:t>
            </a:r>
            <a:endParaRPr lang="en-US" sz="1600" dirty="0">
              <a:solidFill>
                <a:srgbClr val="000000"/>
              </a:solidFill>
            </a:endParaRPr>
          </a:p>
        </p:txBody>
      </p:sp>
      <p:pic>
        <p:nvPicPr>
          <p:cNvPr id="1721348" name="Picture 4" descr="Book Front Cover Final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584" y="4399784"/>
            <a:ext cx="1630362" cy="2119313"/>
          </a:xfrm>
          <a:prstGeom prst="rect">
            <a:avLst/>
          </a:prstGeom>
          <a:noFill/>
          <a:ln>
            <a:noFill/>
          </a:ln>
          <a:effectLst>
            <a:outerShdw blurRad="63500" dist="107763" dir="81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2838752" y="5186066"/>
            <a:ext cx="3487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sz="1600" u="sng" dirty="0" err="1">
                <a:solidFill>
                  <a:srgbClr val="000000"/>
                </a:solidFill>
              </a:rPr>
              <a:t>Buch</a:t>
            </a:r>
            <a:r>
              <a:rPr lang="en-US" sz="1600" u="sng" dirty="0">
                <a:solidFill>
                  <a:srgbClr val="000000"/>
                </a:solidFill>
              </a:rPr>
              <a:t> – DVD </a:t>
            </a:r>
            <a:r>
              <a:rPr lang="en-US" sz="1600" u="sng" dirty="0" err="1">
                <a:solidFill>
                  <a:srgbClr val="000000"/>
                </a:solidFill>
              </a:rPr>
              <a:t>Bestellung</a:t>
            </a:r>
            <a:r>
              <a:rPr lang="en-US" sz="1400" dirty="0">
                <a:solidFill>
                  <a:srgbClr val="000000"/>
                </a:solidFill>
              </a:rPr>
              <a:t/>
            </a:r>
            <a:br>
              <a:rPr lang="en-US" sz="1400" dirty="0">
                <a:solidFill>
                  <a:srgbClr val="000000"/>
                </a:solidFill>
              </a:rPr>
            </a:br>
            <a:r>
              <a:rPr lang="en-US" sz="1400" dirty="0" err="1"/>
              <a:t>amazon.com</a:t>
            </a:r>
            <a:r>
              <a:rPr lang="en-US" sz="1400" dirty="0"/>
              <a:t/>
            </a:r>
            <a:br>
              <a:rPr lang="en-US" sz="1400" dirty="0"/>
            </a:br>
            <a:r>
              <a:rPr lang="en-US" sz="1400" dirty="0" err="1"/>
              <a:t>resultsleadership.org</a:t>
            </a:r>
            <a:endParaRPr lang="en-US" sz="1400" dirty="0"/>
          </a:p>
        </p:txBody>
      </p:sp>
      <p:pic>
        <p:nvPicPr>
          <p:cNvPr id="25606" name="Picture 6" descr="DVD-Cover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040" y="4450584"/>
            <a:ext cx="1544638"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Results Scorecar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152" y="4215424"/>
            <a:ext cx="26050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B1269B40-03FF-0041-B1C9-1A7A68D3A37A}" type="slidenum">
              <a:rPr lang="de-DE" smtClean="0"/>
              <a:t>1</a:t>
            </a:fld>
            <a:endParaRPr lang="de-DE"/>
          </a:p>
        </p:txBody>
      </p:sp>
      <p:sp>
        <p:nvSpPr>
          <p:cNvPr id="4" name="Textfeld 3"/>
          <p:cNvSpPr txBox="1"/>
          <p:nvPr/>
        </p:nvSpPr>
        <p:spPr>
          <a:xfrm>
            <a:off x="141101" y="141103"/>
            <a:ext cx="9089623" cy="230832"/>
          </a:xfrm>
          <a:prstGeom prst="rect">
            <a:avLst/>
          </a:prstGeom>
          <a:noFill/>
        </p:spPr>
        <p:txBody>
          <a:bodyPr wrap="square" rtlCol="0">
            <a:spAutoFit/>
          </a:bodyPr>
          <a:lstStyle/>
          <a:p>
            <a:r>
              <a:rPr lang="de-DE" sz="900" dirty="0" smtClean="0"/>
              <a:t>Übersetzungsentwurf freundlicherweise durch Ilka Meisel (</a:t>
            </a:r>
            <a:r>
              <a:rPr lang="de-DE" sz="900" dirty="0" smtClean="0">
                <a:hlinkClick r:id="rId7"/>
              </a:rPr>
              <a:t>http</a:t>
            </a:r>
            <a:r>
              <a:rPr lang="de-DE" sz="900" dirty="0">
                <a:hlinkClick r:id="rId7"/>
              </a:rPr>
              <a:t>://</a:t>
            </a:r>
            <a:r>
              <a:rPr lang="de-DE" sz="900" dirty="0" smtClean="0">
                <a:hlinkClick r:id="rId7"/>
              </a:rPr>
              <a:t>www.wirtschaft.nrw.de</a:t>
            </a:r>
            <a:r>
              <a:rPr lang="de-DE" sz="900" dirty="0" smtClean="0"/>
              <a:t>)  , Annika Schmitt(</a:t>
            </a:r>
            <a:r>
              <a:rPr lang="de-DE" sz="900" dirty="0" smtClean="0">
                <a:hlinkClick r:id="rId8"/>
              </a:rPr>
              <a:t>http</a:t>
            </a:r>
            <a:r>
              <a:rPr lang="de-DE" sz="900" dirty="0">
                <a:hlinkClick r:id="rId8"/>
              </a:rPr>
              <a:t>://</a:t>
            </a:r>
            <a:r>
              <a:rPr lang="de-DE" sz="900" dirty="0" smtClean="0">
                <a:hlinkClick r:id="rId8"/>
              </a:rPr>
              <a:t>www.linkwest.asn.au</a:t>
            </a:r>
            <a:r>
              <a:rPr lang="de-DE" sz="900" dirty="0" smtClean="0"/>
              <a:t>)  und Sabine </a:t>
            </a:r>
            <a:r>
              <a:rPr lang="de-DE" sz="900" dirty="0" err="1" smtClean="0"/>
              <a:t>Stölb</a:t>
            </a:r>
            <a:r>
              <a:rPr lang="de-DE" sz="900" dirty="0" smtClean="0"/>
              <a:t> (</a:t>
            </a:r>
            <a:r>
              <a:rPr lang="de-DE" sz="900" dirty="0" smtClean="0">
                <a:hlinkClick r:id="rId9"/>
              </a:rPr>
              <a:t>http</a:t>
            </a:r>
            <a:r>
              <a:rPr lang="de-DE" sz="900" dirty="0">
                <a:hlinkClick r:id="rId9"/>
              </a:rPr>
              <a:t>://</a:t>
            </a:r>
            <a:r>
              <a:rPr lang="de-DE" sz="900" dirty="0" smtClean="0">
                <a:hlinkClick r:id="rId9"/>
              </a:rPr>
              <a:t>www.dat.public.lu</a:t>
            </a:r>
            <a:r>
              <a:rPr lang="de-DE" sz="900" dirty="0" smtClean="0"/>
              <a:t>) </a:t>
            </a:r>
          </a:p>
        </p:txBody>
      </p:sp>
      <p:sp>
        <p:nvSpPr>
          <p:cNvPr id="15" name="Textfeld 1"/>
          <p:cNvSpPr txBox="1">
            <a:spLocks noChangeArrowheads="1"/>
          </p:cNvSpPr>
          <p:nvPr/>
        </p:nvSpPr>
        <p:spPr bwMode="auto">
          <a:xfrm>
            <a:off x="2128358" y="2295874"/>
            <a:ext cx="5397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de-DE" sz="2800" dirty="0" err="1"/>
              <a:t>Results</a:t>
            </a:r>
            <a:r>
              <a:rPr lang="de-DE" sz="2800" dirty="0"/>
              <a:t> </a:t>
            </a:r>
            <a:r>
              <a:rPr lang="de-DE" sz="2800" dirty="0" err="1"/>
              <a:t>Based</a:t>
            </a:r>
            <a:r>
              <a:rPr lang="de-DE" sz="2800" dirty="0"/>
              <a:t> </a:t>
            </a:r>
            <a:r>
              <a:rPr lang="de-DE" sz="2800" dirty="0" err="1"/>
              <a:t>Accountability</a:t>
            </a:r>
            <a:r>
              <a:rPr lang="de-DE" sz="2800" dirty="0"/>
              <a:t> </a:t>
            </a:r>
            <a:r>
              <a:rPr lang="de-DE" sz="2800" dirty="0" smtClean="0"/>
              <a:t>– RBA </a:t>
            </a:r>
            <a:r>
              <a:rPr lang="de-DE" sz="2800" baseline="30000" dirty="0" smtClean="0"/>
              <a:t>TM</a:t>
            </a:r>
            <a:endParaRPr lang="de-DE" sz="2800" baseline="30000" dirty="0"/>
          </a:p>
        </p:txBody>
      </p:sp>
    </p:spTree>
    <p:extLst>
      <p:ext uri="{BB962C8B-B14F-4D97-AF65-F5344CB8AC3E}">
        <p14:creationId xmlns:p14="http://schemas.microsoft.com/office/powerpoint/2010/main" val="3476551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838200" y="357188"/>
            <a:ext cx="8305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4400" dirty="0">
                <a:solidFill>
                  <a:srgbClr val="000000"/>
                </a:solidFill>
              </a:rPr>
              <a:t>Die </a:t>
            </a:r>
            <a:r>
              <a:rPr lang="en-US" sz="4400" dirty="0" err="1">
                <a:solidFill>
                  <a:srgbClr val="000000"/>
                </a:solidFill>
              </a:rPr>
              <a:t>Stadt</a:t>
            </a:r>
            <a:r>
              <a:rPr lang="en-US" sz="4400" dirty="0">
                <a:solidFill>
                  <a:srgbClr val="000000"/>
                </a:solidFill>
              </a:rPr>
              <a:t> London </a:t>
            </a:r>
            <a:br>
              <a:rPr lang="en-US" sz="4400" dirty="0">
                <a:solidFill>
                  <a:srgbClr val="000000"/>
                </a:solidFill>
              </a:rPr>
            </a:br>
            <a:r>
              <a:rPr lang="en-US" sz="3200" dirty="0">
                <a:solidFill>
                  <a:srgbClr val="000000"/>
                </a:solidFill>
              </a:rPr>
              <a:t>Ontario, </a:t>
            </a:r>
            <a:r>
              <a:rPr lang="en-US" sz="3200" dirty="0" smtClean="0">
                <a:solidFill>
                  <a:srgbClr val="000000"/>
                </a:solidFill>
              </a:rPr>
              <a:t>Canada</a:t>
            </a:r>
            <a:r>
              <a:rPr lang="en-US" sz="4000" dirty="0" smtClean="0">
                <a:solidFill>
                  <a:srgbClr val="000000"/>
                </a:solidFill>
              </a:rPr>
              <a:t/>
            </a:r>
            <a:br>
              <a:rPr lang="en-US" sz="4000" dirty="0" smtClean="0">
                <a:solidFill>
                  <a:srgbClr val="000000"/>
                </a:solidFill>
              </a:rPr>
            </a:br>
            <a:r>
              <a:rPr lang="en-US" sz="3200" dirty="0" err="1" smtClean="0"/>
              <a:t>Wichtigste</a:t>
            </a:r>
            <a:r>
              <a:rPr lang="en-US" sz="3200" dirty="0" smtClean="0"/>
              <a:t> </a:t>
            </a:r>
            <a:r>
              <a:rPr lang="en-US" sz="3200" dirty="0" err="1" smtClean="0"/>
              <a:t>Ergebnisse</a:t>
            </a:r>
            <a:endParaRPr lang="en-US" sz="3200" dirty="0"/>
          </a:p>
        </p:txBody>
      </p:sp>
      <p:sp>
        <p:nvSpPr>
          <p:cNvPr id="1415171" name="Text Box 3"/>
          <p:cNvSpPr txBox="1">
            <a:spLocks noChangeArrowheads="1"/>
          </p:cNvSpPr>
          <p:nvPr/>
        </p:nvSpPr>
        <p:spPr bwMode="auto">
          <a:xfrm>
            <a:off x="2220913" y="2562225"/>
            <a:ext cx="61610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a:sym typeface="WP TypographicSymbols" charset="0"/>
              </a:rPr>
              <a:t>● </a:t>
            </a:r>
            <a:r>
              <a:rPr lang="en-US" sz="2800"/>
              <a:t>Eine starke Wirtschaft</a:t>
            </a:r>
          </a:p>
          <a:p>
            <a:pPr algn="l" eaLnBrk="1" hangingPunct="1">
              <a:spcBef>
                <a:spcPct val="50000"/>
              </a:spcBef>
            </a:pPr>
            <a:r>
              <a:rPr lang="en-US" sz="2800">
                <a:sym typeface="WP TypographicSymbols" charset="0"/>
              </a:rPr>
              <a:t>●</a:t>
            </a:r>
            <a:r>
              <a:rPr lang="en-US" sz="2800"/>
              <a:t> Eine dynamische vielfältige Gemeinschaft</a:t>
            </a:r>
          </a:p>
          <a:p>
            <a:pPr algn="l" eaLnBrk="1" hangingPunct="1">
              <a:spcBef>
                <a:spcPct val="50000"/>
              </a:spcBef>
            </a:pPr>
            <a:r>
              <a:rPr lang="en-US" sz="2800">
                <a:sym typeface="WP TypographicSymbols" charset="0"/>
              </a:rPr>
              <a:t>●</a:t>
            </a:r>
            <a:r>
              <a:rPr lang="en-US" sz="2800"/>
              <a:t> Eine grüne und wachsende Stadt</a:t>
            </a:r>
          </a:p>
          <a:p>
            <a:pPr algn="l" eaLnBrk="1" hangingPunct="1">
              <a:spcBef>
                <a:spcPct val="50000"/>
              </a:spcBef>
            </a:pPr>
            <a:r>
              <a:rPr lang="en-US" sz="2800">
                <a:sym typeface="WP TypographicSymbols" charset="0"/>
              </a:rPr>
              <a:t>●</a:t>
            </a:r>
            <a:r>
              <a:rPr lang="en-US" sz="2800"/>
              <a:t> Eine verläßliche Infrastruktur</a:t>
            </a:r>
          </a:p>
          <a:p>
            <a:pPr algn="l" eaLnBrk="1" hangingPunct="1">
              <a:spcBef>
                <a:spcPct val="50000"/>
              </a:spcBef>
            </a:pPr>
            <a:r>
              <a:rPr lang="en-US" sz="2800">
                <a:sym typeface="WP TypographicSymbols" charset="0"/>
              </a:rPr>
              <a:t>●</a:t>
            </a:r>
            <a:r>
              <a:rPr lang="en-US" sz="2800"/>
              <a:t> Eine sichere Stadt</a:t>
            </a:r>
            <a:endParaRPr lang="en-US" sz="2800">
              <a:sym typeface="WP TypographicSymbols" charset="0"/>
            </a:endParaRPr>
          </a:p>
        </p:txBody>
      </p:sp>
      <p:sp>
        <p:nvSpPr>
          <p:cNvPr id="32772" name="Text Box 4"/>
          <p:cNvSpPr txBox="1">
            <a:spLocks noChangeArrowheads="1"/>
          </p:cNvSpPr>
          <p:nvPr/>
        </p:nvSpPr>
        <p:spPr bwMode="auto">
          <a:xfrm>
            <a:off x="5224463" y="6200775"/>
            <a:ext cx="39195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a:t>Quelle: </a:t>
            </a:r>
            <a:br>
              <a:rPr lang="en-US" sz="1600"/>
            </a:br>
            <a:r>
              <a:rPr lang="en-US" sz="1600"/>
              <a:t>Entwurf des der strategischen Plans,  Sept 2011</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10</a:t>
            </a:fld>
            <a:endParaRPr lang="de-DE"/>
          </a:p>
        </p:txBody>
      </p:sp>
    </p:spTree>
    <p:extLst>
      <p:ext uri="{BB962C8B-B14F-4D97-AF65-F5344CB8AC3E}">
        <p14:creationId xmlns:p14="http://schemas.microsoft.com/office/powerpoint/2010/main" val="12644161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15171"/>
                                        </p:tgtEl>
                                        <p:attrNameLst>
                                          <p:attrName>style.visibility</p:attrName>
                                        </p:attrNameLst>
                                      </p:cBhvr>
                                      <p:to>
                                        <p:strVal val="visible"/>
                                      </p:to>
                                    </p:set>
                                    <p:animEffect transition="in" filter="wipe(up)">
                                      <p:cBhvr>
                                        <p:cTn id="7" dur="500"/>
                                        <p:tgtEl>
                                          <p:spTgt spid="1415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517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150938" y="881063"/>
            <a:ext cx="75866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sz="2800" u="sng" dirty="0" err="1">
                <a:solidFill>
                  <a:srgbClr val="000000"/>
                </a:solidFill>
              </a:rPr>
              <a:t>Bevölkerungsergebnis</a:t>
            </a:r>
            <a:r>
              <a:rPr lang="en-US" sz="2800" dirty="0">
                <a:solidFill>
                  <a:srgbClr val="000000"/>
                </a:solidFill>
              </a:rPr>
              <a:t>: </a:t>
            </a:r>
            <a:r>
              <a:rPr lang="en-US" sz="2800" dirty="0" err="1">
                <a:solidFill>
                  <a:srgbClr val="000000"/>
                </a:solidFill>
              </a:rPr>
              <a:t>Intelligente</a:t>
            </a:r>
            <a:r>
              <a:rPr lang="en-US" sz="2800" dirty="0">
                <a:solidFill>
                  <a:srgbClr val="000000"/>
                </a:solidFill>
              </a:rPr>
              <a:t> </a:t>
            </a:r>
            <a:r>
              <a:rPr lang="en-US" sz="2800" dirty="0" err="1">
                <a:solidFill>
                  <a:srgbClr val="000000"/>
                </a:solidFill>
              </a:rPr>
              <a:t>nachhaltige</a:t>
            </a:r>
            <a:r>
              <a:rPr lang="en-US" sz="2800" dirty="0">
                <a:solidFill>
                  <a:srgbClr val="000000"/>
                </a:solidFill>
              </a:rPr>
              <a:t> integrative </a:t>
            </a:r>
            <a:r>
              <a:rPr lang="en-US" sz="2800" dirty="0" err="1">
                <a:solidFill>
                  <a:srgbClr val="000000"/>
                </a:solidFill>
              </a:rPr>
              <a:t>Wirtschaft</a:t>
            </a:r>
            <a:endParaRPr lang="en-US" sz="2800" dirty="0">
              <a:solidFill>
                <a:srgbClr val="000000"/>
              </a:solidFill>
            </a:endParaRPr>
          </a:p>
        </p:txBody>
      </p:sp>
      <p:sp>
        <p:nvSpPr>
          <p:cNvPr id="33795" name="TextBox 2"/>
          <p:cNvSpPr txBox="1">
            <a:spLocks noChangeArrowheads="1"/>
          </p:cNvSpPr>
          <p:nvPr/>
        </p:nvSpPr>
        <p:spPr bwMode="auto">
          <a:xfrm>
            <a:off x="2463801" y="169863"/>
            <a:ext cx="467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sz="3600" dirty="0">
                <a:solidFill>
                  <a:srgbClr val="000000"/>
                </a:solidFill>
                <a:cs typeface="Arial" charset="0"/>
              </a:rPr>
              <a:t>Luxemburg  2020</a:t>
            </a:r>
          </a:p>
        </p:txBody>
      </p:sp>
      <p:sp>
        <p:nvSpPr>
          <p:cNvPr id="4" name="TextBox 3"/>
          <p:cNvSpPr txBox="1">
            <a:spLocks noChangeArrowheads="1"/>
          </p:cNvSpPr>
          <p:nvPr/>
        </p:nvSpPr>
        <p:spPr bwMode="auto">
          <a:xfrm>
            <a:off x="1150938" y="2305050"/>
            <a:ext cx="781526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dirty="0">
                <a:solidFill>
                  <a:srgbClr val="000000"/>
                </a:solidFill>
                <a:cs typeface="Arial" charset="0"/>
              </a:rPr>
              <a:t>1. % des </a:t>
            </a:r>
            <a:r>
              <a:rPr lang="en-US" dirty="0"/>
              <a:t>BIP in F&amp;E </a:t>
            </a:r>
            <a:r>
              <a:rPr lang="en-US" dirty="0" err="1">
                <a:solidFill>
                  <a:srgbClr val="000000"/>
                </a:solidFill>
              </a:rPr>
              <a:t>investiert</a:t>
            </a:r>
            <a:r>
              <a:rPr lang="en-US" dirty="0">
                <a:solidFill>
                  <a:srgbClr val="000000"/>
                </a:solidFill>
                <a:cs typeface="Arial" charset="0"/>
              </a:rPr>
              <a:t> (</a:t>
            </a:r>
            <a:r>
              <a:rPr lang="de-DE" dirty="0">
                <a:solidFill>
                  <a:srgbClr val="000000"/>
                </a:solidFill>
                <a:cs typeface="Arial" charset="0"/>
              </a:rPr>
              <a:t>zwischen 2.3–2.6%)</a:t>
            </a:r>
          </a:p>
          <a:p>
            <a:pPr algn="l" eaLnBrk="1" hangingPunct="1"/>
            <a:r>
              <a:rPr lang="en-US" dirty="0">
                <a:solidFill>
                  <a:srgbClr val="000000"/>
                </a:solidFill>
                <a:cs typeface="Arial" charset="0"/>
              </a:rPr>
              <a:t>2. </a:t>
            </a:r>
            <a:r>
              <a:rPr lang="en-US" dirty="0">
                <a:solidFill>
                  <a:srgbClr val="000000"/>
                </a:solidFill>
              </a:rPr>
              <a:t>Rate der </a:t>
            </a:r>
            <a:r>
              <a:rPr lang="en-US" dirty="0" err="1">
                <a:solidFill>
                  <a:srgbClr val="000000"/>
                </a:solidFill>
              </a:rPr>
              <a:t>Schulabbrecher</a:t>
            </a:r>
            <a:r>
              <a:rPr lang="en-US" dirty="0">
                <a:solidFill>
                  <a:srgbClr val="000000"/>
                </a:solidFill>
              </a:rPr>
              <a:t> (&lt;10%)</a:t>
            </a:r>
          </a:p>
          <a:p>
            <a:pPr algn="l" eaLnBrk="1" hangingPunct="1"/>
            <a:r>
              <a:rPr lang="en-US" dirty="0">
                <a:solidFill>
                  <a:srgbClr val="000000"/>
                </a:solidFill>
                <a:cs typeface="Arial" charset="0"/>
              </a:rPr>
              <a:t>3. % </a:t>
            </a:r>
            <a:r>
              <a:rPr lang="en-US" dirty="0">
                <a:solidFill>
                  <a:srgbClr val="000000"/>
                </a:solidFill>
              </a:rPr>
              <a:t>der 30-34 </a:t>
            </a:r>
            <a:r>
              <a:rPr lang="en-US" dirty="0" err="1">
                <a:solidFill>
                  <a:srgbClr val="000000"/>
                </a:solidFill>
              </a:rPr>
              <a:t>Jährigen</a:t>
            </a:r>
            <a:r>
              <a:rPr lang="en-US" dirty="0">
                <a:solidFill>
                  <a:srgbClr val="000000"/>
                </a:solidFill>
              </a:rPr>
              <a:t> </a:t>
            </a:r>
            <a:r>
              <a:rPr lang="en-US" dirty="0" err="1">
                <a:solidFill>
                  <a:srgbClr val="000000"/>
                </a:solidFill>
              </a:rPr>
              <a:t>mit</a:t>
            </a:r>
            <a:r>
              <a:rPr lang="en-US" dirty="0">
                <a:solidFill>
                  <a:srgbClr val="000000"/>
                </a:solidFill>
              </a:rPr>
              <a:t> </a:t>
            </a:r>
            <a:r>
              <a:rPr lang="en-US" dirty="0" err="1">
                <a:solidFill>
                  <a:srgbClr val="000000"/>
                </a:solidFill>
              </a:rPr>
              <a:t>abgeschlossener</a:t>
            </a:r>
            <a:r>
              <a:rPr lang="en-US" dirty="0">
                <a:solidFill>
                  <a:srgbClr val="000000"/>
                </a:solidFill>
              </a:rPr>
              <a:t> </a:t>
            </a:r>
            <a:r>
              <a:rPr lang="en-US" dirty="0" err="1" smtClean="0">
                <a:solidFill>
                  <a:srgbClr val="000000"/>
                </a:solidFill>
              </a:rPr>
              <a:t>Hochschulausbildung</a:t>
            </a:r>
            <a:r>
              <a:rPr lang="en-US" dirty="0" smtClean="0">
                <a:solidFill>
                  <a:srgbClr val="000000"/>
                </a:solidFill>
              </a:rPr>
              <a:t> </a:t>
            </a:r>
            <a:r>
              <a:rPr lang="en-US" dirty="0" smtClean="0">
                <a:solidFill>
                  <a:srgbClr val="000000"/>
                </a:solidFill>
                <a:cs typeface="Arial" charset="0"/>
              </a:rPr>
              <a:t>(</a:t>
            </a:r>
            <a:r>
              <a:rPr lang="en-US" dirty="0">
                <a:solidFill>
                  <a:srgbClr val="000000"/>
                </a:solidFill>
                <a:cs typeface="Arial" charset="0"/>
              </a:rPr>
              <a:t>66%)</a:t>
            </a:r>
            <a:br>
              <a:rPr lang="en-US" dirty="0">
                <a:solidFill>
                  <a:srgbClr val="000000"/>
                </a:solidFill>
                <a:cs typeface="Arial" charset="0"/>
              </a:rPr>
            </a:br>
            <a:endParaRPr lang="en-US" dirty="0">
              <a:solidFill>
                <a:srgbClr val="000000"/>
              </a:solidFill>
              <a:cs typeface="Arial" charset="0"/>
            </a:endParaRPr>
          </a:p>
          <a:p>
            <a:pPr algn="l" eaLnBrk="1" hangingPunct="1"/>
            <a:r>
              <a:rPr lang="en-US" dirty="0">
                <a:solidFill>
                  <a:srgbClr val="000000"/>
                </a:solidFill>
                <a:cs typeface="Arial" charset="0"/>
              </a:rPr>
              <a:t>4.% </a:t>
            </a:r>
            <a:r>
              <a:rPr lang="en-US" dirty="0" err="1">
                <a:solidFill>
                  <a:srgbClr val="000000"/>
                </a:solidFill>
              </a:rPr>
              <a:t>Reduzierung</a:t>
            </a:r>
            <a:r>
              <a:rPr lang="en-US" dirty="0">
                <a:solidFill>
                  <a:srgbClr val="000000"/>
                </a:solidFill>
              </a:rPr>
              <a:t> des </a:t>
            </a:r>
            <a:r>
              <a:rPr lang="en-US" dirty="0" err="1">
                <a:solidFill>
                  <a:srgbClr val="000000"/>
                </a:solidFill>
              </a:rPr>
              <a:t>Treibhausgasausstosses</a:t>
            </a:r>
            <a:r>
              <a:rPr lang="en-US" dirty="0">
                <a:solidFill>
                  <a:srgbClr val="000000"/>
                </a:solidFill>
                <a:cs typeface="Arial" charset="0"/>
              </a:rPr>
              <a:t> (20%)</a:t>
            </a:r>
          </a:p>
          <a:p>
            <a:pPr algn="l" eaLnBrk="1" hangingPunct="1"/>
            <a:r>
              <a:rPr lang="en-US" dirty="0">
                <a:solidFill>
                  <a:srgbClr val="000000"/>
                </a:solidFill>
                <a:cs typeface="Arial" charset="0"/>
              </a:rPr>
              <a:t>5. % </a:t>
            </a:r>
            <a:r>
              <a:rPr lang="en-US" dirty="0" err="1">
                <a:solidFill>
                  <a:srgbClr val="000000"/>
                </a:solidFill>
              </a:rPr>
              <a:t>erneuerbarer</a:t>
            </a:r>
            <a:r>
              <a:rPr lang="en-US" dirty="0">
                <a:solidFill>
                  <a:srgbClr val="000000"/>
                </a:solidFill>
              </a:rPr>
              <a:t> </a:t>
            </a:r>
            <a:r>
              <a:rPr lang="en-US" dirty="0" err="1">
                <a:solidFill>
                  <a:srgbClr val="000000"/>
                </a:solidFill>
              </a:rPr>
              <a:t>Energien</a:t>
            </a:r>
            <a:r>
              <a:rPr lang="en-US" dirty="0">
                <a:solidFill>
                  <a:srgbClr val="000000"/>
                </a:solidFill>
              </a:rPr>
              <a:t> </a:t>
            </a:r>
            <a:r>
              <a:rPr lang="en-US" dirty="0">
                <a:solidFill>
                  <a:srgbClr val="000000"/>
                </a:solidFill>
                <a:cs typeface="Arial" charset="0"/>
              </a:rPr>
              <a:t>(11%)</a:t>
            </a:r>
          </a:p>
          <a:p>
            <a:pPr algn="l" eaLnBrk="1" hangingPunct="1"/>
            <a:r>
              <a:rPr lang="en-US" dirty="0">
                <a:solidFill>
                  <a:srgbClr val="000000"/>
                </a:solidFill>
                <a:cs typeface="Arial" charset="0"/>
              </a:rPr>
              <a:t>6. % </a:t>
            </a:r>
            <a:r>
              <a:rPr lang="en-US" dirty="0" err="1">
                <a:solidFill>
                  <a:srgbClr val="000000"/>
                </a:solidFill>
              </a:rPr>
              <a:t>Zunahme</a:t>
            </a:r>
            <a:r>
              <a:rPr lang="en-US" dirty="0">
                <a:solidFill>
                  <a:srgbClr val="000000"/>
                </a:solidFill>
              </a:rPr>
              <a:t> der </a:t>
            </a:r>
            <a:r>
              <a:rPr lang="en-US" dirty="0" err="1">
                <a:solidFill>
                  <a:srgbClr val="000000"/>
                </a:solidFill>
              </a:rPr>
              <a:t>Energieeffizienz</a:t>
            </a:r>
            <a:r>
              <a:rPr lang="en-US" dirty="0">
                <a:solidFill>
                  <a:srgbClr val="000000"/>
                </a:solidFill>
              </a:rPr>
              <a:t> </a:t>
            </a:r>
            <a:r>
              <a:rPr lang="en-US" dirty="0">
                <a:solidFill>
                  <a:srgbClr val="000000"/>
                </a:solidFill>
                <a:cs typeface="Arial" charset="0"/>
              </a:rPr>
              <a:t>(14,06% in 2016)</a:t>
            </a:r>
          </a:p>
          <a:p>
            <a:pPr algn="l" eaLnBrk="1" hangingPunct="1"/>
            <a:r>
              <a:rPr lang="en-US" dirty="0">
                <a:solidFill>
                  <a:srgbClr val="000000"/>
                </a:solidFill>
                <a:cs typeface="Arial" charset="0"/>
              </a:rPr>
              <a:t/>
            </a:r>
            <a:br>
              <a:rPr lang="en-US" dirty="0">
                <a:solidFill>
                  <a:srgbClr val="000000"/>
                </a:solidFill>
                <a:cs typeface="Arial" charset="0"/>
              </a:rPr>
            </a:br>
            <a:r>
              <a:rPr lang="en-US" dirty="0" smtClean="0">
                <a:solidFill>
                  <a:srgbClr val="000000"/>
                </a:solidFill>
                <a:cs typeface="Arial" charset="0"/>
              </a:rPr>
              <a:t>7. </a:t>
            </a:r>
            <a:r>
              <a:rPr lang="en-US" dirty="0">
                <a:solidFill>
                  <a:srgbClr val="000000"/>
                </a:solidFill>
                <a:cs typeface="Arial" charset="0"/>
              </a:rPr>
              <a:t>% </a:t>
            </a:r>
            <a:r>
              <a:rPr lang="en-US" dirty="0">
                <a:solidFill>
                  <a:srgbClr val="000000"/>
                </a:solidFill>
              </a:rPr>
              <a:t>der 20-64 </a:t>
            </a:r>
            <a:r>
              <a:rPr lang="en-US" dirty="0" err="1">
                <a:solidFill>
                  <a:srgbClr val="000000"/>
                </a:solidFill>
              </a:rPr>
              <a:t>Jährigen</a:t>
            </a:r>
            <a:r>
              <a:rPr lang="en-US" dirty="0">
                <a:solidFill>
                  <a:srgbClr val="000000"/>
                </a:solidFill>
              </a:rPr>
              <a:t> in </a:t>
            </a:r>
            <a:r>
              <a:rPr lang="en-US" dirty="0" err="1">
                <a:solidFill>
                  <a:srgbClr val="000000"/>
                </a:solidFill>
              </a:rPr>
              <a:t>Beschäftigung</a:t>
            </a:r>
            <a:r>
              <a:rPr lang="en-US" dirty="0">
                <a:solidFill>
                  <a:srgbClr val="000000"/>
                </a:solidFill>
              </a:rPr>
              <a:t> </a:t>
            </a:r>
            <a:r>
              <a:rPr lang="en-US" dirty="0">
                <a:solidFill>
                  <a:srgbClr val="000000"/>
                </a:solidFill>
                <a:cs typeface="Arial" charset="0"/>
              </a:rPr>
              <a:t>(73%)</a:t>
            </a:r>
          </a:p>
          <a:p>
            <a:pPr algn="l" eaLnBrk="1" hangingPunct="1"/>
            <a:r>
              <a:rPr lang="en-US" dirty="0">
                <a:solidFill>
                  <a:srgbClr val="000000"/>
                </a:solidFill>
                <a:cs typeface="Arial" charset="0"/>
              </a:rPr>
              <a:t>8</a:t>
            </a:r>
            <a:r>
              <a:rPr lang="en-US" dirty="0" smtClean="0">
                <a:solidFill>
                  <a:srgbClr val="000000"/>
                </a:solidFill>
                <a:cs typeface="Arial" charset="0"/>
              </a:rPr>
              <a:t>. </a:t>
            </a:r>
            <a:r>
              <a:rPr lang="en-US" dirty="0" err="1">
                <a:solidFill>
                  <a:srgbClr val="000000"/>
                </a:solidFill>
              </a:rPr>
              <a:t>Reduzierung</a:t>
            </a:r>
            <a:r>
              <a:rPr lang="en-US" dirty="0">
                <a:solidFill>
                  <a:srgbClr val="000000"/>
                </a:solidFill>
              </a:rPr>
              <a:t> der </a:t>
            </a:r>
            <a:r>
              <a:rPr lang="en-US" dirty="0" err="1">
                <a:solidFill>
                  <a:srgbClr val="000000"/>
                </a:solidFill>
              </a:rPr>
              <a:t>Anzahl</a:t>
            </a:r>
            <a:r>
              <a:rPr lang="en-US" dirty="0">
                <a:solidFill>
                  <a:srgbClr val="000000"/>
                </a:solidFill>
              </a:rPr>
              <a:t> von Menschen in </a:t>
            </a:r>
            <a:r>
              <a:rPr lang="en-US" dirty="0" err="1">
                <a:solidFill>
                  <a:srgbClr val="000000"/>
                </a:solidFill>
              </a:rPr>
              <a:t>oder</a:t>
            </a:r>
            <a:r>
              <a:rPr lang="en-US" dirty="0">
                <a:solidFill>
                  <a:srgbClr val="000000"/>
                </a:solidFill>
              </a:rPr>
              <a:t> </a:t>
            </a:r>
            <a:r>
              <a:rPr lang="en-US" dirty="0" err="1">
                <a:solidFill>
                  <a:srgbClr val="000000"/>
                </a:solidFill>
              </a:rPr>
              <a:t>mit</a:t>
            </a:r>
            <a:r>
              <a:rPr lang="en-US" dirty="0">
                <a:solidFill>
                  <a:srgbClr val="000000"/>
                </a:solidFill>
              </a:rPr>
              <a:t> </a:t>
            </a:r>
            <a:r>
              <a:rPr lang="en-US" dirty="0" err="1">
                <a:solidFill>
                  <a:srgbClr val="000000"/>
                </a:solidFill>
              </a:rPr>
              <a:t>dem</a:t>
            </a:r>
            <a:r>
              <a:rPr lang="en-US" dirty="0">
                <a:solidFill>
                  <a:srgbClr val="000000"/>
                </a:solidFill>
              </a:rPr>
              <a:t> </a:t>
            </a:r>
            <a:r>
              <a:rPr lang="en-US" dirty="0" err="1">
                <a:solidFill>
                  <a:srgbClr val="000000"/>
                </a:solidFill>
              </a:rPr>
              <a:t>Risiko</a:t>
            </a:r>
            <a:r>
              <a:rPr lang="en-US" dirty="0">
                <a:solidFill>
                  <a:srgbClr val="000000"/>
                </a:solidFill>
              </a:rPr>
              <a:t> </a:t>
            </a:r>
            <a:r>
              <a:rPr lang="en-US" dirty="0" err="1">
                <a:solidFill>
                  <a:srgbClr val="000000"/>
                </a:solidFill>
              </a:rPr>
              <a:t>zur</a:t>
            </a:r>
            <a:r>
              <a:rPr lang="en-US" dirty="0">
                <a:solidFill>
                  <a:srgbClr val="000000"/>
                </a:solidFill>
              </a:rPr>
              <a:t> </a:t>
            </a:r>
            <a:r>
              <a:rPr lang="en-US" dirty="0" err="1">
                <a:solidFill>
                  <a:srgbClr val="000000"/>
                </a:solidFill>
              </a:rPr>
              <a:t>Armut</a:t>
            </a:r>
            <a:r>
              <a:rPr lang="en-US" dirty="0">
                <a:solidFill>
                  <a:srgbClr val="000000"/>
                </a:solidFill>
              </a:rPr>
              <a:t> und </a:t>
            </a:r>
            <a:endParaRPr lang="en-US" dirty="0" smtClean="0">
              <a:solidFill>
                <a:srgbClr val="000000"/>
              </a:solidFill>
            </a:endParaRPr>
          </a:p>
          <a:p>
            <a:pPr algn="l" eaLnBrk="1" hangingPunct="1"/>
            <a:r>
              <a:rPr lang="en-US" dirty="0" smtClean="0">
                <a:solidFill>
                  <a:srgbClr val="000000"/>
                </a:solidFill>
              </a:rPr>
              <a:t>  </a:t>
            </a:r>
            <a:r>
              <a:rPr lang="en-US" dirty="0" err="1">
                <a:solidFill>
                  <a:srgbClr val="000000"/>
                </a:solidFill>
              </a:rPr>
              <a:t>sozialer</a:t>
            </a:r>
            <a:r>
              <a:rPr lang="en-US" dirty="0">
                <a:solidFill>
                  <a:srgbClr val="000000"/>
                </a:solidFill>
              </a:rPr>
              <a:t> </a:t>
            </a:r>
            <a:r>
              <a:rPr lang="en-US" dirty="0" err="1">
                <a:solidFill>
                  <a:srgbClr val="000000"/>
                </a:solidFill>
              </a:rPr>
              <a:t>Ausgrenzung</a:t>
            </a:r>
            <a:r>
              <a:rPr lang="en-US" dirty="0">
                <a:solidFill>
                  <a:srgbClr val="000000"/>
                </a:solidFill>
                <a:cs typeface="Arial" charset="0"/>
              </a:rPr>
              <a:t> (6000)</a:t>
            </a:r>
          </a:p>
        </p:txBody>
      </p:sp>
      <p:sp>
        <p:nvSpPr>
          <p:cNvPr id="5" name="TextBox 4"/>
          <p:cNvSpPr txBox="1">
            <a:spLocks noChangeArrowheads="1"/>
          </p:cNvSpPr>
          <p:nvPr/>
        </p:nvSpPr>
        <p:spPr bwMode="auto">
          <a:xfrm>
            <a:off x="1150938" y="1674813"/>
            <a:ext cx="547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sz="2800" u="sng" dirty="0" err="1">
                <a:solidFill>
                  <a:srgbClr val="000000"/>
                </a:solidFill>
              </a:rPr>
              <a:t>Hauptindikatoren</a:t>
            </a:r>
            <a:r>
              <a:rPr lang="en-US" sz="2800" u="sng" dirty="0">
                <a:solidFill>
                  <a:srgbClr val="000000"/>
                </a:solidFill>
              </a:rPr>
              <a:t> </a:t>
            </a:r>
            <a:r>
              <a:rPr lang="en-US" sz="2800" dirty="0">
                <a:solidFill>
                  <a:srgbClr val="000000"/>
                </a:solidFill>
              </a:rPr>
              <a:t>(und </a:t>
            </a:r>
            <a:r>
              <a:rPr lang="en-US" sz="2800" dirty="0" err="1">
                <a:solidFill>
                  <a:srgbClr val="000000"/>
                </a:solidFill>
              </a:rPr>
              <a:t>Zielwerte</a:t>
            </a:r>
            <a:r>
              <a:rPr lang="en-US" sz="2800" dirty="0">
                <a:solidFill>
                  <a:srgbClr val="000000"/>
                </a:solidFill>
              </a:rPr>
              <a:t>):</a:t>
            </a:r>
          </a:p>
          <a:p>
            <a:pPr algn="l" eaLnBrk="1" hangingPunct="1"/>
            <a:endParaRPr lang="en-US" dirty="0">
              <a:solidFill>
                <a:srgbClr val="EAEAEA"/>
              </a:solidFill>
              <a:cs typeface="Arial" charset="0"/>
            </a:endParaRP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11</a:t>
            </a:fld>
            <a:endParaRPr lang="de-DE"/>
          </a:p>
        </p:txBody>
      </p:sp>
    </p:spTree>
    <p:extLst>
      <p:ext uri="{BB962C8B-B14F-4D97-AF65-F5344CB8AC3E}">
        <p14:creationId xmlns:p14="http://schemas.microsoft.com/office/powerpoint/2010/main" val="109614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2037646" y="115888"/>
            <a:ext cx="56213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sz="2800" dirty="0" smtClean="0">
                <a:solidFill>
                  <a:srgbClr val="000000"/>
                </a:solidFill>
                <a:cs typeface="Arial" charset="0"/>
              </a:rPr>
              <a:t>Luxemburg </a:t>
            </a:r>
            <a:r>
              <a:rPr lang="en-US" sz="2800" dirty="0">
                <a:solidFill>
                  <a:srgbClr val="000000"/>
                </a:solidFill>
                <a:cs typeface="Arial" charset="0"/>
              </a:rPr>
              <a:t>2020 </a:t>
            </a:r>
            <a:r>
              <a:rPr lang="en-US" sz="2800" dirty="0" err="1" smtClean="0">
                <a:solidFill>
                  <a:srgbClr val="000000"/>
                </a:solidFill>
                <a:cs typeface="Arial" charset="0"/>
              </a:rPr>
              <a:t>Hauptindikatoren</a:t>
            </a:r>
            <a:endParaRPr lang="en-US" sz="2800" dirty="0">
              <a:solidFill>
                <a:srgbClr val="000000"/>
              </a:solidFill>
              <a:cs typeface="Arial" charset="0"/>
            </a:endParaRPr>
          </a:p>
          <a:p>
            <a:pPr algn="ctr" eaLnBrk="1" hangingPunct="1"/>
            <a:r>
              <a:rPr lang="en-US" sz="3200" dirty="0" smtClean="0">
                <a:solidFill>
                  <a:srgbClr val="000000"/>
                </a:solidFill>
                <a:cs typeface="Arial" charset="0"/>
              </a:rPr>
              <a:t>Scorecard (</a:t>
            </a:r>
            <a:r>
              <a:rPr lang="en-US" sz="3200" dirty="0" err="1" smtClean="0">
                <a:solidFill>
                  <a:srgbClr val="000000"/>
                </a:solidFill>
                <a:cs typeface="Arial" charset="0"/>
              </a:rPr>
              <a:t>Wertungsliste</a:t>
            </a:r>
            <a:r>
              <a:rPr lang="en-US" sz="3200" dirty="0" smtClean="0">
                <a:solidFill>
                  <a:srgbClr val="000000"/>
                </a:solidFill>
                <a:cs typeface="Arial" charset="0"/>
              </a:rPr>
              <a:t>)</a:t>
            </a:r>
            <a:endParaRPr lang="en-US" sz="3200" dirty="0">
              <a:solidFill>
                <a:srgbClr val="000000"/>
              </a:solidFill>
              <a:cs typeface="Arial" charset="0"/>
            </a:endParaRPr>
          </a:p>
        </p:txBody>
      </p:sp>
      <p:pic>
        <p:nvPicPr>
          <p:cNvPr id="348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131888"/>
            <a:ext cx="8364537" cy="557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12</a:t>
            </a:fld>
            <a:endParaRPr lang="de-DE"/>
          </a:p>
        </p:txBody>
      </p:sp>
    </p:spTree>
    <p:extLst>
      <p:ext uri="{BB962C8B-B14F-4D97-AF65-F5344CB8AC3E}">
        <p14:creationId xmlns:p14="http://schemas.microsoft.com/office/powerpoint/2010/main" val="328556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00038" y="203993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p>
            <a:endParaRPr lang="de-DE"/>
          </a:p>
        </p:txBody>
      </p:sp>
      <p:sp>
        <p:nvSpPr>
          <p:cNvPr id="35843" name="Rectangle 3"/>
          <p:cNvSpPr>
            <a:spLocks noChangeArrowheads="1"/>
          </p:cNvSpPr>
          <p:nvPr/>
        </p:nvSpPr>
        <p:spPr bwMode="auto">
          <a:xfrm>
            <a:off x="5815013" y="1220788"/>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p>
            <a:pPr algn="l"/>
            <a:r>
              <a:rPr lang="nl-NL" sz="900">
                <a:latin typeface="Arial" charset="0"/>
                <a:cs typeface="Times New Roman" charset="0"/>
              </a:rPr>
              <a:t> </a:t>
            </a:r>
            <a:endParaRPr lang="nl-NL" sz="2400">
              <a:latin typeface="Arial" charset="0"/>
              <a:cs typeface="Times New Roman" charset="0"/>
            </a:endParaRPr>
          </a:p>
        </p:txBody>
      </p:sp>
      <p:pic>
        <p:nvPicPr>
          <p:cNvPr id="35844" name="Picture 5" descr="NL Tilburg Report 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3482975"/>
            <a:ext cx="210185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6"/>
          <p:cNvSpPr txBox="1">
            <a:spLocks noChangeArrowheads="1"/>
          </p:cNvSpPr>
          <p:nvPr/>
        </p:nvSpPr>
        <p:spPr bwMode="auto">
          <a:xfrm>
            <a:off x="2354263" y="31369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400"/>
              <a:t>New Zealand</a:t>
            </a:r>
          </a:p>
        </p:txBody>
      </p:sp>
      <p:sp>
        <p:nvSpPr>
          <p:cNvPr id="35846" name="Text Box 7"/>
          <p:cNvSpPr txBox="1">
            <a:spLocks noChangeArrowheads="1"/>
          </p:cNvSpPr>
          <p:nvPr/>
        </p:nvSpPr>
        <p:spPr bwMode="auto">
          <a:xfrm>
            <a:off x="5678488" y="6284913"/>
            <a:ext cx="1600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400"/>
              <a:t>Kruidenbuurt </a:t>
            </a:r>
            <a:br>
              <a:rPr lang="en-US" sz="1400"/>
            </a:br>
            <a:r>
              <a:rPr lang="en-US" sz="1400"/>
              <a:t>Tilburg, Netherlands</a:t>
            </a:r>
          </a:p>
        </p:txBody>
      </p:sp>
      <p:sp>
        <p:nvSpPr>
          <p:cNvPr id="35847" name="Text Box 8"/>
          <p:cNvSpPr txBox="1">
            <a:spLocks noChangeArrowheads="1"/>
          </p:cNvSpPr>
          <p:nvPr/>
        </p:nvSpPr>
        <p:spPr bwMode="auto">
          <a:xfrm>
            <a:off x="5594350" y="3141663"/>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400"/>
              <a:t>Coventry, UK</a:t>
            </a:r>
          </a:p>
        </p:txBody>
      </p:sp>
      <p:pic>
        <p:nvPicPr>
          <p:cNvPr id="3584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738" y="215900"/>
            <a:ext cx="2008187" cy="291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9" name="Picture 10" descr="CA Santa Cruz CAP 15 Cov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87563" y="3497263"/>
            <a:ext cx="21685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 Box 6"/>
          <p:cNvSpPr txBox="1">
            <a:spLocks noChangeArrowheads="1"/>
          </p:cNvSpPr>
          <p:nvPr/>
        </p:nvSpPr>
        <p:spPr bwMode="auto">
          <a:xfrm>
            <a:off x="2422525" y="6469063"/>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400"/>
              <a:t>Santa Cruz, CA</a:t>
            </a:r>
          </a:p>
        </p:txBody>
      </p:sp>
      <p:graphicFrame>
        <p:nvGraphicFramePr>
          <p:cNvPr id="35851" name="Object 2"/>
          <p:cNvGraphicFramePr>
            <a:graphicFrameLocks noChangeAspect="1"/>
          </p:cNvGraphicFramePr>
          <p:nvPr/>
        </p:nvGraphicFramePr>
        <p:xfrm>
          <a:off x="2117725" y="249238"/>
          <a:ext cx="2006600" cy="2882900"/>
        </p:xfrm>
        <a:graphic>
          <a:graphicData uri="http://schemas.openxmlformats.org/presentationml/2006/ole">
            <mc:AlternateContent xmlns:mc="http://schemas.openxmlformats.org/markup-compatibility/2006">
              <mc:Choice xmlns:v="urn:schemas-microsoft-com:vml" Requires="v">
                <p:oleObj spid="_x0000_s22627" name="Image" r:id="rId7" imgW="1249577" imgH="1794972" progId="Photoshop.Image.9">
                  <p:embed/>
                </p:oleObj>
              </mc:Choice>
              <mc:Fallback>
                <p:oleObj name="Image" r:id="rId7" imgW="1249577" imgH="1794972" progId="Photoshop.Image.9">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7725" y="249238"/>
                        <a:ext cx="20066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13</a:t>
            </a:fld>
            <a:endParaRPr lang="de-DE"/>
          </a:p>
        </p:txBody>
      </p:sp>
    </p:spTree>
    <p:extLst>
      <p:ext uri="{BB962C8B-B14F-4D97-AF65-F5344CB8AC3E}">
        <p14:creationId xmlns:p14="http://schemas.microsoft.com/office/powerpoint/2010/main" val="4116990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DSC01318"/>
          <p:cNvPicPr>
            <a:picLocks noChangeAspect="1" noChangeArrowheads="1"/>
          </p:cNvPicPr>
          <p:nvPr/>
        </p:nvPicPr>
        <p:blipFill>
          <a:blip r:embed="rId3">
            <a:lum contrast="6000"/>
            <a:grayscl/>
            <a:extLst>
              <a:ext uri="{28A0092B-C50C-407E-A947-70E740481C1C}">
                <a14:useLocalDpi xmlns:a14="http://schemas.microsoft.com/office/drawing/2010/main" val="0"/>
              </a:ext>
            </a:extLst>
          </a:blip>
          <a:srcRect l="7805" t="4628" r="14075" b="2020"/>
          <a:stretch>
            <a:fillRect/>
          </a:stretch>
        </p:blipFill>
        <p:spPr bwMode="auto">
          <a:xfrm>
            <a:off x="1389063" y="165100"/>
            <a:ext cx="7256462"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14</a:t>
            </a:fld>
            <a:endParaRPr lang="de-DE"/>
          </a:p>
        </p:txBody>
      </p:sp>
    </p:spTree>
    <p:extLst>
      <p:ext uri="{BB962C8B-B14F-4D97-AF65-F5344CB8AC3E}">
        <p14:creationId xmlns:p14="http://schemas.microsoft.com/office/powerpoint/2010/main" val="23943058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8" y="215900"/>
            <a:ext cx="79629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423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437694" y="0"/>
            <a:ext cx="674355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spcBef>
                <a:spcPct val="50000"/>
              </a:spcBef>
              <a:defRPr/>
            </a:pPr>
            <a:r>
              <a:rPr lang="en-US" sz="4800" dirty="0" err="1">
                <a:solidFill>
                  <a:schemeClr val="tx2"/>
                </a:solidFill>
                <a:cs typeface="+mn-cs"/>
              </a:rPr>
              <a:t>Undichtes</a:t>
            </a:r>
            <a:r>
              <a:rPr lang="en-US" sz="4800" dirty="0">
                <a:solidFill>
                  <a:schemeClr val="tx2"/>
                </a:solidFill>
                <a:cs typeface="+mn-cs"/>
              </a:rPr>
              <a:t> </a:t>
            </a:r>
            <a:r>
              <a:rPr lang="en-US" sz="4800" dirty="0" err="1">
                <a:solidFill>
                  <a:schemeClr val="tx2"/>
                </a:solidFill>
                <a:cs typeface="+mn-cs"/>
              </a:rPr>
              <a:t>Dach</a:t>
            </a:r>
            <a:r>
              <a:rPr lang="en-US" sz="4800" dirty="0">
                <a:solidFill>
                  <a:schemeClr val="tx2"/>
                </a:solidFill>
                <a:cs typeface="+mn-cs"/>
              </a:rPr>
              <a:t/>
            </a:r>
            <a:br>
              <a:rPr lang="en-US" sz="4800" dirty="0">
                <a:solidFill>
                  <a:schemeClr val="tx2"/>
                </a:solidFill>
                <a:cs typeface="+mn-cs"/>
              </a:rPr>
            </a:br>
            <a:r>
              <a:rPr lang="en-US" sz="3200" dirty="0">
                <a:solidFill>
                  <a:schemeClr val="tx2"/>
                </a:solidFill>
                <a:cs typeface="+mn-cs"/>
              </a:rPr>
              <a:t>(</a:t>
            </a:r>
            <a:r>
              <a:rPr lang="en-US" sz="3200" dirty="0" err="1" smtClean="0">
                <a:solidFill>
                  <a:schemeClr val="tx2"/>
                </a:solidFill>
                <a:cs typeface="+mn-cs"/>
              </a:rPr>
              <a:t>Ergebnisorientiertes</a:t>
            </a:r>
            <a:r>
              <a:rPr lang="en-US" sz="3200" dirty="0" smtClean="0">
                <a:solidFill>
                  <a:schemeClr val="tx2"/>
                </a:solidFill>
                <a:cs typeface="+mn-cs"/>
              </a:rPr>
              <a:t> </a:t>
            </a:r>
            <a:r>
              <a:rPr lang="en-US" sz="3200" dirty="0" err="1">
                <a:solidFill>
                  <a:schemeClr val="tx2"/>
                </a:solidFill>
                <a:cs typeface="+mn-cs"/>
              </a:rPr>
              <a:t>Denken</a:t>
            </a:r>
            <a:r>
              <a:rPr lang="en-US" sz="3200" dirty="0">
                <a:solidFill>
                  <a:schemeClr val="tx2"/>
                </a:solidFill>
                <a:cs typeface="+mn-cs"/>
              </a:rPr>
              <a:t> </a:t>
            </a:r>
            <a:r>
              <a:rPr lang="en-US" sz="3200" dirty="0" err="1">
                <a:solidFill>
                  <a:schemeClr val="tx2"/>
                </a:solidFill>
                <a:cs typeface="+mn-cs"/>
              </a:rPr>
              <a:t>im</a:t>
            </a:r>
            <a:r>
              <a:rPr lang="en-US" sz="3200" dirty="0">
                <a:solidFill>
                  <a:schemeClr val="tx2"/>
                </a:solidFill>
                <a:cs typeface="+mn-cs"/>
              </a:rPr>
              <a:t> </a:t>
            </a:r>
            <a:r>
              <a:rPr lang="en-US" sz="3200" dirty="0" err="1">
                <a:solidFill>
                  <a:schemeClr val="tx2"/>
                </a:solidFill>
                <a:cs typeface="+mn-cs"/>
              </a:rPr>
              <a:t>Alltag</a:t>
            </a:r>
            <a:r>
              <a:rPr lang="en-US" sz="3200" dirty="0">
                <a:solidFill>
                  <a:schemeClr val="tx2"/>
                </a:solidFill>
                <a:cs typeface="+mn-cs"/>
              </a:rPr>
              <a:t>)</a:t>
            </a:r>
          </a:p>
        </p:txBody>
      </p:sp>
      <p:sp>
        <p:nvSpPr>
          <p:cNvPr id="15363" name="Text Box 3"/>
          <p:cNvSpPr txBox="1">
            <a:spLocks noChangeArrowheads="1"/>
          </p:cNvSpPr>
          <p:nvPr/>
        </p:nvSpPr>
        <p:spPr bwMode="auto">
          <a:xfrm>
            <a:off x="1690688" y="13716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800" dirty="0" err="1" smtClean="0">
                <a:cs typeface="+mn-cs"/>
              </a:rPr>
              <a:t>Erfahrung</a:t>
            </a:r>
            <a:endParaRPr lang="en-US" sz="2800" dirty="0" smtClean="0">
              <a:cs typeface="+mn-cs"/>
            </a:endParaRPr>
          </a:p>
        </p:txBody>
      </p:sp>
      <p:sp>
        <p:nvSpPr>
          <p:cNvPr id="15364" name="Text Box 4"/>
          <p:cNvSpPr txBox="1">
            <a:spLocks noChangeArrowheads="1"/>
          </p:cNvSpPr>
          <p:nvPr/>
        </p:nvSpPr>
        <p:spPr bwMode="auto">
          <a:xfrm>
            <a:off x="1690688" y="2057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a:t>Maßeinheit</a:t>
            </a:r>
          </a:p>
        </p:txBody>
      </p:sp>
      <p:sp>
        <p:nvSpPr>
          <p:cNvPr id="15365" name="Text Box 5"/>
          <p:cNvSpPr txBox="1">
            <a:spLocks noChangeArrowheads="1"/>
          </p:cNvSpPr>
          <p:nvPr/>
        </p:nvSpPr>
        <p:spPr bwMode="auto">
          <a:xfrm>
            <a:off x="1690688" y="3810000"/>
            <a:ext cx="58192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dirty="0"/>
              <a:t>Geschichte hinter der </a:t>
            </a:r>
            <a:r>
              <a:rPr lang="en-US" sz="2800" dirty="0" smtClean="0"/>
              <a:t>Baseline </a:t>
            </a:r>
            <a:r>
              <a:rPr lang="en-US" sz="2800" dirty="0"/>
              <a:t>(</a:t>
            </a:r>
            <a:r>
              <a:rPr lang="en-US" sz="2800" dirty="0" err="1"/>
              <a:t>Gründe</a:t>
            </a:r>
            <a:r>
              <a:rPr lang="en-US" sz="2800" dirty="0"/>
              <a:t>)</a:t>
            </a:r>
          </a:p>
        </p:txBody>
      </p:sp>
      <p:sp>
        <p:nvSpPr>
          <p:cNvPr id="15366" name="Text Box 6"/>
          <p:cNvSpPr txBox="1">
            <a:spLocks noChangeArrowheads="1"/>
          </p:cNvSpPr>
          <p:nvPr/>
        </p:nvSpPr>
        <p:spPr bwMode="auto">
          <a:xfrm>
            <a:off x="1690688" y="4510088"/>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800" dirty="0" smtClean="0">
                <a:cs typeface="+mn-cs"/>
              </a:rPr>
              <a:t>Partner</a:t>
            </a:r>
          </a:p>
        </p:txBody>
      </p:sp>
      <p:sp>
        <p:nvSpPr>
          <p:cNvPr id="15367" name="Text Box 7"/>
          <p:cNvSpPr txBox="1">
            <a:spLocks noChangeArrowheads="1"/>
          </p:cNvSpPr>
          <p:nvPr/>
        </p:nvSpPr>
        <p:spPr bwMode="auto">
          <a:xfrm>
            <a:off x="1690688" y="5272088"/>
            <a:ext cx="2533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800" dirty="0" smtClean="0">
                <a:cs typeface="+mn-cs"/>
              </a:rPr>
              <a:t>Was </a:t>
            </a:r>
            <a:r>
              <a:rPr lang="en-US" sz="2800" dirty="0" err="1" smtClean="0">
                <a:cs typeface="+mn-cs"/>
              </a:rPr>
              <a:t>funktioniert</a:t>
            </a:r>
            <a:r>
              <a:rPr lang="en-US" sz="2800" dirty="0" smtClean="0">
                <a:cs typeface="+mn-cs"/>
              </a:rPr>
              <a:t> ?</a:t>
            </a:r>
          </a:p>
        </p:txBody>
      </p:sp>
      <p:sp>
        <p:nvSpPr>
          <p:cNvPr id="15369" name="Line 9"/>
          <p:cNvSpPr>
            <a:spLocks noChangeShapeType="1"/>
          </p:cNvSpPr>
          <p:nvPr/>
        </p:nvSpPr>
        <p:spPr bwMode="auto">
          <a:xfrm>
            <a:off x="4052888" y="1600200"/>
            <a:ext cx="0" cy="1981200"/>
          </a:xfrm>
          <a:prstGeom prst="line">
            <a:avLst/>
          </a:prstGeom>
          <a:noFill/>
          <a:ln w="317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70" name="Line 10"/>
          <p:cNvSpPr>
            <a:spLocks noChangeShapeType="1"/>
          </p:cNvSpPr>
          <p:nvPr/>
        </p:nvSpPr>
        <p:spPr bwMode="auto">
          <a:xfrm>
            <a:off x="4052888" y="3619500"/>
            <a:ext cx="3276600" cy="0"/>
          </a:xfrm>
          <a:prstGeom prst="line">
            <a:avLst/>
          </a:prstGeom>
          <a:noFill/>
          <a:ln w="317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71" name="Line 11"/>
          <p:cNvSpPr>
            <a:spLocks noChangeShapeType="1"/>
          </p:cNvSpPr>
          <p:nvPr/>
        </p:nvSpPr>
        <p:spPr bwMode="auto">
          <a:xfrm>
            <a:off x="3900488" y="3276600"/>
            <a:ext cx="228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72" name="Line 12"/>
          <p:cNvSpPr>
            <a:spLocks noChangeShapeType="1"/>
          </p:cNvSpPr>
          <p:nvPr/>
        </p:nvSpPr>
        <p:spPr bwMode="auto">
          <a:xfrm>
            <a:off x="3900488" y="2895600"/>
            <a:ext cx="228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73" name="Line 13"/>
          <p:cNvSpPr>
            <a:spLocks noChangeShapeType="1"/>
          </p:cNvSpPr>
          <p:nvPr/>
        </p:nvSpPr>
        <p:spPr bwMode="auto">
          <a:xfrm>
            <a:off x="3900488" y="2514600"/>
            <a:ext cx="228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74" name="Line 14"/>
          <p:cNvSpPr>
            <a:spLocks noChangeShapeType="1"/>
          </p:cNvSpPr>
          <p:nvPr/>
        </p:nvSpPr>
        <p:spPr bwMode="auto">
          <a:xfrm>
            <a:off x="3900488" y="2133600"/>
            <a:ext cx="228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75" name="Line 15"/>
          <p:cNvSpPr>
            <a:spLocks noChangeShapeType="1"/>
          </p:cNvSpPr>
          <p:nvPr/>
        </p:nvSpPr>
        <p:spPr bwMode="auto">
          <a:xfrm>
            <a:off x="3900488" y="1752600"/>
            <a:ext cx="228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76" name="Line 16"/>
          <p:cNvSpPr>
            <a:spLocks noChangeShapeType="1"/>
          </p:cNvSpPr>
          <p:nvPr/>
        </p:nvSpPr>
        <p:spPr bwMode="auto">
          <a:xfrm>
            <a:off x="4510088" y="3657600"/>
            <a:ext cx="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77" name="Line 17"/>
          <p:cNvSpPr>
            <a:spLocks noChangeShapeType="1"/>
          </p:cNvSpPr>
          <p:nvPr/>
        </p:nvSpPr>
        <p:spPr bwMode="auto">
          <a:xfrm>
            <a:off x="4510088" y="3581400"/>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78" name="Line 18"/>
          <p:cNvSpPr>
            <a:spLocks noChangeShapeType="1"/>
          </p:cNvSpPr>
          <p:nvPr/>
        </p:nvSpPr>
        <p:spPr bwMode="auto">
          <a:xfrm>
            <a:off x="5043488" y="3581400"/>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79" name="Line 19"/>
          <p:cNvSpPr>
            <a:spLocks noChangeShapeType="1"/>
          </p:cNvSpPr>
          <p:nvPr/>
        </p:nvSpPr>
        <p:spPr bwMode="auto">
          <a:xfrm>
            <a:off x="5576888" y="3581400"/>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80" name="Line 20"/>
          <p:cNvSpPr>
            <a:spLocks noChangeShapeType="1"/>
          </p:cNvSpPr>
          <p:nvPr/>
        </p:nvSpPr>
        <p:spPr bwMode="auto">
          <a:xfrm>
            <a:off x="6110288" y="3581400"/>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81" name="Line 21"/>
          <p:cNvSpPr>
            <a:spLocks noChangeShapeType="1"/>
          </p:cNvSpPr>
          <p:nvPr/>
        </p:nvSpPr>
        <p:spPr bwMode="auto">
          <a:xfrm>
            <a:off x="6643688" y="3581400"/>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82" name="AutoShape 22"/>
          <p:cNvSpPr>
            <a:spLocks noChangeArrowheads="1"/>
          </p:cNvSpPr>
          <p:nvPr/>
        </p:nvSpPr>
        <p:spPr bwMode="auto">
          <a:xfrm>
            <a:off x="4433888" y="3117850"/>
            <a:ext cx="152400" cy="1524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15383" name="AutoShape 23"/>
          <p:cNvSpPr>
            <a:spLocks noChangeArrowheads="1"/>
          </p:cNvSpPr>
          <p:nvPr/>
        </p:nvSpPr>
        <p:spPr bwMode="auto">
          <a:xfrm>
            <a:off x="4967288" y="3009900"/>
            <a:ext cx="152400" cy="1524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15384" name="AutoShape 24"/>
          <p:cNvSpPr>
            <a:spLocks noChangeArrowheads="1"/>
          </p:cNvSpPr>
          <p:nvPr/>
        </p:nvSpPr>
        <p:spPr bwMode="auto">
          <a:xfrm>
            <a:off x="5500688" y="2692400"/>
            <a:ext cx="152400" cy="152400"/>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15385" name="Line 25"/>
          <p:cNvSpPr>
            <a:spLocks noChangeShapeType="1"/>
          </p:cNvSpPr>
          <p:nvPr/>
        </p:nvSpPr>
        <p:spPr bwMode="auto">
          <a:xfrm flipV="1">
            <a:off x="4516438" y="3092450"/>
            <a:ext cx="520700" cy="101600"/>
          </a:xfrm>
          <a:prstGeom prst="line">
            <a:avLst/>
          </a:prstGeom>
          <a:noFill/>
          <a:ln w="444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386" name="Line 26"/>
          <p:cNvSpPr>
            <a:spLocks noChangeShapeType="1"/>
          </p:cNvSpPr>
          <p:nvPr/>
        </p:nvSpPr>
        <p:spPr bwMode="auto">
          <a:xfrm flipV="1">
            <a:off x="5043488" y="2774950"/>
            <a:ext cx="527050" cy="323850"/>
          </a:xfrm>
          <a:prstGeom prst="line">
            <a:avLst/>
          </a:prstGeom>
          <a:noFill/>
          <a:ln w="444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800219" name="Line 27"/>
          <p:cNvSpPr>
            <a:spLocks noChangeShapeType="1"/>
          </p:cNvSpPr>
          <p:nvPr/>
        </p:nvSpPr>
        <p:spPr bwMode="auto">
          <a:xfrm flipV="1">
            <a:off x="5584825" y="1625600"/>
            <a:ext cx="1233488" cy="1146175"/>
          </a:xfrm>
          <a:prstGeom prst="line">
            <a:avLst/>
          </a:prstGeom>
          <a:noFill/>
          <a:ln w="4445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800220" name="Arc 28"/>
          <p:cNvSpPr>
            <a:spLocks/>
          </p:cNvSpPr>
          <p:nvPr/>
        </p:nvSpPr>
        <p:spPr bwMode="auto">
          <a:xfrm>
            <a:off x="5584825" y="2771775"/>
            <a:ext cx="1203325" cy="8096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44450">
            <a:solidFill>
              <a:schemeClr val="tx2"/>
            </a:solidFill>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00221" name="Text Box 29"/>
          <p:cNvSpPr txBox="1">
            <a:spLocks noChangeArrowheads="1"/>
          </p:cNvSpPr>
          <p:nvPr/>
        </p:nvSpPr>
        <p:spPr bwMode="auto">
          <a:xfrm>
            <a:off x="4576763" y="1423988"/>
            <a:ext cx="14859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1600" dirty="0" smtClean="0">
                <a:cs typeface="+mn-cs"/>
              </a:rPr>
              <a:t> </a:t>
            </a:r>
            <a:r>
              <a:rPr lang="en-US" sz="1600" dirty="0" err="1" smtClean="0">
                <a:cs typeface="+mn-cs"/>
              </a:rPr>
              <a:t>Zentimeter</a:t>
            </a:r>
            <a:r>
              <a:rPr lang="en-US" sz="1600" dirty="0" smtClean="0">
                <a:cs typeface="+mn-cs"/>
              </a:rPr>
              <a:t> </a:t>
            </a:r>
            <a:r>
              <a:rPr lang="en-US" sz="1600" dirty="0" err="1" smtClean="0">
                <a:cs typeface="+mn-cs"/>
              </a:rPr>
              <a:t>Wasserstand</a:t>
            </a:r>
            <a:r>
              <a:rPr lang="en-US" sz="1600" dirty="0" smtClean="0">
                <a:cs typeface="+mn-cs"/>
              </a:rPr>
              <a:t/>
            </a:r>
            <a:br>
              <a:rPr lang="en-US" sz="1600" dirty="0" smtClean="0">
                <a:cs typeface="+mn-cs"/>
              </a:rPr>
            </a:br>
            <a:r>
              <a:rPr lang="en-US" sz="1600" dirty="0" smtClean="0">
                <a:cs typeface="+mn-cs"/>
              </a:rPr>
              <a:t>Baseline</a:t>
            </a:r>
          </a:p>
        </p:txBody>
      </p:sp>
      <p:grpSp>
        <p:nvGrpSpPr>
          <p:cNvPr id="1800222" name="Group 30"/>
          <p:cNvGrpSpPr>
            <a:grpSpLocks/>
          </p:cNvGrpSpPr>
          <p:nvPr/>
        </p:nvGrpSpPr>
        <p:grpSpPr bwMode="auto">
          <a:xfrm>
            <a:off x="5576888" y="2362200"/>
            <a:ext cx="2373312" cy="461963"/>
            <a:chOff x="3312" y="1488"/>
            <a:chExt cx="1495" cy="291"/>
          </a:xfrm>
        </p:grpSpPr>
        <p:sp>
          <p:nvSpPr>
            <p:cNvPr id="15404" name="AutoShape 31"/>
            <p:cNvSpPr>
              <a:spLocks noChangeArrowheads="1"/>
            </p:cNvSpPr>
            <p:nvPr/>
          </p:nvSpPr>
          <p:spPr bwMode="auto">
            <a:xfrm>
              <a:off x="3606" y="1630"/>
              <a:ext cx="96" cy="96"/>
            </a:xfrm>
            <a:prstGeom prst="flowChartConnector">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15405" name="Line 32"/>
            <p:cNvSpPr>
              <a:spLocks noChangeShapeType="1"/>
            </p:cNvSpPr>
            <p:nvPr/>
          </p:nvSpPr>
          <p:spPr bwMode="auto">
            <a:xfrm flipV="1">
              <a:off x="3312" y="1694"/>
              <a:ext cx="350" cy="60"/>
            </a:xfrm>
            <a:prstGeom prst="line">
              <a:avLst/>
            </a:prstGeom>
            <a:noFill/>
            <a:ln w="444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15406" name="Text Box 33"/>
            <p:cNvSpPr txBox="1">
              <a:spLocks noChangeArrowheads="1"/>
            </p:cNvSpPr>
            <p:nvPr/>
          </p:nvSpPr>
          <p:spPr bwMode="auto">
            <a:xfrm>
              <a:off x="3696" y="1488"/>
              <a:ext cx="11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400" b="1" dirty="0" smtClean="0">
                  <a:solidFill>
                    <a:srgbClr val="000000"/>
                  </a:solidFill>
                  <a:cs typeface="+mn-cs"/>
                </a:rPr>
                <a:t>?  </a:t>
              </a:r>
              <a:r>
                <a:rPr lang="en-US" sz="2400" dirty="0" smtClean="0">
                  <a:solidFill>
                    <a:srgbClr val="000000"/>
                  </a:solidFill>
                  <a:cs typeface="+mn-cs"/>
                </a:rPr>
                <a:t>in </a:t>
              </a:r>
              <a:r>
                <a:rPr lang="en-US" sz="2400" dirty="0" err="1" smtClean="0">
                  <a:solidFill>
                    <a:srgbClr val="000000"/>
                  </a:solidFill>
                  <a:cs typeface="+mn-cs"/>
                </a:rPr>
                <a:t>Ordnung</a:t>
              </a:r>
              <a:endParaRPr lang="en-US" sz="2400" dirty="0" smtClean="0">
                <a:solidFill>
                  <a:srgbClr val="000000"/>
                </a:solidFill>
                <a:cs typeface="+mn-cs"/>
              </a:endParaRPr>
            </a:p>
          </p:txBody>
        </p:sp>
      </p:grpSp>
      <p:sp>
        <p:nvSpPr>
          <p:cNvPr id="1800226" name="Text Box 34"/>
          <p:cNvSpPr txBox="1">
            <a:spLocks noChangeArrowheads="1"/>
          </p:cNvSpPr>
          <p:nvPr/>
        </p:nvSpPr>
        <p:spPr bwMode="auto">
          <a:xfrm>
            <a:off x="6843713" y="1428750"/>
            <a:ext cx="9429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u="sng" dirty="0" err="1" smtClean="0">
                <a:cs typeface="+mn-cs"/>
              </a:rPr>
              <a:t>Nicht</a:t>
            </a:r>
            <a:r>
              <a:rPr lang="en-US" dirty="0" smtClean="0">
                <a:cs typeface="+mn-cs"/>
              </a:rPr>
              <a:t> OK</a:t>
            </a:r>
          </a:p>
        </p:txBody>
      </p:sp>
      <p:sp>
        <p:nvSpPr>
          <p:cNvPr id="1800227" name="AutoShape 35"/>
          <p:cNvSpPr>
            <a:spLocks noChangeArrowheads="1"/>
          </p:cNvSpPr>
          <p:nvPr/>
        </p:nvSpPr>
        <p:spPr bwMode="auto">
          <a:xfrm>
            <a:off x="357188" y="1504950"/>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1800228" name="AutoShape 36"/>
          <p:cNvSpPr>
            <a:spLocks noChangeArrowheads="1"/>
          </p:cNvSpPr>
          <p:nvPr/>
        </p:nvSpPr>
        <p:spPr bwMode="auto">
          <a:xfrm>
            <a:off x="319088" y="2171700"/>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1800229" name="AutoShape 37"/>
          <p:cNvSpPr>
            <a:spLocks noChangeArrowheads="1"/>
          </p:cNvSpPr>
          <p:nvPr/>
        </p:nvSpPr>
        <p:spPr bwMode="auto">
          <a:xfrm>
            <a:off x="280988" y="3943350"/>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800230" name="AutoShape 38"/>
          <p:cNvSpPr>
            <a:spLocks noChangeArrowheads="1"/>
          </p:cNvSpPr>
          <p:nvPr/>
        </p:nvSpPr>
        <p:spPr bwMode="auto">
          <a:xfrm>
            <a:off x="261938" y="4648200"/>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800231" name="AutoShape 39"/>
          <p:cNvSpPr>
            <a:spLocks noChangeArrowheads="1"/>
          </p:cNvSpPr>
          <p:nvPr/>
        </p:nvSpPr>
        <p:spPr bwMode="auto">
          <a:xfrm>
            <a:off x="223838" y="5391150"/>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800232" name="AutoShape 40"/>
          <p:cNvSpPr>
            <a:spLocks noChangeArrowheads="1"/>
          </p:cNvSpPr>
          <p:nvPr/>
        </p:nvSpPr>
        <p:spPr bwMode="auto">
          <a:xfrm>
            <a:off x="166688" y="6210300"/>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800233" name="AutoShape 41"/>
          <p:cNvSpPr>
            <a:spLocks noChangeArrowheads="1"/>
          </p:cNvSpPr>
          <p:nvPr/>
        </p:nvSpPr>
        <p:spPr bwMode="auto">
          <a:xfrm>
            <a:off x="261938" y="3943350"/>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800234" name="AutoShape 42"/>
          <p:cNvSpPr>
            <a:spLocks noChangeArrowheads="1"/>
          </p:cNvSpPr>
          <p:nvPr/>
        </p:nvSpPr>
        <p:spPr bwMode="auto">
          <a:xfrm>
            <a:off x="261938" y="4648200"/>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800235" name="AutoShape 43"/>
          <p:cNvSpPr>
            <a:spLocks noChangeArrowheads="1"/>
          </p:cNvSpPr>
          <p:nvPr/>
        </p:nvSpPr>
        <p:spPr bwMode="auto">
          <a:xfrm>
            <a:off x="223838" y="5391150"/>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800236" name="AutoShape 44"/>
          <p:cNvSpPr>
            <a:spLocks noChangeArrowheads="1"/>
          </p:cNvSpPr>
          <p:nvPr/>
        </p:nvSpPr>
        <p:spPr bwMode="auto">
          <a:xfrm>
            <a:off x="166688" y="6210300"/>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800237" name="Text Box 45"/>
          <p:cNvSpPr txBox="1">
            <a:spLocks noChangeArrowheads="1"/>
          </p:cNvSpPr>
          <p:nvPr/>
        </p:nvSpPr>
        <p:spPr bwMode="auto">
          <a:xfrm>
            <a:off x="6767513" y="3048000"/>
            <a:ext cx="2308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dirty="0">
                <a:solidFill>
                  <a:srgbClr val="000000"/>
                </a:solidFill>
              </a:rPr>
              <a:t>Die </a:t>
            </a:r>
            <a:r>
              <a:rPr lang="en-US" dirty="0" err="1">
                <a:solidFill>
                  <a:srgbClr val="000000"/>
                </a:solidFill>
              </a:rPr>
              <a:t>Kurve</a:t>
            </a:r>
            <a:r>
              <a:rPr lang="en-US" dirty="0">
                <a:solidFill>
                  <a:srgbClr val="000000"/>
                </a:solidFill>
              </a:rPr>
              <a:t> </a:t>
            </a:r>
            <a:r>
              <a:rPr lang="en-US" dirty="0" err="1" smtClean="0">
                <a:solidFill>
                  <a:srgbClr val="000000"/>
                </a:solidFill>
              </a:rPr>
              <a:t>verändern</a:t>
            </a:r>
            <a:endParaRPr lang="en-US" dirty="0">
              <a:solidFill>
                <a:srgbClr val="000000"/>
              </a:solidFill>
            </a:endParaRPr>
          </a:p>
        </p:txBody>
      </p:sp>
      <p:sp>
        <p:nvSpPr>
          <p:cNvPr id="1800238" name="Text Box 46"/>
          <p:cNvSpPr txBox="1">
            <a:spLocks noChangeArrowheads="1"/>
          </p:cNvSpPr>
          <p:nvPr/>
        </p:nvSpPr>
        <p:spPr bwMode="auto">
          <a:xfrm>
            <a:off x="1709738" y="6070600"/>
            <a:ext cx="2714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800" dirty="0" err="1" smtClean="0">
                <a:cs typeface="+mn-cs"/>
              </a:rPr>
              <a:t>Aktionplan</a:t>
            </a:r>
            <a:endParaRPr lang="en-US" sz="2800" dirty="0" smtClean="0">
              <a:solidFill>
                <a:srgbClr val="000000"/>
              </a:solidFill>
              <a:cs typeface="+mn-cs"/>
            </a:endParaRPr>
          </a:p>
        </p:txBody>
      </p:sp>
      <p:sp>
        <p:nvSpPr>
          <p:cNvPr id="2" name="Espace réservé du pied de page 1"/>
          <p:cNvSpPr>
            <a:spLocks noGrp="1"/>
          </p:cNvSpPr>
          <p:nvPr>
            <p:ph type="ftr" sz="quarter" idx="11"/>
          </p:nvPr>
        </p:nvSpPr>
        <p:spPr/>
        <p:txBody>
          <a:bodyPr/>
          <a:lstStyle/>
          <a:p>
            <a:endParaRPr lang="de-DE" dirty="0"/>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16</a:t>
            </a:fld>
            <a:endParaRPr lang="de-DE"/>
          </a:p>
        </p:txBody>
      </p:sp>
    </p:spTree>
    <p:extLst>
      <p:ext uri="{BB962C8B-B14F-4D97-AF65-F5344CB8AC3E}">
        <p14:creationId xmlns:p14="http://schemas.microsoft.com/office/powerpoint/2010/main" val="8851014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02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02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00221"/>
                                        </p:tgtEl>
                                        <p:attrNameLst>
                                          <p:attrName>style.visibility</p:attrName>
                                        </p:attrNameLst>
                                      </p:cBhvr>
                                      <p:to>
                                        <p:strVal val="visible"/>
                                      </p:to>
                                    </p:se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800219"/>
                                        </p:tgtEl>
                                        <p:attrNameLst>
                                          <p:attrName>style.visibility</p:attrName>
                                        </p:attrNameLst>
                                      </p:cBhvr>
                                      <p:to>
                                        <p:strVal val="visible"/>
                                      </p:to>
                                    </p:set>
                                    <p:animEffect transition="in" filter="wipe(left)">
                                      <p:cBhvr>
                                        <p:cTn id="18" dur="500"/>
                                        <p:tgtEl>
                                          <p:spTgt spid="18002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02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00220"/>
                                        </p:tgtEl>
                                        <p:attrNameLst>
                                          <p:attrName>style.visibility</p:attrName>
                                        </p:attrNameLst>
                                      </p:cBhvr>
                                      <p:to>
                                        <p:strVal val="visible"/>
                                      </p:to>
                                    </p:set>
                                    <p:animEffect transition="in" filter="wipe(left)">
                                      <p:cBhvr>
                                        <p:cTn id="27" dur="500"/>
                                        <p:tgtEl>
                                          <p:spTgt spid="1800220"/>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800237"/>
                                        </p:tgtEl>
                                        <p:attrNameLst>
                                          <p:attrName>style.visibility</p:attrName>
                                        </p:attrNameLst>
                                      </p:cBhvr>
                                      <p:to>
                                        <p:strVal val="visible"/>
                                      </p:to>
                                    </p:set>
                                    <p:animEffect transition="in" filter="wipe(left)">
                                      <p:cBhvr>
                                        <p:cTn id="31" dur="500"/>
                                        <p:tgtEl>
                                          <p:spTgt spid="18002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00229"/>
                                        </p:tgtEl>
                                        <p:attrNameLst>
                                          <p:attrName>style.visibility</p:attrName>
                                        </p:attrNameLst>
                                      </p:cBhvr>
                                      <p:to>
                                        <p:strVal val="visible"/>
                                      </p:to>
                                    </p:set>
                                  </p:childTnLst>
                                  <p:subTnLst>
                                    <p:set>
                                      <p:cBhvr override="childStyle">
                                        <p:cTn dur="1" fill="hold" display="0" masterRel="nextClick" afterEffect="1"/>
                                        <p:tgtEl>
                                          <p:spTgt spid="1800229"/>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00230"/>
                                        </p:tgtEl>
                                        <p:attrNameLst>
                                          <p:attrName>style.visibility</p:attrName>
                                        </p:attrNameLst>
                                      </p:cBhvr>
                                      <p:to>
                                        <p:strVal val="visible"/>
                                      </p:to>
                                    </p:set>
                                  </p:childTnLst>
                                  <p:subTnLst>
                                    <p:set>
                                      <p:cBhvr override="childStyle">
                                        <p:cTn dur="1" fill="hold" display="0" masterRel="nextClick" afterEffect="1"/>
                                        <p:tgtEl>
                                          <p:spTgt spid="1800230"/>
                                        </p:tgtEl>
                                        <p:attrNameLst>
                                          <p:attrName>style.visibility</p:attrName>
                                        </p:attrNameLst>
                                      </p:cBhvr>
                                      <p:to>
                                        <p:strVal val="hidden"/>
                                      </p:to>
                                    </p:set>
                                  </p:sub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00231"/>
                                        </p:tgtEl>
                                        <p:attrNameLst>
                                          <p:attrName>style.visibility</p:attrName>
                                        </p:attrNameLst>
                                      </p:cBhvr>
                                      <p:to>
                                        <p:strVal val="visible"/>
                                      </p:to>
                                    </p:set>
                                  </p:childTnLst>
                                  <p:subTnLst>
                                    <p:set>
                                      <p:cBhvr override="childStyle">
                                        <p:cTn dur="1" fill="hold" display="0" masterRel="nextClick" afterEffect="1"/>
                                        <p:tgtEl>
                                          <p:spTgt spid="1800231"/>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00232"/>
                                        </p:tgtEl>
                                        <p:attrNameLst>
                                          <p:attrName>style.visibility</p:attrName>
                                        </p:attrNameLst>
                                      </p:cBhvr>
                                      <p:to>
                                        <p:strVal val="visible"/>
                                      </p:to>
                                    </p:set>
                                  </p:childTnLst>
                                  <p:subTnLst>
                                    <p:set>
                                      <p:cBhvr override="childStyle">
                                        <p:cTn dur="1" fill="hold" display="0" masterRel="nextClick" afterEffect="1"/>
                                        <p:tgtEl>
                                          <p:spTgt spid="1800232"/>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800222"/>
                                        </p:tgtEl>
                                        <p:attrNameLst>
                                          <p:attrName>style.visibility</p:attrName>
                                        </p:attrNameLst>
                                      </p:cBhvr>
                                      <p:to>
                                        <p:strVal val="visible"/>
                                      </p:to>
                                    </p:set>
                                    <p:animEffect transition="in" filter="wipe(left)">
                                      <p:cBhvr>
                                        <p:cTn id="52" dur="500"/>
                                        <p:tgtEl>
                                          <p:spTgt spid="180022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0023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0023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0023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002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00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0219" grpId="0" animBg="1"/>
      <p:bldP spid="1800220" grpId="0" animBg="1"/>
      <p:bldP spid="1800221" grpId="0" autoUpdateAnimBg="0"/>
      <p:bldP spid="1800226" grpId="0"/>
      <p:bldP spid="1800227" grpId="0" animBg="1"/>
      <p:bldP spid="1800228" grpId="0" animBg="1"/>
      <p:bldP spid="1800229" grpId="0" animBg="1" autoUpdateAnimBg="0"/>
      <p:bldP spid="1800230" grpId="0" animBg="1" autoUpdateAnimBg="0"/>
      <p:bldP spid="1800231" grpId="0" animBg="1" autoUpdateAnimBg="0"/>
      <p:bldP spid="1800232" grpId="0" animBg="1" autoUpdateAnimBg="0"/>
      <p:bldP spid="1800233" grpId="0" animBg="1" autoUpdateAnimBg="0"/>
      <p:bldP spid="1800234" grpId="0" animBg="1"/>
      <p:bldP spid="1800235" grpId="0" animBg="1"/>
      <p:bldP spid="1800236" grpId="0" animBg="1"/>
      <p:bldP spid="1800237" grpId="0"/>
      <p:bldP spid="18002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Die 7 Fragen zur Bevölkuerungsverantwortu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381" y="0"/>
            <a:ext cx="4844391" cy="6858000"/>
          </a:xfrm>
          <a:prstGeom prst="rect">
            <a:avLst/>
          </a:prstGeom>
        </p:spPr>
      </p:pic>
      <p:sp>
        <p:nvSpPr>
          <p:cNvPr id="1448964" name="AutoShape 4"/>
          <p:cNvSpPr>
            <a:spLocks noChangeArrowheads="1"/>
          </p:cNvSpPr>
          <p:nvPr/>
        </p:nvSpPr>
        <p:spPr bwMode="auto">
          <a:xfrm>
            <a:off x="1565272" y="2206096"/>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448965" name="AutoShape 5"/>
          <p:cNvSpPr>
            <a:spLocks noChangeArrowheads="1"/>
          </p:cNvSpPr>
          <p:nvPr/>
        </p:nvSpPr>
        <p:spPr bwMode="auto">
          <a:xfrm>
            <a:off x="1581678" y="3017309"/>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448966" name="AutoShape 6"/>
          <p:cNvSpPr>
            <a:spLocks noChangeArrowheads="1"/>
          </p:cNvSpPr>
          <p:nvPr/>
        </p:nvSpPr>
        <p:spPr bwMode="auto">
          <a:xfrm>
            <a:off x="1574272" y="3687233"/>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448967" name="AutoShape 7"/>
          <p:cNvSpPr>
            <a:spLocks noChangeArrowheads="1"/>
          </p:cNvSpPr>
          <p:nvPr/>
        </p:nvSpPr>
        <p:spPr bwMode="auto">
          <a:xfrm>
            <a:off x="1556809" y="4513263"/>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448968" name="AutoShape 8"/>
          <p:cNvSpPr>
            <a:spLocks noChangeArrowheads="1"/>
          </p:cNvSpPr>
          <p:nvPr/>
        </p:nvSpPr>
        <p:spPr bwMode="auto">
          <a:xfrm>
            <a:off x="1573213" y="5331354"/>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448969" name="AutoShape 9"/>
          <p:cNvSpPr>
            <a:spLocks noChangeArrowheads="1"/>
          </p:cNvSpPr>
          <p:nvPr/>
        </p:nvSpPr>
        <p:spPr bwMode="auto">
          <a:xfrm>
            <a:off x="1522942" y="6191779"/>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448963" name="AutoShape 3"/>
          <p:cNvSpPr>
            <a:spLocks noChangeArrowheads="1"/>
          </p:cNvSpPr>
          <p:nvPr/>
        </p:nvSpPr>
        <p:spPr bwMode="auto">
          <a:xfrm>
            <a:off x="1581680" y="998538"/>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 name="Espace réservé du pied de page 1"/>
          <p:cNvSpPr>
            <a:spLocks noGrp="1"/>
          </p:cNvSpPr>
          <p:nvPr>
            <p:ph type="ftr" sz="quarter" idx="11"/>
          </p:nvPr>
        </p:nvSpPr>
        <p:spPr/>
        <p:txBody>
          <a:bodyPr/>
          <a:lstStyle/>
          <a:p>
            <a:endParaRPr lang="de-DE" dirty="0"/>
          </a:p>
        </p:txBody>
      </p:sp>
      <p:sp>
        <p:nvSpPr>
          <p:cNvPr id="4" name="Espace réservé du numéro de diapositive 3"/>
          <p:cNvSpPr>
            <a:spLocks noGrp="1"/>
          </p:cNvSpPr>
          <p:nvPr>
            <p:ph type="sldNum" sz="quarter" idx="12"/>
          </p:nvPr>
        </p:nvSpPr>
        <p:spPr/>
        <p:txBody>
          <a:bodyPr/>
          <a:lstStyle/>
          <a:p>
            <a:fld id="{B1269B40-03FF-0041-B1C9-1A7A68D3A37A}" type="slidenum">
              <a:rPr lang="de-DE" smtClean="0"/>
              <a:t>17</a:t>
            </a:fld>
            <a:endParaRPr lang="de-DE"/>
          </a:p>
        </p:txBody>
      </p:sp>
      <p:sp>
        <p:nvSpPr>
          <p:cNvPr id="12" name="Rechteck 2"/>
          <p:cNvSpPr>
            <a:spLocks noChangeArrowheads="1"/>
          </p:cNvSpPr>
          <p:nvPr/>
        </p:nvSpPr>
        <p:spPr bwMode="auto">
          <a:xfrm>
            <a:off x="2806700" y="228600"/>
            <a:ext cx="4724400" cy="6477000"/>
          </a:xfrm>
          <a:prstGeom prst="rect">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Tree>
    <p:extLst>
      <p:ext uri="{BB962C8B-B14F-4D97-AF65-F5344CB8AC3E}">
        <p14:creationId xmlns:p14="http://schemas.microsoft.com/office/powerpoint/2010/main" val="7255153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8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89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89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489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489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489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48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8964" grpId="0" animBg="1" autoUpdateAnimBg="0"/>
      <p:bldP spid="1448965" grpId="0" animBg="1" autoUpdateAnimBg="0"/>
      <p:bldP spid="1448966" grpId="0" animBg="1" autoUpdateAnimBg="0"/>
      <p:bldP spid="1448967" grpId="0" animBg="1" autoUpdateAnimBg="0"/>
      <p:bldP spid="1448968" grpId="0" animBg="1" autoUpdateAnimBg="0"/>
      <p:bldP spid="1448969" grpId="0" animBg="1" autoUpdateAnimBg="0"/>
      <p:bldP spid="14489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1" name="Object 2"/>
          <p:cNvGraphicFramePr>
            <a:graphicFrameLocks noChangeAspect="1"/>
          </p:cNvGraphicFramePr>
          <p:nvPr>
            <p:extLst>
              <p:ext uri="{D42A27DB-BD31-4B8C-83A1-F6EECF244321}">
                <p14:modId xmlns:p14="http://schemas.microsoft.com/office/powerpoint/2010/main" val="1484634380"/>
              </p:ext>
            </p:extLst>
          </p:nvPr>
        </p:nvGraphicFramePr>
        <p:xfrm>
          <a:off x="995363" y="393700"/>
          <a:ext cx="7081837" cy="6232525"/>
        </p:xfrm>
        <a:graphic>
          <a:graphicData uri="http://schemas.openxmlformats.org/presentationml/2006/ole">
            <mc:AlternateContent xmlns:mc="http://schemas.openxmlformats.org/markup-compatibility/2006">
              <mc:Choice xmlns:v="urn:schemas-microsoft-com:vml" Requires="v">
                <p:oleObj spid="_x0000_s37960" name="Drawing" r:id="rId3" imgW="2181476" imgH="1746334" progId="FLW3Drawing">
                  <p:embed/>
                </p:oleObj>
              </mc:Choice>
              <mc:Fallback>
                <p:oleObj name="Drawing" r:id="rId3" imgW="2181476" imgH="1746334" progId="FLW3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363" y="393700"/>
                        <a:ext cx="7081837"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 name="TextBox 10"/>
          <p:cNvSpPr txBox="1">
            <a:spLocks noChangeArrowheads="1"/>
          </p:cNvSpPr>
          <p:nvPr/>
        </p:nvSpPr>
        <p:spPr bwMode="auto">
          <a:xfrm>
            <a:off x="3683000" y="1612900"/>
            <a:ext cx="965200" cy="46166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sz="1200" dirty="0">
                <a:solidFill>
                  <a:srgbClr val="27004E"/>
                </a:solidFill>
              </a:rPr>
              <a:t>75 </a:t>
            </a:r>
            <a:r>
              <a:rPr lang="en-US" sz="1200" dirty="0" err="1" smtClean="0">
                <a:solidFill>
                  <a:srgbClr val="27004E"/>
                </a:solidFill>
              </a:rPr>
              <a:t>Personen</a:t>
            </a:r>
            <a:r>
              <a:rPr lang="en-US" sz="1200" dirty="0" smtClean="0">
                <a:solidFill>
                  <a:srgbClr val="27004E"/>
                </a:solidFill>
              </a:rPr>
              <a:t> pro Tag</a:t>
            </a:r>
            <a:endParaRPr lang="en-US" sz="1200" dirty="0">
              <a:solidFill>
                <a:srgbClr val="27004E"/>
              </a:solidFill>
            </a:endParaRPr>
          </a:p>
        </p:txBody>
      </p:sp>
      <p:sp>
        <p:nvSpPr>
          <p:cNvPr id="61443" name="TextBox 6"/>
          <p:cNvSpPr txBox="1">
            <a:spLocks noChangeArrowheads="1"/>
          </p:cNvSpPr>
          <p:nvPr/>
        </p:nvSpPr>
        <p:spPr bwMode="auto">
          <a:xfrm>
            <a:off x="6908800" y="2209800"/>
            <a:ext cx="965200" cy="46166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sz="1200" dirty="0">
                <a:solidFill>
                  <a:srgbClr val="27004E"/>
                </a:solidFill>
              </a:rPr>
              <a:t>45 </a:t>
            </a:r>
            <a:r>
              <a:rPr lang="en-US" sz="1200" dirty="0" err="1" smtClean="0">
                <a:solidFill>
                  <a:srgbClr val="27004E"/>
                </a:solidFill>
              </a:rPr>
              <a:t>Personen</a:t>
            </a:r>
            <a:r>
              <a:rPr lang="en-US" sz="1200" dirty="0" smtClean="0">
                <a:solidFill>
                  <a:srgbClr val="27004E"/>
                </a:solidFill>
              </a:rPr>
              <a:t> pro Tag</a:t>
            </a:r>
            <a:endParaRPr lang="en-US" sz="1200" dirty="0">
              <a:solidFill>
                <a:srgbClr val="27004E"/>
              </a:solidFill>
            </a:endParaRPr>
          </a:p>
        </p:txBody>
      </p:sp>
      <p:cxnSp>
        <p:nvCxnSpPr>
          <p:cNvPr id="7" name="Straight Connector 11"/>
          <p:cNvCxnSpPr>
            <a:cxnSpLocks noChangeShapeType="1"/>
          </p:cNvCxnSpPr>
          <p:nvPr/>
        </p:nvCxnSpPr>
        <p:spPr bwMode="auto">
          <a:xfrm rot="10800000" flipV="1">
            <a:off x="3086100" y="1792288"/>
            <a:ext cx="584200" cy="36512"/>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cxnSp>
      <p:cxnSp>
        <p:nvCxnSpPr>
          <p:cNvPr id="61445" name="Straight Connector 8"/>
          <p:cNvCxnSpPr>
            <a:cxnSpLocks noChangeShapeType="1"/>
          </p:cNvCxnSpPr>
          <p:nvPr/>
        </p:nvCxnSpPr>
        <p:spPr bwMode="auto">
          <a:xfrm rot="5400000">
            <a:off x="7321551" y="2927350"/>
            <a:ext cx="495300" cy="31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cxnSp>
      <p:cxnSp>
        <p:nvCxnSpPr>
          <p:cNvPr id="61446" name="Straight Connector 20"/>
          <p:cNvCxnSpPr>
            <a:cxnSpLocks noChangeShapeType="1"/>
          </p:cNvCxnSpPr>
          <p:nvPr/>
        </p:nvCxnSpPr>
        <p:spPr bwMode="auto">
          <a:xfrm rot="5400000">
            <a:off x="857251" y="3740150"/>
            <a:ext cx="4254500" cy="3175"/>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cxnSp>
      <p:grpSp>
        <p:nvGrpSpPr>
          <p:cNvPr id="12" name="Group 28"/>
          <p:cNvGrpSpPr>
            <a:grpSpLocks/>
          </p:cNvGrpSpPr>
          <p:nvPr/>
        </p:nvGrpSpPr>
        <p:grpSpPr bwMode="auto">
          <a:xfrm>
            <a:off x="7581900" y="3251200"/>
            <a:ext cx="1244600" cy="1731600"/>
            <a:chOff x="7581901" y="3251199"/>
            <a:chExt cx="1244599" cy="1731601"/>
          </a:xfrm>
        </p:grpSpPr>
        <p:cxnSp>
          <p:nvCxnSpPr>
            <p:cNvPr id="61448" name="Straight Connector 24"/>
            <p:cNvCxnSpPr>
              <a:cxnSpLocks noChangeShapeType="1"/>
            </p:cNvCxnSpPr>
            <p:nvPr/>
          </p:nvCxnSpPr>
          <p:spPr bwMode="auto">
            <a:xfrm rot="16200000" flipH="1">
              <a:off x="7580313" y="3252787"/>
              <a:ext cx="835025" cy="831850"/>
            </a:xfrm>
            <a:prstGeom prst="line">
              <a:avLst/>
            </a:prstGeom>
            <a:noFill/>
            <a:ln w="3810">
              <a:solidFill>
                <a:srgbClr val="0066FF"/>
              </a:solidFill>
              <a:round/>
              <a:headEnd/>
              <a:tailEnd/>
            </a:ln>
            <a:extLst>
              <a:ext uri="{909E8E84-426E-40dd-AFC4-6F175D3DCCD1}">
                <a14:hiddenFill xmlns:a14="http://schemas.microsoft.com/office/drawing/2010/main">
                  <a:noFill/>
                </a14:hiddenFill>
              </a:ext>
            </a:extLst>
          </p:spPr>
        </p:cxnSp>
        <p:grpSp>
          <p:nvGrpSpPr>
            <p:cNvPr id="61449" name="Group 20"/>
            <p:cNvGrpSpPr>
              <a:grpSpLocks/>
            </p:cNvGrpSpPr>
            <p:nvPr/>
          </p:nvGrpSpPr>
          <p:grpSpPr bwMode="auto">
            <a:xfrm>
              <a:off x="7797800" y="3987798"/>
              <a:ext cx="1028700" cy="995002"/>
              <a:chOff x="7797801" y="3987799"/>
              <a:chExt cx="1028699" cy="995119"/>
            </a:xfrm>
          </p:grpSpPr>
          <p:sp>
            <p:nvSpPr>
              <p:cNvPr id="61450" name="TextBox 12"/>
              <p:cNvSpPr txBox="1">
                <a:spLocks noChangeArrowheads="1"/>
              </p:cNvSpPr>
              <p:nvPr/>
            </p:nvSpPr>
            <p:spPr bwMode="auto">
              <a:xfrm>
                <a:off x="7797801" y="4521198"/>
                <a:ext cx="1028699" cy="46172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sz="1200" dirty="0">
                    <a:solidFill>
                      <a:srgbClr val="000000"/>
                    </a:solidFill>
                  </a:rPr>
                  <a:t>28 </a:t>
                </a:r>
                <a:r>
                  <a:rPr lang="en-US" sz="1200" dirty="0" err="1" smtClean="0">
                    <a:solidFill>
                      <a:srgbClr val="000000"/>
                    </a:solidFill>
                  </a:rPr>
                  <a:t>Personen</a:t>
                </a:r>
                <a:r>
                  <a:rPr lang="en-US" sz="1200" smtClean="0">
                    <a:solidFill>
                      <a:srgbClr val="000000"/>
                    </a:solidFill>
                  </a:rPr>
                  <a:t> pro Tag</a:t>
                </a:r>
                <a:endParaRPr lang="en-US" sz="1200" dirty="0">
                  <a:solidFill>
                    <a:srgbClr val="000000"/>
                  </a:solidFill>
                </a:endParaRPr>
              </a:p>
            </p:txBody>
          </p:sp>
          <p:sp>
            <p:nvSpPr>
              <p:cNvPr id="16" name="Rectangle 16"/>
              <p:cNvSpPr/>
              <p:nvPr/>
            </p:nvSpPr>
            <p:spPr bwMode="auto">
              <a:xfrm>
                <a:off x="8305801" y="3987799"/>
                <a:ext cx="96838" cy="88911"/>
              </a:xfrm>
              <a:prstGeom prst="rect">
                <a:avLst/>
              </a:prstGeom>
              <a:solidFill>
                <a:schemeClr val="bg1">
                  <a:lumMod val="60000"/>
                  <a:lumOff val="40000"/>
                </a:schemeClr>
              </a:solidFill>
              <a:ln w="19050" cap="flat" cmpd="sng" algn="ctr">
                <a:solidFill>
                  <a:schemeClr val="bg1">
                    <a:lumMod val="60000"/>
                    <a:lumOff val="40000"/>
                  </a:schemeClr>
                </a:solidFill>
                <a:prstDash val="solid"/>
                <a:round/>
                <a:headEnd type="none" w="med" len="med"/>
                <a:tailEnd type="none" w="med" len="med"/>
              </a:ln>
              <a:effectLst/>
            </p:spPr>
            <p:txBody>
              <a:bodyPr wrap="none" anchor="ctr"/>
              <a:lstStyle/>
              <a:p>
                <a:pPr>
                  <a:defRPr/>
                </a:pPr>
                <a:endParaRPr lang="lb-LU">
                  <a:latin typeface="Arial Narrow" pitchFamily="34" charset="0"/>
                  <a:ea typeface="ＭＳ Ｐゴシック" pitchFamily="34" charset="-128"/>
                  <a:cs typeface="+mn-cs"/>
                </a:endParaRPr>
              </a:p>
            </p:txBody>
          </p:sp>
          <p:cxnSp>
            <p:nvCxnSpPr>
              <p:cNvPr id="61452" name="Straight Connector 18"/>
              <p:cNvCxnSpPr>
                <a:cxnSpLocks noChangeShapeType="1"/>
              </p:cNvCxnSpPr>
              <p:nvPr/>
            </p:nvCxnSpPr>
            <p:spPr bwMode="auto">
              <a:xfrm rot="16200000" flipV="1">
                <a:off x="8255001" y="4229100"/>
                <a:ext cx="423333" cy="16086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cxnSp>
        </p:grpSp>
      </p:grpSp>
      <p:sp>
        <p:nvSpPr>
          <p:cNvPr id="2" name="Textfeld 1"/>
          <p:cNvSpPr txBox="1"/>
          <p:nvPr/>
        </p:nvSpPr>
        <p:spPr>
          <a:xfrm>
            <a:off x="2603500" y="622300"/>
            <a:ext cx="4559300" cy="738664"/>
          </a:xfrm>
          <a:prstGeom prst="rect">
            <a:avLst/>
          </a:prstGeom>
          <a:solidFill>
            <a:schemeClr val="bg1"/>
          </a:solidFill>
        </p:spPr>
        <p:txBody>
          <a:bodyPr wrap="square" rtlCol="0">
            <a:spAutoFit/>
          </a:bodyPr>
          <a:lstStyle/>
          <a:p>
            <a:pPr algn="ctr"/>
            <a:r>
              <a:rPr lang="de-DE" sz="2400" dirty="0" smtClean="0"/>
              <a:t>Verkehrstote durch Alkohol</a:t>
            </a:r>
          </a:p>
          <a:p>
            <a:pPr algn="ctr"/>
            <a:r>
              <a:rPr lang="de-DE" dirty="0" smtClean="0"/>
              <a:t>Vereinigte Staaten 1975 bis 2005</a:t>
            </a:r>
            <a:endParaRPr lang="de-DE" dirty="0"/>
          </a:p>
        </p:txBody>
      </p:sp>
    </p:spTree>
    <p:extLst>
      <p:ext uri="{BB962C8B-B14F-4D97-AF65-F5344CB8AC3E}">
        <p14:creationId xmlns:p14="http://schemas.microsoft.com/office/powerpoint/2010/main" val="52793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838" y="603250"/>
            <a:ext cx="7366000" cy="57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pic>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19</a:t>
            </a:fld>
            <a:endParaRPr lang="de-DE"/>
          </a:p>
        </p:txBody>
      </p:sp>
    </p:spTree>
    <p:extLst>
      <p:ext uri="{BB962C8B-B14F-4D97-AF65-F5344CB8AC3E}">
        <p14:creationId xmlns:p14="http://schemas.microsoft.com/office/powerpoint/2010/main" val="61808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756224" y="503211"/>
            <a:ext cx="545676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buFont typeface="WP TypographicSymbols" charset="0"/>
              <a:buNone/>
            </a:pPr>
            <a:r>
              <a:rPr lang="en-US" sz="4400" b="1" dirty="0" smtClean="0"/>
              <a:t>EINFACH</a:t>
            </a:r>
            <a:endParaRPr lang="en-US" sz="4400" b="1" dirty="0"/>
          </a:p>
          <a:p>
            <a:pPr algn="ctr" eaLnBrk="1" hangingPunct="1">
              <a:spcBef>
                <a:spcPct val="50000"/>
              </a:spcBef>
              <a:buFont typeface="WP TypographicSymbols" charset="0"/>
              <a:buNone/>
            </a:pPr>
            <a:r>
              <a:rPr lang="en-US" sz="4400" b="1" dirty="0" smtClean="0"/>
              <a:t>GESUNDER MENSCHENVERSTAND </a:t>
            </a:r>
            <a:endParaRPr lang="en-US" sz="4400" b="1" dirty="0"/>
          </a:p>
          <a:p>
            <a:pPr algn="ctr" eaLnBrk="1" hangingPunct="1">
              <a:spcBef>
                <a:spcPct val="50000"/>
              </a:spcBef>
              <a:buFont typeface="WP TypographicSymbols" charset="0"/>
              <a:buNone/>
            </a:pPr>
            <a:r>
              <a:rPr lang="en-US" sz="4400" b="1" dirty="0" smtClean="0"/>
              <a:t>EINFACHE SPRACHE</a:t>
            </a:r>
            <a:endParaRPr lang="en-US" sz="4400" b="1" dirty="0"/>
          </a:p>
          <a:p>
            <a:pPr algn="ctr" eaLnBrk="1" hangingPunct="1">
              <a:spcBef>
                <a:spcPct val="50000"/>
              </a:spcBef>
              <a:buFont typeface="WP TypographicSymbols" charset="0"/>
              <a:buNone/>
            </a:pPr>
            <a:r>
              <a:rPr lang="en-US" sz="4400" b="1" dirty="0"/>
              <a:t>MINIMUM </a:t>
            </a:r>
            <a:r>
              <a:rPr lang="en-US" sz="4400" b="1" dirty="0" smtClean="0"/>
              <a:t>PAPIER</a:t>
            </a:r>
            <a:endParaRPr lang="en-US" sz="4400" b="1" dirty="0"/>
          </a:p>
          <a:p>
            <a:pPr algn="ctr" eaLnBrk="1" hangingPunct="1">
              <a:spcBef>
                <a:spcPct val="50000"/>
              </a:spcBef>
              <a:buFont typeface="WP TypographicSymbols" charset="0"/>
              <a:buNone/>
            </a:pPr>
            <a:r>
              <a:rPr lang="en-US" sz="4400" b="1" dirty="0" smtClean="0"/>
              <a:t>NÜTZLICH</a:t>
            </a:r>
            <a:endParaRPr lang="en-US" sz="4400" b="1" dirty="0">
              <a:sym typeface="WP TypographicSymbols" charset="0"/>
            </a:endParaRP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2</a:t>
            </a:fld>
            <a:endParaRPr lang="de-DE"/>
          </a:p>
        </p:txBody>
      </p:sp>
    </p:spTree>
    <p:extLst>
      <p:ext uri="{BB962C8B-B14F-4D97-AF65-F5344CB8AC3E}">
        <p14:creationId xmlns:p14="http://schemas.microsoft.com/office/powerpoint/2010/main" val="417261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wipe(up)">
                                      <p:cBhvr>
                                        <p:cTn id="7"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927100" y="863600"/>
            <a:ext cx="7823200" cy="5689600"/>
          </a:xfrm>
          <a:prstGeom prst="rect">
            <a:avLst/>
          </a:prstGeom>
          <a:noFill/>
          <a:ln w="19050">
            <a:solidFill>
              <a:schemeClr val="tx1"/>
            </a:solidFill>
            <a:miter lim="800000"/>
            <a:headEnd/>
            <a:tailEnd/>
          </a:ln>
        </p:spPr>
        <p:txBody>
          <a:bodyPr wrap="none" anchor="ctr"/>
          <a:lstStyle/>
          <a:p>
            <a:endParaRPr lang="de-DE"/>
          </a:p>
        </p:txBody>
      </p:sp>
      <p:graphicFrame>
        <p:nvGraphicFramePr>
          <p:cNvPr id="40963" name="Object 2"/>
          <p:cNvGraphicFramePr>
            <a:graphicFrameLocks noChangeAspect="1"/>
          </p:cNvGraphicFramePr>
          <p:nvPr/>
        </p:nvGraphicFramePr>
        <p:xfrm>
          <a:off x="1376363" y="2166938"/>
          <a:ext cx="5695950" cy="3778250"/>
        </p:xfrm>
        <a:graphic>
          <a:graphicData uri="http://schemas.openxmlformats.org/presentationml/2006/ole">
            <mc:AlternateContent xmlns:mc="http://schemas.openxmlformats.org/markup-compatibility/2006">
              <mc:Choice xmlns:v="urn:schemas-microsoft-com:vml" Requires="v">
                <p:oleObj spid="_x0000_s33038" name="Chart" r:id="rId4" imgW="4638675" imgH="3267075" progId="MSGraph.Chart.8">
                  <p:embed/>
                </p:oleObj>
              </mc:Choice>
              <mc:Fallback>
                <p:oleObj name="Chart" r:id="rId4" imgW="4638675" imgH="3267075"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363" y="2166938"/>
                        <a:ext cx="569595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4" name="Rectangle 4"/>
          <p:cNvSpPr>
            <a:spLocks noChangeArrowheads="1"/>
          </p:cNvSpPr>
          <p:nvPr/>
        </p:nvSpPr>
        <p:spPr bwMode="auto">
          <a:xfrm>
            <a:off x="5535613" y="6218238"/>
            <a:ext cx="309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pPr algn="l"/>
            <a:r>
              <a:rPr lang="en-GB" sz="1200">
                <a:solidFill>
                  <a:srgbClr val="000000"/>
                </a:solidFill>
                <a:latin typeface="Frutiger 45 Light" charset="0"/>
                <a:cs typeface="Times New Roman" charset="0"/>
              </a:rPr>
              <a:t>Source: </a:t>
            </a:r>
            <a:r>
              <a:rPr lang="en-GB" sz="1200">
                <a:solidFill>
                  <a:srgbClr val="000000"/>
                </a:solidFill>
                <a:cs typeface="Times New Roman" charset="0"/>
              </a:rPr>
              <a:t>Connexions Tyne and Wear, UK</a:t>
            </a:r>
          </a:p>
        </p:txBody>
      </p:sp>
      <p:sp>
        <p:nvSpPr>
          <p:cNvPr id="40965" name="Text Box 5"/>
          <p:cNvSpPr txBox="1">
            <a:spLocks noChangeArrowheads="1"/>
          </p:cNvSpPr>
          <p:nvPr/>
        </p:nvSpPr>
        <p:spPr bwMode="auto">
          <a:xfrm>
            <a:off x="1614488" y="163513"/>
            <a:ext cx="6400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800"/>
              <a:t>Newcastle, UK</a:t>
            </a:r>
          </a:p>
        </p:txBody>
      </p:sp>
      <p:graphicFrame>
        <p:nvGraphicFramePr>
          <p:cNvPr id="40966" name="Object 3"/>
          <p:cNvGraphicFramePr>
            <a:graphicFrameLocks noGrp="1" noChangeAspect="1"/>
          </p:cNvGraphicFramePr>
          <p:nvPr>
            <p:ph sz="half" idx="1"/>
          </p:nvPr>
        </p:nvGraphicFramePr>
        <p:xfrm>
          <a:off x="7491413" y="1450975"/>
          <a:ext cx="984250" cy="4572000"/>
        </p:xfrm>
        <a:graphic>
          <a:graphicData uri="http://schemas.openxmlformats.org/presentationml/2006/ole">
            <mc:AlternateContent xmlns:mc="http://schemas.openxmlformats.org/markup-compatibility/2006">
              <mc:Choice xmlns:v="urn:schemas-microsoft-com:vml" Requires="v">
                <p:oleObj spid="_x0000_s33039" name="Image" r:id="rId6" imgW="1561905" imgH="6526984" progId="Photoshop.Image.9">
                  <p:embed/>
                </p:oleObj>
              </mc:Choice>
              <mc:Fallback>
                <p:oleObj name="Image" r:id="rId6" imgW="1561905" imgH="6526984" progId="Photoshop.Image.9">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1413" y="1450975"/>
                        <a:ext cx="9842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7" name="Object 4"/>
          <p:cNvGraphicFramePr>
            <a:graphicFrameLocks noGrp="1" noChangeAspect="1"/>
          </p:cNvGraphicFramePr>
          <p:nvPr>
            <p:ph sz="half" idx="2"/>
          </p:nvPr>
        </p:nvGraphicFramePr>
        <p:xfrm>
          <a:off x="3498850" y="958850"/>
          <a:ext cx="2705100" cy="1384300"/>
        </p:xfrm>
        <a:graphic>
          <a:graphicData uri="http://schemas.openxmlformats.org/presentationml/2006/ole">
            <mc:AlternateContent xmlns:mc="http://schemas.openxmlformats.org/markup-compatibility/2006">
              <mc:Choice xmlns:v="urn:schemas-microsoft-com:vml" Requires="v">
                <p:oleObj spid="_x0000_s33040" name="Image" r:id="rId8" imgW="2704762" imgH="1383639" progId="Photoshop.Image.9">
                  <p:embed/>
                </p:oleObj>
              </mc:Choice>
              <mc:Fallback>
                <p:oleObj name="Image" r:id="rId8" imgW="2704762" imgH="1383639" progId="Photoshop.Image.9">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8850" y="958850"/>
                        <a:ext cx="27051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8" name="Text Box 8"/>
          <p:cNvSpPr txBox="1">
            <a:spLocks noChangeArrowheads="1"/>
          </p:cNvSpPr>
          <p:nvPr/>
        </p:nvSpPr>
        <p:spPr bwMode="auto">
          <a:xfrm>
            <a:off x="977900" y="6235700"/>
            <a:ext cx="187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000">
                <a:solidFill>
                  <a:srgbClr val="000000"/>
                </a:solidFill>
              </a:rPr>
              <a:t>Revised 9 Nov 2007</a:t>
            </a:r>
          </a:p>
        </p:txBody>
      </p:sp>
      <p:grpSp>
        <p:nvGrpSpPr>
          <p:cNvPr id="2" name="Group 9"/>
          <p:cNvGrpSpPr>
            <a:grpSpLocks/>
          </p:cNvGrpSpPr>
          <p:nvPr/>
        </p:nvGrpSpPr>
        <p:grpSpPr bwMode="auto">
          <a:xfrm>
            <a:off x="6891338" y="5248275"/>
            <a:ext cx="457200" cy="519113"/>
            <a:chOff x="4422" y="3312"/>
            <a:chExt cx="243" cy="327"/>
          </a:xfrm>
        </p:grpSpPr>
        <p:sp>
          <p:nvSpPr>
            <p:cNvPr id="40974" name="Rectangle 10"/>
            <p:cNvSpPr>
              <a:spLocks noChangeArrowheads="1"/>
            </p:cNvSpPr>
            <p:nvPr/>
          </p:nvSpPr>
          <p:spPr bwMode="auto">
            <a:xfrm>
              <a:off x="4425" y="3312"/>
              <a:ext cx="240" cy="32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0975" name="Line 11"/>
            <p:cNvSpPr>
              <a:spLocks noChangeShapeType="1"/>
            </p:cNvSpPr>
            <p:nvPr/>
          </p:nvSpPr>
          <p:spPr bwMode="auto">
            <a:xfrm>
              <a:off x="4422" y="3474"/>
              <a:ext cx="2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sp>
        <p:nvSpPr>
          <p:cNvPr id="1568780" name="Text Box 12"/>
          <p:cNvSpPr txBox="1">
            <a:spLocks noChangeArrowheads="1"/>
          </p:cNvSpPr>
          <p:nvPr/>
        </p:nvSpPr>
        <p:spPr bwMode="auto">
          <a:xfrm>
            <a:off x="6838950" y="5233988"/>
            <a:ext cx="561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600">
                <a:solidFill>
                  <a:srgbClr val="000000"/>
                </a:solidFill>
              </a:rPr>
              <a:t>Nov 08 – Jan 09</a:t>
            </a:r>
          </a:p>
        </p:txBody>
      </p:sp>
      <p:sp>
        <p:nvSpPr>
          <p:cNvPr id="1568781" name="Text Box 13"/>
          <p:cNvSpPr txBox="1">
            <a:spLocks noChangeArrowheads="1"/>
          </p:cNvSpPr>
          <p:nvPr/>
        </p:nvSpPr>
        <p:spPr bwMode="auto">
          <a:xfrm>
            <a:off x="6834188" y="5514975"/>
            <a:ext cx="561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200">
                <a:solidFill>
                  <a:srgbClr val="000000"/>
                </a:solidFill>
              </a:rPr>
              <a:t>8.5</a:t>
            </a:r>
          </a:p>
        </p:txBody>
      </p:sp>
      <p:sp>
        <p:nvSpPr>
          <p:cNvPr id="1568782" name="Oval 14"/>
          <p:cNvSpPr>
            <a:spLocks noChangeArrowheads="1"/>
          </p:cNvSpPr>
          <p:nvPr/>
        </p:nvSpPr>
        <p:spPr bwMode="auto">
          <a:xfrm>
            <a:off x="7043738" y="4681538"/>
            <a:ext cx="114300" cy="109537"/>
          </a:xfrm>
          <a:prstGeom prst="ellipse">
            <a:avLst/>
          </a:prstGeom>
          <a:solidFill>
            <a:srgbClr val="0000FF"/>
          </a:solidFill>
          <a:ln w="19050">
            <a:solidFill>
              <a:srgbClr val="0000FF"/>
            </a:solidFill>
            <a:round/>
            <a:headEnd/>
            <a:tailEnd/>
          </a:ln>
        </p:spPr>
        <p:txBody>
          <a:bodyPr wrap="none" anchor="ctr"/>
          <a:lstStyle/>
          <a:p>
            <a:endParaRPr lang="de-DE"/>
          </a:p>
        </p:txBody>
      </p:sp>
      <p:sp>
        <p:nvSpPr>
          <p:cNvPr id="1568783" name="Line 15"/>
          <p:cNvSpPr>
            <a:spLocks noChangeShapeType="1"/>
          </p:cNvSpPr>
          <p:nvPr/>
        </p:nvSpPr>
        <p:spPr bwMode="auto">
          <a:xfrm>
            <a:off x="6657975" y="4581525"/>
            <a:ext cx="447675" cy="16192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B1269B40-03FF-0041-B1C9-1A7A68D3A37A}" type="slidenum">
              <a:rPr lang="de-DE" smtClean="0"/>
              <a:t>20</a:t>
            </a:fld>
            <a:endParaRPr lang="de-DE"/>
          </a:p>
        </p:txBody>
      </p:sp>
    </p:spTree>
    <p:extLst>
      <p:ext uri="{BB962C8B-B14F-4D97-AF65-F5344CB8AC3E}">
        <p14:creationId xmlns:p14="http://schemas.microsoft.com/office/powerpoint/2010/main" val="403122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68780"/>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568781"/>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1568781"/>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568782"/>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568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8780" grpId="0"/>
      <p:bldP spid="1568781" grpId="0"/>
      <p:bldP spid="1568781" grpId="1"/>
      <p:bldP spid="1568782" grpId="0" animBg="1"/>
      <p:bldP spid="156878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1" name="Object 2"/>
          <p:cNvGraphicFramePr>
            <a:graphicFrameLocks noChangeAspect="1"/>
          </p:cNvGraphicFramePr>
          <p:nvPr/>
        </p:nvGraphicFramePr>
        <p:xfrm>
          <a:off x="1266825" y="1676400"/>
          <a:ext cx="7529513" cy="4452938"/>
        </p:xfrm>
        <a:graphic>
          <a:graphicData uri="http://schemas.openxmlformats.org/presentationml/2006/ole">
            <mc:AlternateContent xmlns:mc="http://schemas.openxmlformats.org/markup-compatibility/2006">
              <mc:Choice xmlns:v="urn:schemas-microsoft-com:vml" Requires="v">
                <p:oleObj spid="_x0000_s38982" name="Diagramm" r:id="rId4" imgW="4648200" imgH="2755900" progId="Excel.Chart.8">
                  <p:embed/>
                </p:oleObj>
              </mc:Choice>
              <mc:Fallback>
                <p:oleObj name="Diagramm" r:id="rId4" imgW="4648200" imgH="27559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825" y="1676400"/>
                        <a:ext cx="7529513"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2" name="Text Box 3"/>
          <p:cNvSpPr txBox="1">
            <a:spLocks noChangeArrowheads="1"/>
          </p:cNvSpPr>
          <p:nvPr/>
        </p:nvSpPr>
        <p:spPr bwMode="auto">
          <a:xfrm>
            <a:off x="2692400" y="230188"/>
            <a:ext cx="44402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3000" dirty="0"/>
              <a:t>Christchurch, </a:t>
            </a:r>
            <a:r>
              <a:rPr lang="en-US" sz="3000" dirty="0" err="1" smtClean="0"/>
              <a:t>Neuseeland</a:t>
            </a:r>
            <a:r>
              <a:rPr lang="en-US" sz="3000" dirty="0"/>
              <a:t/>
            </a:r>
            <a:br>
              <a:rPr lang="en-US" sz="3000" dirty="0"/>
            </a:br>
            <a:r>
              <a:rPr lang="en-US" sz="3000" dirty="0" err="1" smtClean="0"/>
              <a:t>Anzahl</a:t>
            </a:r>
            <a:r>
              <a:rPr lang="en-US" sz="3000" dirty="0" smtClean="0"/>
              <a:t> der </a:t>
            </a:r>
            <a:r>
              <a:rPr lang="en-US" sz="3000" dirty="0" err="1" smtClean="0"/>
              <a:t>Graffities</a:t>
            </a:r>
            <a:r>
              <a:rPr lang="en-US" sz="3000" dirty="0" smtClean="0"/>
              <a:t> </a:t>
            </a:r>
            <a:br>
              <a:rPr lang="en-US" sz="3000" dirty="0" smtClean="0"/>
            </a:br>
            <a:r>
              <a:rPr lang="en-US" dirty="0" smtClean="0"/>
              <a:t> </a:t>
            </a:r>
            <a:r>
              <a:rPr lang="en-US" dirty="0"/>
              <a:t>2002 </a:t>
            </a:r>
            <a:r>
              <a:rPr lang="en-US" dirty="0" err="1" smtClean="0"/>
              <a:t>bis</a:t>
            </a:r>
            <a:r>
              <a:rPr lang="en-US" dirty="0" smtClean="0"/>
              <a:t> </a:t>
            </a:r>
            <a:r>
              <a:rPr lang="en-US" dirty="0"/>
              <a:t>2010</a:t>
            </a:r>
          </a:p>
        </p:txBody>
      </p:sp>
    </p:spTree>
    <p:extLst>
      <p:ext uri="{BB962C8B-B14F-4D97-AF65-F5344CB8AC3E}">
        <p14:creationId xmlns:p14="http://schemas.microsoft.com/office/powerpoint/2010/main" val="374064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482600"/>
            <a:ext cx="67437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3594100" y="584200"/>
            <a:ext cx="2552700" cy="369332"/>
          </a:xfrm>
          <a:prstGeom prst="rect">
            <a:avLst/>
          </a:prstGeom>
          <a:solidFill>
            <a:schemeClr val="bg1"/>
          </a:solidFill>
        </p:spPr>
        <p:txBody>
          <a:bodyPr wrap="square" rtlCol="0">
            <a:spAutoFit/>
          </a:bodyPr>
          <a:lstStyle/>
          <a:p>
            <a:pPr algn="ctr"/>
            <a:r>
              <a:rPr lang="de-DE" dirty="0" smtClean="0"/>
              <a:t>Binnenfeuchtgebiete</a:t>
            </a:r>
            <a:endParaRPr lang="de-DE" dirty="0"/>
          </a:p>
        </p:txBody>
      </p:sp>
      <p:sp>
        <p:nvSpPr>
          <p:cNvPr id="3" name="Textfeld 2"/>
          <p:cNvSpPr txBox="1"/>
          <p:nvPr/>
        </p:nvSpPr>
        <p:spPr>
          <a:xfrm>
            <a:off x="1435100" y="2527300"/>
            <a:ext cx="6362700" cy="646331"/>
          </a:xfrm>
          <a:prstGeom prst="rect">
            <a:avLst/>
          </a:prstGeom>
          <a:solidFill>
            <a:schemeClr val="bg1"/>
          </a:solidFill>
        </p:spPr>
        <p:txBody>
          <a:bodyPr wrap="square" rtlCol="0">
            <a:spAutoFit/>
          </a:bodyPr>
          <a:lstStyle/>
          <a:p>
            <a:r>
              <a:rPr lang="de-DE" dirty="0" smtClean="0"/>
              <a:t>Den Städten und Gemeinden wurde die Störung, bzw. Zerstörung von rund 40 Hektar pro Jahr zugestanden</a:t>
            </a:r>
            <a:endParaRPr lang="de-DE" dirty="0"/>
          </a:p>
        </p:txBody>
      </p:sp>
    </p:spTree>
    <p:extLst>
      <p:ext uri="{BB962C8B-B14F-4D97-AF65-F5344CB8AC3E}">
        <p14:creationId xmlns:p14="http://schemas.microsoft.com/office/powerpoint/2010/main" val="16953923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96975"/>
            <a:ext cx="8486775"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p:cNvSpPr txBox="1">
            <a:spLocks noChangeArrowheads="1"/>
          </p:cNvSpPr>
          <p:nvPr/>
        </p:nvSpPr>
        <p:spPr bwMode="auto">
          <a:xfrm>
            <a:off x="2414767" y="35633"/>
            <a:ext cx="427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sz="4000" dirty="0"/>
              <a:t>Hull, UK</a:t>
            </a:r>
          </a:p>
        </p:txBody>
      </p:sp>
      <p:cxnSp>
        <p:nvCxnSpPr>
          <p:cNvPr id="105476" name="Straight Connector 4"/>
          <p:cNvCxnSpPr>
            <a:cxnSpLocks noChangeShapeType="1"/>
          </p:cNvCxnSpPr>
          <p:nvPr/>
        </p:nvCxnSpPr>
        <p:spPr bwMode="auto">
          <a:xfrm rot="16200000" flipH="1">
            <a:off x="3246438" y="4008438"/>
            <a:ext cx="3609975" cy="22225"/>
          </a:xfrm>
          <a:prstGeom prst="line">
            <a:avLst/>
          </a:prstGeom>
          <a:noFill/>
          <a:ln w="63500">
            <a:solidFill>
              <a:schemeClr val="accent1"/>
            </a:solidFill>
            <a:round/>
            <a:headEnd/>
            <a:tailEnd/>
          </a:ln>
          <a:extLst>
            <a:ext uri="{909E8E84-426E-40dd-AFC4-6F175D3DCCD1}">
              <a14:hiddenFill xmlns:a14="http://schemas.microsoft.com/office/drawing/2010/main">
                <a:noFill/>
              </a14:hiddenFill>
            </a:ext>
          </a:extLst>
        </p:spPr>
      </p:cxnSp>
      <p:sp>
        <p:nvSpPr>
          <p:cNvPr id="5" name="Rectangle 4"/>
          <p:cNvSpPr/>
          <p:nvPr/>
        </p:nvSpPr>
        <p:spPr bwMode="auto">
          <a:xfrm>
            <a:off x="2862263" y="1219200"/>
            <a:ext cx="3724275" cy="779463"/>
          </a:xfrm>
          <a:prstGeom prst="rect">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defRPr/>
            </a:pPr>
            <a:endParaRPr lang="lb-LU">
              <a:latin typeface="Arial Narrow" pitchFamily="34" charset="0"/>
              <a:ea typeface="ＭＳ Ｐゴシック" pitchFamily="34" charset="-128"/>
              <a:cs typeface="+mn-cs"/>
            </a:endParaRPr>
          </a:p>
        </p:txBody>
      </p:sp>
      <p:sp>
        <p:nvSpPr>
          <p:cNvPr id="41990" name="TextBox 5"/>
          <p:cNvSpPr txBox="1">
            <a:spLocks noChangeArrowheads="1"/>
          </p:cNvSpPr>
          <p:nvPr/>
        </p:nvSpPr>
        <p:spPr bwMode="auto">
          <a:xfrm>
            <a:off x="2273307" y="1150937"/>
            <a:ext cx="4995863" cy="1015663"/>
          </a:xfrm>
          <a:prstGeom prst="rect">
            <a:avLst/>
          </a:prstGeom>
          <a:solidFill>
            <a:schemeClr val="bg1"/>
          </a:solidFill>
          <a:ln>
            <a:noFill/>
          </a:ln>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b="1" dirty="0"/>
              <a:t>GESUNDHEIT UND ÖFFENTLICHE SICHERHEIT: </a:t>
            </a:r>
            <a:r>
              <a:rPr lang="en-US" b="1" dirty="0" smtClean="0"/>
              <a:t>WOUNDINGS</a:t>
            </a:r>
          </a:p>
          <a:p>
            <a:pPr algn="ctr" eaLnBrk="1" hangingPunct="1"/>
            <a:endParaRPr lang="en-US" b="1" dirty="0"/>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23</a:t>
            </a:fld>
            <a:endParaRPr lang="de-DE"/>
          </a:p>
        </p:txBody>
      </p:sp>
    </p:spTree>
    <p:extLst>
      <p:ext uri="{BB962C8B-B14F-4D97-AF65-F5344CB8AC3E}">
        <p14:creationId xmlns:p14="http://schemas.microsoft.com/office/powerpoint/2010/main" val="138091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45914" y="1724559"/>
            <a:ext cx="8331200" cy="1143000"/>
          </a:xfrm>
          <a:extLst/>
        </p:spPr>
        <p:txBody>
          <a:bodyPr>
            <a:normAutofit fontScale="90000"/>
          </a:bodyPr>
          <a:lstStyle/>
          <a:p>
            <a:pPr algn="ctr" eaLnBrk="1" hangingPunct="1">
              <a:defRPr/>
            </a:pPr>
            <a:r>
              <a:rPr lang="en-US" sz="5400" dirty="0" smtClean="0">
                <a:ea typeface="ＭＳ Ｐゴシック" charset="0"/>
                <a:cs typeface="+mj-cs"/>
              </a:rPr>
              <a:t>LEISTUNGS-</a:t>
            </a:r>
            <a:br>
              <a:rPr lang="en-US" sz="5400" dirty="0" smtClean="0">
                <a:ea typeface="ＭＳ Ｐゴシック" charset="0"/>
                <a:cs typeface="+mj-cs"/>
              </a:rPr>
            </a:br>
            <a:r>
              <a:rPr lang="en-US" sz="5400" dirty="0" smtClean="0">
                <a:ea typeface="ＭＳ Ｐゴシック" charset="0"/>
                <a:cs typeface="+mj-cs"/>
              </a:rPr>
              <a:t>VERANTWORTLICHKEIT</a:t>
            </a:r>
            <a:endParaRPr lang="en-US" sz="5400" dirty="0">
              <a:ea typeface="ＭＳ Ｐゴシック" charset="0"/>
              <a:cs typeface="+mj-cs"/>
            </a:endParaRPr>
          </a:p>
        </p:txBody>
      </p:sp>
      <p:sp>
        <p:nvSpPr>
          <p:cNvPr id="43011" name="Rectangle 3"/>
          <p:cNvSpPr>
            <a:spLocks noGrp="1" noChangeArrowheads="1"/>
          </p:cNvSpPr>
          <p:nvPr>
            <p:ph type="body" idx="1"/>
          </p:nvPr>
        </p:nvSpPr>
        <p:spPr>
          <a:xfrm>
            <a:off x="1304925" y="3808413"/>
            <a:ext cx="7086600" cy="1219200"/>
          </a:xfrm>
        </p:spPr>
        <p:txBody>
          <a:bodyPr/>
          <a:lstStyle/>
          <a:p>
            <a:pPr algn="ctr" eaLnBrk="1" hangingPunct="1">
              <a:buFont typeface="Wingdings" charset="0"/>
              <a:buNone/>
            </a:pPr>
            <a:r>
              <a:rPr lang="en-US" sz="3600" dirty="0">
                <a:latin typeface="Arial" charset="0"/>
                <a:ea typeface="ＭＳ Ｐゴシック" charset="0"/>
                <a:cs typeface="ＭＳ Ｐゴシック" charset="0"/>
              </a:rPr>
              <a:t>   </a:t>
            </a:r>
            <a:r>
              <a:rPr lang="en-US" sz="3600" dirty="0" err="1">
                <a:latin typeface="Arial" charset="0"/>
                <a:ea typeface="ＭＳ Ｐゴシック" charset="0"/>
                <a:cs typeface="ＭＳ Ｐゴシック" charset="0"/>
              </a:rPr>
              <a:t>Für</a:t>
            </a:r>
            <a:r>
              <a:rPr lang="en-US" sz="3600" dirty="0">
                <a:latin typeface="Arial" charset="0"/>
                <a:ea typeface="ＭＳ Ｐゴシック" charset="0"/>
                <a:cs typeface="ＭＳ Ｐゴシック" charset="0"/>
              </a:rPr>
              <a:t> </a:t>
            </a:r>
            <a:r>
              <a:rPr lang="en-US" sz="3600" dirty="0" err="1" smtClean="0">
                <a:solidFill>
                  <a:srgbClr val="000000"/>
                </a:solidFill>
                <a:latin typeface="Arial" charset="0"/>
                <a:ea typeface="ＭＳ Ｐゴシック" charset="0"/>
                <a:cs typeface="ＭＳ Ｐゴシック" charset="0"/>
              </a:rPr>
              <a:t>Programme</a:t>
            </a:r>
            <a:r>
              <a:rPr lang="en-US" sz="3600" dirty="0" smtClean="0">
                <a:solidFill>
                  <a:srgbClr val="000000"/>
                </a:solidFill>
                <a:latin typeface="Arial" charset="0"/>
                <a:ea typeface="ＭＳ Ｐゴシック" charset="0"/>
                <a:cs typeface="ＭＳ Ｐゴシック" charset="0"/>
              </a:rPr>
              <a:t>, </a:t>
            </a:r>
            <a:r>
              <a:rPr lang="en-US" sz="3600" dirty="0" err="1">
                <a:solidFill>
                  <a:srgbClr val="000000"/>
                </a:solidFill>
                <a:latin typeface="Arial" charset="0"/>
                <a:ea typeface="ＭＳ Ｐゴシック" charset="0"/>
                <a:cs typeface="ＭＳ Ｐゴシック" charset="0"/>
              </a:rPr>
              <a:t>Agenturen</a:t>
            </a:r>
            <a:r>
              <a:rPr lang="en-US" sz="3600" dirty="0">
                <a:solidFill>
                  <a:srgbClr val="000000"/>
                </a:solidFill>
                <a:latin typeface="Arial" charset="0"/>
                <a:ea typeface="ＭＳ Ｐゴシック" charset="0"/>
                <a:cs typeface="ＭＳ Ｐゴシック" charset="0"/>
              </a:rPr>
              <a:t> und </a:t>
            </a:r>
            <a:r>
              <a:rPr lang="en-US" sz="3600" dirty="0" err="1" smtClean="0">
                <a:solidFill>
                  <a:srgbClr val="000000"/>
                </a:solidFill>
                <a:latin typeface="Arial" charset="0"/>
                <a:ea typeface="ＭＳ Ｐゴシック" charset="0"/>
                <a:cs typeface="ＭＳ Ｐゴシック" charset="0"/>
              </a:rPr>
              <a:t>Dienstleister</a:t>
            </a:r>
            <a:endParaRPr lang="en-US" sz="3600" dirty="0">
              <a:solidFill>
                <a:srgbClr val="000000"/>
              </a:solidFill>
              <a:latin typeface="Arial" charset="0"/>
              <a:ea typeface="ＭＳ Ｐゴシック" charset="0"/>
              <a:cs typeface="ＭＳ Ｐゴシック" charset="0"/>
            </a:endParaRP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24</a:t>
            </a:fld>
            <a:endParaRPr lang="de-DE"/>
          </a:p>
        </p:txBody>
      </p:sp>
    </p:spTree>
    <p:extLst>
      <p:ext uri="{BB962C8B-B14F-4D97-AF65-F5344CB8AC3E}">
        <p14:creationId xmlns:p14="http://schemas.microsoft.com/office/powerpoint/2010/main" val="47172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1143000" y="974725"/>
            <a:ext cx="7543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pPr>
              <a:spcBef>
                <a:spcPct val="50000"/>
              </a:spcBef>
              <a:buFont typeface="WP TypographicSymbols" charset="0"/>
              <a:buNone/>
            </a:pPr>
            <a:r>
              <a:rPr lang="ja-JP" altLang="en-US" sz="4000" b="1" dirty="0" smtClean="0"/>
              <a:t>“</a:t>
            </a:r>
            <a:r>
              <a:rPr lang="en-US" altLang="ja-JP" sz="4000" b="1" dirty="0" err="1" smtClean="0"/>
              <a:t>Alle</a:t>
            </a:r>
            <a:r>
              <a:rPr lang="en-US" altLang="ja-JP" sz="4000" b="1" dirty="0" smtClean="0"/>
              <a:t> </a:t>
            </a:r>
            <a:r>
              <a:rPr lang="en-US" altLang="ja-JP" sz="4000" b="1" dirty="0" err="1" smtClean="0"/>
              <a:t>Leistungbemessungen</a:t>
            </a:r>
            <a:r>
              <a:rPr lang="en-US" altLang="ja-JP" sz="4000" b="1" dirty="0" smtClean="0"/>
              <a:t>, die </a:t>
            </a:r>
            <a:r>
              <a:rPr lang="en-US" altLang="ja-JP" sz="4000" b="1" dirty="0" err="1" smtClean="0"/>
              <a:t>jemals</a:t>
            </a:r>
            <a:r>
              <a:rPr lang="en-US" altLang="ja-JP" sz="4000" b="1" dirty="0" smtClean="0"/>
              <a:t> </a:t>
            </a:r>
            <a:r>
              <a:rPr lang="en-US" altLang="ja-JP" sz="4000" b="1" dirty="0" err="1" smtClean="0"/>
              <a:t>für</a:t>
            </a:r>
            <a:r>
              <a:rPr lang="en-US" altLang="ja-JP" sz="4000" b="1" dirty="0" smtClean="0"/>
              <a:t> </a:t>
            </a:r>
            <a:r>
              <a:rPr lang="en-US" altLang="ja-JP" sz="4000" b="1" dirty="0" err="1" smtClean="0"/>
              <a:t>irgendeine</a:t>
            </a:r>
            <a:r>
              <a:rPr lang="en-US" altLang="ja-JP" sz="4000" b="1" dirty="0" smtClean="0"/>
              <a:t> </a:t>
            </a:r>
            <a:r>
              <a:rPr lang="en-US" altLang="ja-JP" sz="4000" b="1" dirty="0" err="1" smtClean="0"/>
              <a:t>Dienstleistung</a:t>
            </a:r>
            <a:r>
              <a:rPr lang="en-US" altLang="ja-JP" sz="4000" b="1" dirty="0" smtClean="0"/>
              <a:t> in der Geschichte des </a:t>
            </a:r>
            <a:r>
              <a:rPr lang="en-US" altLang="ja-JP" sz="4000" b="1" dirty="0" err="1" smtClean="0"/>
              <a:t>Universums</a:t>
            </a:r>
            <a:r>
              <a:rPr lang="en-US" altLang="ja-JP" sz="4000" b="1" dirty="0" smtClean="0"/>
              <a:t> </a:t>
            </a:r>
            <a:r>
              <a:rPr lang="en-US" altLang="ja-JP" sz="4000" b="1" dirty="0" err="1" smtClean="0"/>
              <a:t>existiert</a:t>
            </a:r>
            <a:r>
              <a:rPr lang="en-US" altLang="ja-JP" sz="4000" b="1" dirty="0"/>
              <a:t> </a:t>
            </a:r>
            <a:r>
              <a:rPr lang="en-US" altLang="ja-JP" sz="4000" b="1" dirty="0" err="1" smtClean="0"/>
              <a:t>haben</a:t>
            </a:r>
            <a:r>
              <a:rPr lang="en-US" altLang="ja-JP" sz="4000" b="1" dirty="0" smtClean="0"/>
              <a:t>, </a:t>
            </a:r>
            <a:r>
              <a:rPr lang="en-US" altLang="ja-JP" sz="4000" b="1" dirty="0" err="1" smtClean="0"/>
              <a:t>beinhalten</a:t>
            </a:r>
            <a:r>
              <a:rPr lang="en-US" altLang="ja-JP" sz="4000" b="1" dirty="0" smtClean="0"/>
              <a:t> die </a:t>
            </a:r>
            <a:r>
              <a:rPr lang="en-US" altLang="ja-JP" sz="4000" b="1" dirty="0" err="1" smtClean="0"/>
              <a:t>Antwort</a:t>
            </a:r>
            <a:r>
              <a:rPr lang="en-US" altLang="ja-JP" sz="4000" b="1" dirty="0" smtClean="0"/>
              <a:t> auf </a:t>
            </a:r>
            <a:r>
              <a:rPr lang="en-US" altLang="ja-JP" sz="4000" b="1" dirty="0" err="1" smtClean="0"/>
              <a:t>zwei</a:t>
            </a:r>
            <a:r>
              <a:rPr lang="en-US" altLang="ja-JP" sz="4000" b="1" dirty="0" smtClean="0"/>
              <a:t> </a:t>
            </a:r>
            <a:r>
              <a:rPr lang="en-US" altLang="ja-JP" sz="4000" b="1" dirty="0" err="1" smtClean="0"/>
              <a:t>Arten</a:t>
            </a:r>
            <a:r>
              <a:rPr lang="en-US" altLang="ja-JP" sz="4000" b="1" dirty="0" smtClean="0"/>
              <a:t> von </a:t>
            </a:r>
            <a:r>
              <a:rPr lang="en-US" altLang="ja-JP" sz="4000" b="1" dirty="0" err="1" smtClean="0"/>
              <a:t>miteinender</a:t>
            </a:r>
            <a:r>
              <a:rPr lang="en-US" altLang="ja-JP" sz="4000" b="1" dirty="0" smtClean="0"/>
              <a:t> </a:t>
            </a:r>
            <a:r>
              <a:rPr lang="en-US" altLang="ja-JP" sz="4000" b="1" dirty="0" err="1" smtClean="0"/>
              <a:t>verknüpfter</a:t>
            </a:r>
            <a:r>
              <a:rPr lang="en-US" altLang="ja-JP" sz="4000" b="1" dirty="0" smtClean="0"/>
              <a:t> </a:t>
            </a:r>
            <a:r>
              <a:rPr lang="en-US" altLang="ja-JP" sz="4000" b="1" dirty="0" err="1" smtClean="0"/>
              <a:t>Fragen</a:t>
            </a:r>
            <a:r>
              <a:rPr lang="en-US" altLang="ja-JP" sz="4000" b="1" dirty="0" smtClean="0"/>
              <a:t>.”</a:t>
            </a:r>
            <a:endParaRPr lang="en-US" altLang="ja-JP" sz="4000" b="1" dirty="0"/>
          </a:p>
        </p:txBody>
      </p:sp>
    </p:spTree>
    <p:extLst>
      <p:ext uri="{BB962C8B-B14F-4D97-AF65-F5344CB8AC3E}">
        <p14:creationId xmlns:p14="http://schemas.microsoft.com/office/powerpoint/2010/main" val="251274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2165350" y="1090613"/>
            <a:ext cx="5538788" cy="5256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74754" name="Line 3"/>
          <p:cNvSpPr>
            <a:spLocks noChangeShapeType="1"/>
          </p:cNvSpPr>
          <p:nvPr/>
        </p:nvSpPr>
        <p:spPr bwMode="auto">
          <a:xfrm>
            <a:off x="4930775" y="1090613"/>
            <a:ext cx="0" cy="52530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05476" name="Text Box 4"/>
          <p:cNvSpPr txBox="1">
            <a:spLocks noChangeArrowheads="1"/>
          </p:cNvSpPr>
          <p:nvPr/>
        </p:nvSpPr>
        <p:spPr bwMode="auto">
          <a:xfrm>
            <a:off x="2387600" y="2306638"/>
            <a:ext cx="21113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5400" b="1" dirty="0" err="1" smtClean="0"/>
              <a:t>Wieviel</a:t>
            </a:r>
            <a:r>
              <a:rPr lang="en-US" sz="5400" b="1" dirty="0" smtClean="0"/>
              <a:t> </a:t>
            </a:r>
            <a:br>
              <a:rPr lang="en-US" sz="5400" b="1" dirty="0" smtClean="0"/>
            </a:br>
            <a:r>
              <a:rPr lang="en-US" sz="5400" b="1" dirty="0" smtClean="0"/>
              <a:t/>
            </a:r>
            <a:br>
              <a:rPr lang="en-US" sz="5400" b="1" dirty="0" smtClean="0"/>
            </a:br>
            <a:r>
              <a:rPr lang="en-US" sz="2800" dirty="0" err="1" smtClean="0"/>
              <a:t>haben</a:t>
            </a:r>
            <a:r>
              <a:rPr lang="en-US" sz="2800" dirty="0" smtClean="0"/>
              <a:t> </a:t>
            </a:r>
            <a:r>
              <a:rPr lang="en-US" sz="2800" dirty="0" err="1" smtClean="0"/>
              <a:t>wir</a:t>
            </a:r>
            <a:r>
              <a:rPr lang="en-US" sz="2800" dirty="0" smtClean="0"/>
              <a:t> </a:t>
            </a:r>
            <a:r>
              <a:rPr lang="en-US" sz="2800" dirty="0" err="1" smtClean="0"/>
              <a:t>geleistet</a:t>
            </a:r>
            <a:r>
              <a:rPr lang="en-US" sz="2800" dirty="0" smtClean="0"/>
              <a:t>?</a:t>
            </a:r>
            <a:endParaRPr lang="en-US" sz="2800" dirty="0"/>
          </a:p>
          <a:p>
            <a:pPr algn="ctr" eaLnBrk="1" hangingPunct="1">
              <a:spcBef>
                <a:spcPct val="50000"/>
              </a:spcBef>
            </a:pPr>
            <a:r>
              <a:rPr lang="en-US" sz="2400" dirty="0" smtClean="0"/>
              <a:t>( </a:t>
            </a:r>
            <a:r>
              <a:rPr lang="en-US" sz="2400" dirty="0"/>
              <a:t># )</a:t>
            </a:r>
          </a:p>
        </p:txBody>
      </p:sp>
      <p:sp>
        <p:nvSpPr>
          <p:cNvPr id="105478" name="Text Box 6"/>
          <p:cNvSpPr txBox="1">
            <a:spLocks noChangeArrowheads="1"/>
          </p:cNvSpPr>
          <p:nvPr/>
        </p:nvSpPr>
        <p:spPr bwMode="auto">
          <a:xfrm>
            <a:off x="5341938" y="2303463"/>
            <a:ext cx="197326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5400" b="1" dirty="0" err="1" smtClean="0"/>
              <a:t>Wie</a:t>
            </a:r>
            <a:r>
              <a:rPr lang="en-US" sz="5400" b="1" dirty="0" smtClean="0"/>
              <a:t> gut</a:t>
            </a:r>
            <a:endParaRPr lang="en-US" sz="5400" b="1" dirty="0"/>
          </a:p>
          <a:p>
            <a:pPr algn="ctr" eaLnBrk="1" hangingPunct="1">
              <a:spcBef>
                <a:spcPct val="50000"/>
              </a:spcBef>
            </a:pPr>
            <a:r>
              <a:rPr lang="en-US" sz="2800" dirty="0" err="1"/>
              <a:t>h</a:t>
            </a:r>
            <a:r>
              <a:rPr lang="en-US" sz="2800" dirty="0" err="1" smtClean="0"/>
              <a:t>aben</a:t>
            </a:r>
            <a:r>
              <a:rPr lang="en-US" sz="2800" dirty="0" smtClean="0"/>
              <a:t> </a:t>
            </a:r>
            <a:r>
              <a:rPr lang="en-US" sz="2800" dirty="0" err="1" smtClean="0"/>
              <a:t>wir</a:t>
            </a:r>
            <a:r>
              <a:rPr lang="en-US" sz="2800" dirty="0" smtClean="0"/>
              <a:t> das </a:t>
            </a:r>
            <a:r>
              <a:rPr lang="en-US" sz="2800" dirty="0" err="1" smtClean="0"/>
              <a:t>gemacht</a:t>
            </a:r>
            <a:r>
              <a:rPr lang="en-US" sz="2800" dirty="0" smtClean="0"/>
              <a:t>?</a:t>
            </a:r>
            <a:endParaRPr lang="en-US" sz="2800" dirty="0"/>
          </a:p>
          <a:p>
            <a:pPr algn="ctr" eaLnBrk="1" hangingPunct="1">
              <a:spcBef>
                <a:spcPct val="50000"/>
              </a:spcBef>
            </a:pPr>
            <a:r>
              <a:rPr lang="en-US" sz="2400" dirty="0"/>
              <a:t>( % )</a:t>
            </a:r>
          </a:p>
        </p:txBody>
      </p:sp>
      <p:sp>
        <p:nvSpPr>
          <p:cNvPr id="74757" name="Text Box 8"/>
          <p:cNvSpPr txBox="1">
            <a:spLocks noChangeArrowheads="1"/>
          </p:cNvSpPr>
          <p:nvPr/>
        </p:nvSpPr>
        <p:spPr bwMode="auto">
          <a:xfrm>
            <a:off x="2527300" y="666750"/>
            <a:ext cx="2008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dirty="0" err="1" smtClean="0">
                <a:solidFill>
                  <a:schemeClr val="tx2"/>
                </a:solidFill>
              </a:rPr>
              <a:t>Quantität</a:t>
            </a:r>
            <a:endParaRPr lang="en-US" sz="2400" b="1" dirty="0">
              <a:solidFill>
                <a:schemeClr val="tx2"/>
              </a:solidFill>
            </a:endParaRPr>
          </a:p>
        </p:txBody>
      </p:sp>
      <p:sp>
        <p:nvSpPr>
          <p:cNvPr id="74758" name="Text Box 10"/>
          <p:cNvSpPr txBox="1">
            <a:spLocks noChangeArrowheads="1"/>
          </p:cNvSpPr>
          <p:nvPr/>
        </p:nvSpPr>
        <p:spPr bwMode="auto">
          <a:xfrm>
            <a:off x="5281613" y="661988"/>
            <a:ext cx="2008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dirty="0" err="1" smtClean="0">
                <a:solidFill>
                  <a:schemeClr val="tx2"/>
                </a:solidFill>
              </a:rPr>
              <a:t>Qualität</a:t>
            </a:r>
            <a:endParaRPr lang="en-US" sz="2400" b="1" dirty="0">
              <a:solidFill>
                <a:schemeClr val="tx2"/>
              </a:solidFill>
            </a:endParaRPr>
          </a:p>
        </p:txBody>
      </p:sp>
      <p:sp>
        <p:nvSpPr>
          <p:cNvPr id="74759" name="Text Box 11"/>
          <p:cNvSpPr txBox="1">
            <a:spLocks noChangeArrowheads="1"/>
          </p:cNvSpPr>
          <p:nvPr/>
        </p:nvSpPr>
        <p:spPr bwMode="auto">
          <a:xfrm>
            <a:off x="2697163" y="79375"/>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u="sng" dirty="0" err="1" smtClean="0"/>
              <a:t>Leistungsbemessung</a:t>
            </a:r>
            <a:r>
              <a:rPr lang="en-US" sz="2400" b="1" u="sng" dirty="0" smtClean="0"/>
              <a:t> von </a:t>
            </a:r>
            <a:r>
              <a:rPr lang="en-US" sz="2400" b="1" u="sng" dirty="0" err="1" smtClean="0"/>
              <a:t>Diensten</a:t>
            </a:r>
            <a:endParaRPr lang="en-US" sz="2400" b="1" u="sng" dirty="0"/>
          </a:p>
        </p:txBody>
      </p:sp>
    </p:spTree>
    <p:extLst>
      <p:ext uri="{BB962C8B-B14F-4D97-AF65-F5344CB8AC3E}">
        <p14:creationId xmlns:p14="http://schemas.microsoft.com/office/powerpoint/2010/main" val="37430343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dissolve">
                                      <p:cBhvr>
                                        <p:cTn id="7" dur="500"/>
                                        <p:tgtEl>
                                          <p:spTgt spid="10547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5478"/>
                                        </p:tgtEl>
                                        <p:attrNameLst>
                                          <p:attrName>style.visibility</p:attrName>
                                        </p:attrNameLst>
                                      </p:cBhvr>
                                      <p:to>
                                        <p:strVal val="visible"/>
                                      </p:to>
                                    </p:set>
                                    <p:animEffect transition="in" filter="dissolve">
                                      <p:cBhvr>
                                        <p:cTn id="11" dur="500"/>
                                        <p:tgtEl>
                                          <p:spTgt spid="10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utoUpdateAnimBg="0"/>
      <p:bldP spid="10547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2165350" y="1090613"/>
            <a:ext cx="5538788" cy="5256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545219" name="Text Box 3"/>
          <p:cNvSpPr txBox="1">
            <a:spLocks noChangeArrowheads="1"/>
          </p:cNvSpPr>
          <p:nvPr/>
        </p:nvSpPr>
        <p:spPr bwMode="auto">
          <a:xfrm>
            <a:off x="3425825" y="1550988"/>
            <a:ext cx="301307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5400" b="1" dirty="0" err="1" smtClean="0"/>
              <a:t>Einsatz</a:t>
            </a:r>
            <a:endParaRPr lang="en-US" sz="5400" b="1" dirty="0"/>
          </a:p>
          <a:p>
            <a:pPr algn="ctr" eaLnBrk="1" hangingPunct="1">
              <a:spcBef>
                <a:spcPct val="50000"/>
              </a:spcBef>
            </a:pPr>
            <a:r>
              <a:rPr lang="en-US" sz="2800" dirty="0" err="1" smtClean="0"/>
              <a:t>Wie</a:t>
            </a:r>
            <a:r>
              <a:rPr lang="en-US" sz="2800" dirty="0" smtClean="0"/>
              <a:t> stark </a:t>
            </a:r>
            <a:r>
              <a:rPr lang="en-US" sz="2800" dirty="0" err="1" smtClean="0"/>
              <a:t>haben</a:t>
            </a:r>
            <a:r>
              <a:rPr lang="en-US" sz="2800" dirty="0" smtClean="0"/>
              <a:t> </a:t>
            </a:r>
            <a:r>
              <a:rPr lang="en-US" sz="2800" dirty="0" err="1" smtClean="0"/>
              <a:t>wir</a:t>
            </a:r>
            <a:r>
              <a:rPr lang="en-US" sz="2800" dirty="0" smtClean="0"/>
              <a:t> </a:t>
            </a:r>
            <a:r>
              <a:rPr lang="en-US" sz="2800" dirty="0" err="1" smtClean="0"/>
              <a:t>uns</a:t>
            </a:r>
            <a:r>
              <a:rPr lang="en-US" sz="2800" dirty="0" smtClean="0"/>
              <a:t> </a:t>
            </a:r>
            <a:r>
              <a:rPr lang="en-US" sz="2800" dirty="0" err="1" smtClean="0"/>
              <a:t>angestrengt</a:t>
            </a:r>
            <a:r>
              <a:rPr lang="en-US" sz="2800" dirty="0" smtClean="0"/>
              <a:t>?</a:t>
            </a:r>
            <a:endParaRPr lang="en-US" sz="2800" dirty="0"/>
          </a:p>
        </p:txBody>
      </p:sp>
      <p:sp>
        <p:nvSpPr>
          <p:cNvPr id="1545220" name="Text Box 4"/>
          <p:cNvSpPr txBox="1">
            <a:spLocks noChangeArrowheads="1"/>
          </p:cNvSpPr>
          <p:nvPr/>
        </p:nvSpPr>
        <p:spPr bwMode="auto">
          <a:xfrm>
            <a:off x="3351212" y="4148138"/>
            <a:ext cx="36337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5400" b="1" dirty="0" err="1" smtClean="0"/>
              <a:t>Effekt</a:t>
            </a:r>
            <a:endParaRPr lang="en-US" sz="5400" b="1" dirty="0"/>
          </a:p>
          <a:p>
            <a:pPr algn="ctr" eaLnBrk="1" hangingPunct="1">
              <a:spcBef>
                <a:spcPct val="50000"/>
              </a:spcBef>
            </a:pPr>
            <a:r>
              <a:rPr lang="en-US" sz="2800" dirty="0" smtClean="0"/>
              <a:t>Was hat </a:t>
            </a:r>
            <a:r>
              <a:rPr lang="en-US" sz="2800" dirty="0" err="1" smtClean="0"/>
              <a:t>sich</a:t>
            </a:r>
            <a:r>
              <a:rPr lang="en-US" sz="2800" dirty="0" smtClean="0"/>
              <a:t> </a:t>
            </a:r>
            <a:r>
              <a:rPr lang="en-US" sz="2800" dirty="0" err="1" smtClean="0"/>
              <a:t>verbessert</a:t>
            </a:r>
            <a:r>
              <a:rPr lang="en-US" sz="2800" dirty="0" smtClean="0"/>
              <a:t>?</a:t>
            </a:r>
            <a:endParaRPr lang="en-US" sz="2800" dirty="0"/>
          </a:p>
        </p:txBody>
      </p:sp>
      <p:sp>
        <p:nvSpPr>
          <p:cNvPr id="76804" name="Text Box 5"/>
          <p:cNvSpPr txBox="1">
            <a:spLocks noChangeArrowheads="1"/>
          </p:cNvSpPr>
          <p:nvPr/>
        </p:nvSpPr>
        <p:spPr bwMode="auto">
          <a:xfrm>
            <a:off x="2620963" y="79375"/>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u="sng" dirty="0" err="1" smtClean="0"/>
              <a:t>Leistungsbemessung</a:t>
            </a:r>
            <a:r>
              <a:rPr lang="en-US" sz="2400" b="1" u="sng" dirty="0" smtClean="0"/>
              <a:t> von </a:t>
            </a:r>
            <a:r>
              <a:rPr lang="en-US" sz="2400" b="1" u="sng" dirty="0" err="1" smtClean="0"/>
              <a:t>Diensten</a:t>
            </a:r>
            <a:endParaRPr lang="en-US" sz="2400" b="1" u="sng" dirty="0"/>
          </a:p>
        </p:txBody>
      </p:sp>
      <p:sp>
        <p:nvSpPr>
          <p:cNvPr id="76805" name="Line 6"/>
          <p:cNvSpPr>
            <a:spLocks noChangeShapeType="1"/>
          </p:cNvSpPr>
          <p:nvPr/>
        </p:nvSpPr>
        <p:spPr bwMode="auto">
          <a:xfrm>
            <a:off x="2170113" y="3725863"/>
            <a:ext cx="55387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pic>
        <p:nvPicPr>
          <p:cNvPr id="1545223" name="Picture 7" descr="Book Front Cover Final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760663"/>
            <a:ext cx="1476375" cy="1919287"/>
          </a:xfrm>
          <a:prstGeom prst="rect">
            <a:avLst/>
          </a:prstGeom>
          <a:noFill/>
          <a:ln>
            <a:noFill/>
          </a:ln>
          <a:effectLst>
            <a:outerShdw blurRad="63500" dist="107763" dir="81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0453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45219"/>
                                        </p:tgtEl>
                                        <p:attrNameLst>
                                          <p:attrName>style.visibility</p:attrName>
                                        </p:attrNameLst>
                                      </p:cBhvr>
                                      <p:to>
                                        <p:strVal val="visible"/>
                                      </p:to>
                                    </p:set>
                                    <p:animEffect transition="in" filter="dissolve">
                                      <p:cBhvr>
                                        <p:cTn id="7" dur="500"/>
                                        <p:tgtEl>
                                          <p:spTgt spid="154521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45220"/>
                                        </p:tgtEl>
                                        <p:attrNameLst>
                                          <p:attrName>style.visibility</p:attrName>
                                        </p:attrNameLst>
                                      </p:cBhvr>
                                      <p:to>
                                        <p:strVal val="visible"/>
                                      </p:to>
                                    </p:set>
                                    <p:animEffect transition="in" filter="dissolve">
                                      <p:cBhvr>
                                        <p:cTn id="11" dur="500"/>
                                        <p:tgtEl>
                                          <p:spTgt spid="15452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54522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1545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5219" grpId="0" autoUpdateAnimBg="0"/>
      <p:bldP spid="154522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165350" y="1090613"/>
            <a:ext cx="5538788" cy="5256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2" name="Group 14"/>
          <p:cNvGrpSpPr>
            <a:grpSpLocks/>
          </p:cNvGrpSpPr>
          <p:nvPr/>
        </p:nvGrpSpPr>
        <p:grpSpPr bwMode="auto">
          <a:xfrm>
            <a:off x="3959225" y="1690688"/>
            <a:ext cx="3263899" cy="3957637"/>
            <a:chOff x="2494" y="1065"/>
            <a:chExt cx="2056" cy="2493"/>
          </a:xfrm>
        </p:grpSpPr>
        <p:sp>
          <p:nvSpPr>
            <p:cNvPr id="78858" name="Text Box 3"/>
            <p:cNvSpPr txBox="1">
              <a:spLocks noChangeArrowheads="1"/>
            </p:cNvSpPr>
            <p:nvPr/>
          </p:nvSpPr>
          <p:spPr bwMode="auto">
            <a:xfrm>
              <a:off x="2494" y="1065"/>
              <a:ext cx="189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5400" b="1" dirty="0" err="1" smtClean="0"/>
                <a:t>Einsatz</a:t>
              </a:r>
              <a:endParaRPr lang="en-US" sz="2400" dirty="0"/>
            </a:p>
          </p:txBody>
        </p:sp>
        <p:sp>
          <p:nvSpPr>
            <p:cNvPr id="78859" name="Text Box 4"/>
            <p:cNvSpPr txBox="1">
              <a:spLocks noChangeArrowheads="1"/>
            </p:cNvSpPr>
            <p:nvPr/>
          </p:nvSpPr>
          <p:spPr bwMode="auto">
            <a:xfrm>
              <a:off x="2551" y="2976"/>
              <a:ext cx="199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5400" b="1" dirty="0" err="1" smtClean="0"/>
                <a:t>Effekt</a:t>
              </a:r>
              <a:endParaRPr lang="en-US" sz="5400" b="1" dirty="0"/>
            </a:p>
          </p:txBody>
        </p:sp>
      </p:grpSp>
      <p:sp>
        <p:nvSpPr>
          <p:cNvPr id="78851" name="Rectangle 6"/>
          <p:cNvSpPr>
            <a:spLocks noChangeArrowheads="1"/>
          </p:cNvSpPr>
          <p:nvPr/>
        </p:nvSpPr>
        <p:spPr bwMode="auto">
          <a:xfrm>
            <a:off x="2165350" y="1090613"/>
            <a:ext cx="5538788" cy="5256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78852" name="Line 7"/>
          <p:cNvSpPr>
            <a:spLocks noChangeShapeType="1"/>
          </p:cNvSpPr>
          <p:nvPr/>
        </p:nvSpPr>
        <p:spPr bwMode="auto">
          <a:xfrm>
            <a:off x="4930775" y="1090613"/>
            <a:ext cx="0" cy="52530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78853" name="Line 5"/>
          <p:cNvSpPr>
            <a:spLocks noChangeShapeType="1"/>
          </p:cNvSpPr>
          <p:nvPr/>
        </p:nvSpPr>
        <p:spPr bwMode="auto">
          <a:xfrm>
            <a:off x="2170113" y="3725863"/>
            <a:ext cx="55387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grpSp>
        <p:nvGrpSpPr>
          <p:cNvPr id="3" name="Group 15"/>
          <p:cNvGrpSpPr>
            <a:grpSpLocks/>
          </p:cNvGrpSpPr>
          <p:nvPr/>
        </p:nvGrpSpPr>
        <p:grpSpPr bwMode="auto">
          <a:xfrm>
            <a:off x="2652713" y="2827339"/>
            <a:ext cx="4535487" cy="1757363"/>
            <a:chOff x="1671" y="1781"/>
            <a:chExt cx="2857" cy="1107"/>
          </a:xfrm>
        </p:grpSpPr>
        <p:sp>
          <p:nvSpPr>
            <p:cNvPr id="78856" name="Text Box 8"/>
            <p:cNvSpPr txBox="1">
              <a:spLocks noChangeArrowheads="1"/>
            </p:cNvSpPr>
            <p:nvPr/>
          </p:nvSpPr>
          <p:spPr bwMode="auto">
            <a:xfrm>
              <a:off x="1671" y="1783"/>
              <a:ext cx="1163"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5400" b="1" dirty="0" err="1" smtClean="0"/>
                <a:t>Wie</a:t>
              </a:r>
              <a:r>
                <a:rPr lang="en-US" sz="5400" b="1" dirty="0" smtClean="0"/>
                <a:t>-</a:t>
              </a:r>
              <a:br>
                <a:rPr lang="en-US" sz="5400" b="1" dirty="0" smtClean="0"/>
              </a:br>
              <a:r>
                <a:rPr lang="en-US" sz="5400" b="1" dirty="0" err="1" smtClean="0"/>
                <a:t>viel</a:t>
              </a:r>
              <a:endParaRPr lang="en-US" sz="5400" b="1" dirty="0"/>
            </a:p>
          </p:txBody>
        </p:sp>
        <p:sp>
          <p:nvSpPr>
            <p:cNvPr id="78857" name="Text Box 9"/>
            <p:cNvSpPr txBox="1">
              <a:spLocks noChangeArrowheads="1"/>
            </p:cNvSpPr>
            <p:nvPr/>
          </p:nvSpPr>
          <p:spPr bwMode="auto">
            <a:xfrm>
              <a:off x="3365" y="1781"/>
              <a:ext cx="1163"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5400" b="1" dirty="0" err="1" smtClean="0"/>
                <a:t>Wie</a:t>
              </a:r>
              <a:r>
                <a:rPr lang="en-US" sz="5400" b="1" dirty="0" smtClean="0"/>
                <a:t/>
              </a:r>
              <a:br>
                <a:rPr lang="en-US" sz="5400" b="1" dirty="0" smtClean="0"/>
              </a:br>
              <a:r>
                <a:rPr lang="en-US" sz="5400" b="1" dirty="0" smtClean="0"/>
                <a:t>gut</a:t>
              </a:r>
              <a:endParaRPr lang="en-US" sz="2400" dirty="0"/>
            </a:p>
          </p:txBody>
        </p:sp>
      </p:grpSp>
      <p:sp>
        <p:nvSpPr>
          <p:cNvPr id="78855" name="Text Box 10"/>
          <p:cNvSpPr txBox="1">
            <a:spLocks noChangeArrowheads="1"/>
          </p:cNvSpPr>
          <p:nvPr/>
        </p:nvSpPr>
        <p:spPr bwMode="auto">
          <a:xfrm>
            <a:off x="2849563" y="79375"/>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u="sng" dirty="0" err="1" smtClean="0"/>
              <a:t>Leistungsbemessung</a:t>
            </a:r>
            <a:r>
              <a:rPr lang="en-US" sz="2400" b="1" u="sng" dirty="0" smtClean="0"/>
              <a:t> von </a:t>
            </a:r>
            <a:r>
              <a:rPr lang="en-US" sz="2400" b="1" u="sng" dirty="0" err="1" smtClean="0"/>
              <a:t>Diensten</a:t>
            </a:r>
            <a:endParaRPr lang="en-US" sz="2400" b="1" u="sng" dirty="0"/>
          </a:p>
        </p:txBody>
      </p:sp>
    </p:spTree>
    <p:extLst>
      <p:ext uri="{BB962C8B-B14F-4D97-AF65-F5344CB8AC3E}">
        <p14:creationId xmlns:p14="http://schemas.microsoft.com/office/powerpoint/2010/main" val="40378007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7" name="Line 3"/>
          <p:cNvSpPr>
            <a:spLocks noChangeShapeType="1"/>
          </p:cNvSpPr>
          <p:nvPr/>
        </p:nvSpPr>
        <p:spPr bwMode="auto">
          <a:xfrm>
            <a:off x="2170113" y="3725863"/>
            <a:ext cx="55387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08" name="Rectangle 4"/>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9" name="Line 5"/>
          <p:cNvSpPr>
            <a:spLocks noChangeShapeType="1"/>
          </p:cNvSpPr>
          <p:nvPr/>
        </p:nvSpPr>
        <p:spPr bwMode="auto">
          <a:xfrm flipH="1">
            <a:off x="4929188" y="1090613"/>
            <a:ext cx="1587" cy="26431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0" name="Text Box 6"/>
          <p:cNvSpPr txBox="1">
            <a:spLocks noChangeArrowheads="1"/>
          </p:cNvSpPr>
          <p:nvPr/>
        </p:nvSpPr>
        <p:spPr bwMode="auto">
          <a:xfrm>
            <a:off x="2633663" y="1755775"/>
            <a:ext cx="1846262"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defRPr/>
            </a:pPr>
            <a:r>
              <a:rPr lang="en-US" sz="2800" b="1" dirty="0" err="1" smtClean="0">
                <a:cs typeface="+mn-cs"/>
              </a:rPr>
              <a:t>Wieviel</a:t>
            </a:r>
            <a:r>
              <a:rPr lang="en-US" sz="2800" b="1" dirty="0" smtClean="0">
                <a:cs typeface="+mn-cs"/>
              </a:rPr>
              <a:t> </a:t>
            </a:r>
            <a:r>
              <a:rPr lang="en-US" sz="2800" b="1" dirty="0" err="1" smtClean="0">
                <a:cs typeface="+mn-cs"/>
              </a:rPr>
              <a:t>haben</a:t>
            </a:r>
            <a:r>
              <a:rPr lang="en-US" sz="2800" b="1" dirty="0" smtClean="0">
                <a:cs typeface="+mn-cs"/>
              </a:rPr>
              <a:t> </a:t>
            </a:r>
            <a:r>
              <a:rPr lang="en-US" sz="2800" b="1" dirty="0" err="1" smtClean="0">
                <a:cs typeface="+mn-cs"/>
              </a:rPr>
              <a:t>wir</a:t>
            </a:r>
            <a:r>
              <a:rPr lang="en-US" sz="2800" b="1" dirty="0" smtClean="0">
                <a:cs typeface="+mn-cs"/>
              </a:rPr>
              <a:t> </a:t>
            </a:r>
            <a:r>
              <a:rPr lang="en-US" sz="2800" b="1" dirty="0" err="1" smtClean="0">
                <a:cs typeface="+mn-cs"/>
              </a:rPr>
              <a:t>geleistet</a:t>
            </a:r>
            <a:r>
              <a:rPr lang="en-US" sz="2800" b="1" dirty="0" smtClean="0">
                <a:cs typeface="+mn-cs"/>
              </a:rPr>
              <a:t>?</a:t>
            </a:r>
          </a:p>
        </p:txBody>
      </p:sp>
      <p:sp>
        <p:nvSpPr>
          <p:cNvPr id="21511" name="Text Box 7"/>
          <p:cNvSpPr txBox="1">
            <a:spLocks noChangeArrowheads="1"/>
          </p:cNvSpPr>
          <p:nvPr/>
        </p:nvSpPr>
        <p:spPr bwMode="auto">
          <a:xfrm>
            <a:off x="1846263" y="79375"/>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MS PGothic" charset="0"/>
                <a:cs typeface="MS PGothic" charset="0"/>
              </a:defRPr>
            </a:lvl1pPr>
            <a:lvl2pPr marL="742950" indent="-285750" eaLnBrk="0" hangingPunct="0">
              <a:defRPr sz="2000">
                <a:solidFill>
                  <a:schemeClr val="tx1"/>
                </a:solidFill>
                <a:latin typeface="Arial Narrow" charset="0"/>
                <a:ea typeface="MS PGothic" charset="0"/>
                <a:cs typeface="MS PGothic" charset="0"/>
              </a:defRPr>
            </a:lvl2pPr>
            <a:lvl3pPr marL="1143000" indent="-228600" eaLnBrk="0" hangingPunct="0">
              <a:defRPr sz="2000">
                <a:solidFill>
                  <a:schemeClr val="tx1"/>
                </a:solidFill>
                <a:latin typeface="Arial Narrow" charset="0"/>
                <a:ea typeface="MS PGothic" charset="0"/>
                <a:cs typeface="MS PGothic" charset="0"/>
              </a:defRPr>
            </a:lvl3pPr>
            <a:lvl4pPr marL="1600200" indent="-228600" eaLnBrk="0" hangingPunct="0">
              <a:defRPr sz="2000">
                <a:solidFill>
                  <a:schemeClr val="tx1"/>
                </a:solidFill>
                <a:latin typeface="Arial Narrow" charset="0"/>
                <a:ea typeface="MS PGothic" charset="0"/>
                <a:cs typeface="MS PGothic" charset="0"/>
              </a:defRPr>
            </a:lvl4pPr>
            <a:lvl5pPr marL="2057400" indent="-228600" eaLnBrk="0" hangingPunct="0">
              <a:defRPr sz="2000">
                <a:solidFill>
                  <a:schemeClr val="tx1"/>
                </a:solidFill>
                <a:latin typeface="Arial Narrow" charset="0"/>
                <a:ea typeface="MS PGothic" charset="0"/>
                <a:cs typeface="MS PGothic" charset="0"/>
              </a:defRPr>
            </a:lvl5pPr>
            <a:lvl6pPr marL="25146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6pPr>
            <a:lvl7pPr marL="29718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7pPr>
            <a:lvl8pPr marL="34290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8pPr>
            <a:lvl9pPr marL="38862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9pPr>
          </a:lstStyle>
          <a:p>
            <a:pPr algn="ctr" eaLnBrk="1" hangingPunct="1">
              <a:spcBef>
                <a:spcPct val="50000"/>
              </a:spcBef>
              <a:defRPr/>
            </a:pPr>
            <a:r>
              <a:rPr lang="en-US" sz="2400" b="1" u="sng" dirty="0" err="1" smtClean="0"/>
              <a:t>Leistungsbemessung</a:t>
            </a:r>
            <a:r>
              <a:rPr lang="en-US" sz="2400" b="1" u="sng" dirty="0" smtClean="0"/>
              <a:t> von </a:t>
            </a:r>
            <a:r>
              <a:rPr lang="en-US" sz="2400" b="1" u="sng" dirty="0" err="1" smtClean="0">
                <a:solidFill>
                  <a:srgbClr val="000000"/>
                </a:solidFill>
              </a:rPr>
              <a:t>Programmen</a:t>
            </a:r>
            <a:endParaRPr lang="en-US" sz="2400" b="1" u="sng" dirty="0" smtClean="0">
              <a:solidFill>
                <a:srgbClr val="000000"/>
              </a:solidFill>
            </a:endParaRPr>
          </a:p>
        </p:txBody>
      </p:sp>
      <p:sp>
        <p:nvSpPr>
          <p:cNvPr id="21512" name="Text Box 8"/>
          <p:cNvSpPr txBox="1">
            <a:spLocks noChangeArrowheads="1"/>
          </p:cNvSpPr>
          <p:nvPr/>
        </p:nvSpPr>
        <p:spPr bwMode="auto">
          <a:xfrm>
            <a:off x="5334000" y="1752600"/>
            <a:ext cx="2057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defRPr/>
            </a:pPr>
            <a:r>
              <a:rPr lang="en-US" sz="2800" b="1" dirty="0" err="1" smtClean="0">
                <a:cs typeface="+mn-cs"/>
              </a:rPr>
              <a:t>Wie</a:t>
            </a:r>
            <a:r>
              <a:rPr lang="en-US" sz="2800" b="1" dirty="0" smtClean="0">
                <a:cs typeface="+mn-cs"/>
              </a:rPr>
              <a:t> gut </a:t>
            </a:r>
            <a:r>
              <a:rPr lang="en-US" sz="2800" b="1" dirty="0" err="1" smtClean="0">
                <a:cs typeface="+mn-cs"/>
              </a:rPr>
              <a:t>haben</a:t>
            </a:r>
            <a:r>
              <a:rPr lang="en-US" sz="2800" b="1" dirty="0" smtClean="0">
                <a:cs typeface="+mn-cs"/>
              </a:rPr>
              <a:t> </a:t>
            </a:r>
            <a:r>
              <a:rPr lang="en-US" sz="2800" b="1" dirty="0" err="1" smtClean="0">
                <a:cs typeface="+mn-cs"/>
              </a:rPr>
              <a:t>wir</a:t>
            </a:r>
            <a:r>
              <a:rPr lang="en-US" sz="2800" b="1" dirty="0" smtClean="0">
                <a:cs typeface="+mn-cs"/>
              </a:rPr>
              <a:t> </a:t>
            </a:r>
            <a:r>
              <a:rPr lang="en-US" sz="2800" b="1" dirty="0" err="1" smtClean="0">
                <a:cs typeface="+mn-cs"/>
              </a:rPr>
              <a:t>es</a:t>
            </a:r>
            <a:r>
              <a:rPr lang="en-US" sz="2800" b="1" dirty="0" smtClean="0">
                <a:cs typeface="+mn-cs"/>
              </a:rPr>
              <a:t> </a:t>
            </a:r>
            <a:r>
              <a:rPr lang="en-US" sz="2800" b="1" dirty="0" err="1" smtClean="0">
                <a:cs typeface="+mn-cs"/>
              </a:rPr>
              <a:t>gemacht</a:t>
            </a:r>
            <a:r>
              <a:rPr lang="en-US" sz="2800" b="1" dirty="0" smtClean="0">
                <a:cs typeface="+mn-cs"/>
              </a:rPr>
              <a:t>?</a:t>
            </a:r>
          </a:p>
        </p:txBody>
      </p:sp>
      <p:sp>
        <p:nvSpPr>
          <p:cNvPr id="21513" name="Text Box 9"/>
          <p:cNvSpPr txBox="1">
            <a:spLocks noChangeArrowheads="1"/>
          </p:cNvSpPr>
          <p:nvPr/>
        </p:nvSpPr>
        <p:spPr bwMode="auto">
          <a:xfrm>
            <a:off x="3581400" y="3746500"/>
            <a:ext cx="2667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defRPr/>
            </a:pPr>
            <a:r>
              <a:rPr lang="en-US" sz="2800" b="1" dirty="0" smtClean="0">
                <a:solidFill>
                  <a:srgbClr val="000000"/>
                </a:solidFill>
                <a:cs typeface="+mn-cs"/>
              </a:rPr>
              <a:t>Hat </a:t>
            </a:r>
            <a:r>
              <a:rPr lang="en-US" sz="2800" b="1" dirty="0" err="1" smtClean="0">
                <a:solidFill>
                  <a:srgbClr val="000000"/>
                </a:solidFill>
                <a:cs typeface="+mn-cs"/>
              </a:rPr>
              <a:t>sich</a:t>
            </a:r>
            <a:r>
              <a:rPr lang="en-US" sz="2800" b="1" dirty="0" smtClean="0">
                <a:solidFill>
                  <a:srgbClr val="000000"/>
                </a:solidFill>
                <a:cs typeface="+mn-cs"/>
              </a:rPr>
              <a:t> </a:t>
            </a:r>
            <a:r>
              <a:rPr lang="en-US" sz="2800" b="1" dirty="0" err="1" smtClean="0">
                <a:solidFill>
                  <a:srgbClr val="000000"/>
                </a:solidFill>
                <a:cs typeface="+mn-cs"/>
              </a:rPr>
              <a:t>etwas</a:t>
            </a:r>
            <a:r>
              <a:rPr lang="en-US" sz="2800" b="1" dirty="0" smtClean="0">
                <a:solidFill>
                  <a:srgbClr val="000000"/>
                </a:solidFill>
                <a:cs typeface="+mn-cs"/>
              </a:rPr>
              <a:t> </a:t>
            </a:r>
            <a:r>
              <a:rPr lang="en-US" sz="2800" b="1" dirty="0" err="1" smtClean="0">
                <a:solidFill>
                  <a:srgbClr val="000000"/>
                </a:solidFill>
                <a:cs typeface="+mn-cs"/>
              </a:rPr>
              <a:t>verbessert</a:t>
            </a:r>
            <a:r>
              <a:rPr lang="en-US" sz="2800" b="1" dirty="0" smtClean="0">
                <a:solidFill>
                  <a:srgbClr val="000000"/>
                </a:solidFill>
                <a:cs typeface="+mn-cs"/>
              </a:rPr>
              <a:t>?</a:t>
            </a:r>
          </a:p>
        </p:txBody>
      </p:sp>
      <p:sp>
        <p:nvSpPr>
          <p:cNvPr id="21514" name="Text Box 11"/>
          <p:cNvSpPr txBox="1">
            <a:spLocks noChangeArrowheads="1"/>
          </p:cNvSpPr>
          <p:nvPr/>
        </p:nvSpPr>
        <p:spPr bwMode="auto">
          <a:xfrm>
            <a:off x="2527300" y="666750"/>
            <a:ext cx="2008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Quantität</a:t>
            </a:r>
          </a:p>
        </p:txBody>
      </p:sp>
      <p:sp>
        <p:nvSpPr>
          <p:cNvPr id="21515" name="Text Box 12"/>
          <p:cNvSpPr txBox="1">
            <a:spLocks noChangeArrowheads="1"/>
          </p:cNvSpPr>
          <p:nvPr/>
        </p:nvSpPr>
        <p:spPr bwMode="auto">
          <a:xfrm>
            <a:off x="5281613" y="661988"/>
            <a:ext cx="2008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Qualität</a:t>
            </a:r>
          </a:p>
        </p:txBody>
      </p:sp>
      <p:sp>
        <p:nvSpPr>
          <p:cNvPr id="21516" name="Text Box 13"/>
          <p:cNvSpPr txBox="1">
            <a:spLocks noChangeArrowheads="1"/>
          </p:cNvSpPr>
          <p:nvPr/>
        </p:nvSpPr>
        <p:spPr bwMode="auto">
          <a:xfrm rot="-5400000">
            <a:off x="-546894" y="3290094"/>
            <a:ext cx="490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400" b="1" dirty="0" smtClean="0">
                <a:solidFill>
                  <a:schemeClr val="tx2"/>
                </a:solidFill>
                <a:cs typeface="+mn-cs"/>
              </a:rPr>
              <a:t>       </a:t>
            </a:r>
            <a:r>
              <a:rPr lang="en-US" sz="2400" b="1" dirty="0" err="1" smtClean="0">
                <a:solidFill>
                  <a:schemeClr val="tx2"/>
                </a:solidFill>
                <a:cs typeface="+mn-cs"/>
              </a:rPr>
              <a:t>Effekt</a:t>
            </a:r>
            <a:r>
              <a:rPr lang="en-US" sz="2400" b="1" dirty="0" smtClean="0">
                <a:solidFill>
                  <a:schemeClr val="tx2"/>
                </a:solidFill>
                <a:cs typeface="+mn-cs"/>
              </a:rPr>
              <a:t>                           </a:t>
            </a:r>
            <a:r>
              <a:rPr lang="en-US" sz="2400" b="1" dirty="0" err="1" smtClean="0">
                <a:solidFill>
                  <a:schemeClr val="tx2"/>
                </a:solidFill>
                <a:cs typeface="+mn-cs"/>
              </a:rPr>
              <a:t>Einsatz</a:t>
            </a:r>
            <a:endParaRPr lang="en-US" sz="2400" b="1" dirty="0" smtClean="0">
              <a:solidFill>
                <a:schemeClr val="tx2"/>
              </a:solidFill>
              <a:cs typeface="+mn-cs"/>
            </a:endParaRPr>
          </a:p>
        </p:txBody>
      </p:sp>
      <p:sp>
        <p:nvSpPr>
          <p:cNvPr id="21517" name="Line 16"/>
          <p:cNvSpPr>
            <a:spLocks noChangeShapeType="1"/>
          </p:cNvSpPr>
          <p:nvPr/>
        </p:nvSpPr>
        <p:spPr bwMode="auto">
          <a:xfrm flipH="1">
            <a:off x="4929188" y="5129213"/>
            <a:ext cx="1587" cy="1209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8" name="Text Box 17"/>
          <p:cNvSpPr txBox="1">
            <a:spLocks noChangeArrowheads="1"/>
          </p:cNvSpPr>
          <p:nvPr/>
        </p:nvSpPr>
        <p:spPr bwMode="auto">
          <a:xfrm>
            <a:off x="2914650" y="5029200"/>
            <a:ext cx="11747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800" dirty="0" err="1" smtClean="0">
                <a:cs typeface="+mn-cs"/>
              </a:rPr>
              <a:t>Anzahl</a:t>
            </a:r>
            <a:r>
              <a:rPr lang="en-US" sz="2800" dirty="0" smtClean="0">
                <a:cs typeface="+mn-cs"/>
              </a:rPr>
              <a:t> 	(#)</a:t>
            </a:r>
          </a:p>
        </p:txBody>
      </p:sp>
      <p:sp>
        <p:nvSpPr>
          <p:cNvPr id="21519" name="Text Box 18"/>
          <p:cNvSpPr txBox="1">
            <a:spLocks noChangeArrowheads="1"/>
          </p:cNvSpPr>
          <p:nvPr/>
        </p:nvSpPr>
        <p:spPr bwMode="auto">
          <a:xfrm>
            <a:off x="5810250" y="5038725"/>
            <a:ext cx="1000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800" smtClean="0">
                <a:cs typeface="+mn-cs"/>
              </a:rPr>
              <a:t>%</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29</a:t>
            </a:fld>
            <a:endParaRPr lang="de-DE"/>
          </a:p>
        </p:txBody>
      </p:sp>
    </p:spTree>
    <p:extLst>
      <p:ext uri="{BB962C8B-B14F-4D97-AF65-F5344CB8AC3E}">
        <p14:creationId xmlns:p14="http://schemas.microsoft.com/office/powerpoint/2010/main" val="224655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p:cNvSpPr>
            <a:spLocks noGrp="1" noChangeArrowheads="1"/>
          </p:cNvSpPr>
          <p:nvPr>
            <p:ph type="title"/>
          </p:nvPr>
        </p:nvSpPr>
        <p:spPr>
          <a:xfrm>
            <a:off x="982137" y="762000"/>
            <a:ext cx="7377113" cy="533400"/>
          </a:xfrm>
          <a:extLst/>
        </p:spPr>
        <p:txBody>
          <a:bodyPr>
            <a:normAutofit fontScale="90000"/>
          </a:bodyPr>
          <a:lstStyle/>
          <a:p>
            <a:pPr algn="ctr" eaLnBrk="1" hangingPunct="1">
              <a:defRPr/>
            </a:pPr>
            <a:r>
              <a:rPr lang="en-US" sz="3200" u="sng" dirty="0" err="1" smtClean="0">
                <a:ea typeface="ＭＳ Ｐゴシック" charset="0"/>
                <a:cs typeface="+mj-cs"/>
              </a:rPr>
              <a:t>Ergebnisorientierte</a:t>
            </a:r>
            <a:r>
              <a:rPr lang="en-US" sz="3200" u="sng" dirty="0" smtClean="0">
                <a:ea typeface="ＭＳ Ｐゴシック" charset="0"/>
                <a:cs typeface="+mj-cs"/>
              </a:rPr>
              <a:t> </a:t>
            </a:r>
            <a:r>
              <a:rPr lang="en-US" sz="3200" u="sng" dirty="0" err="1" smtClean="0">
                <a:ea typeface="ＭＳ Ｐゴシック" charset="0"/>
                <a:cs typeface="+mj-cs"/>
              </a:rPr>
              <a:t>Verantwortlichkeit</a:t>
            </a:r>
            <a:r>
              <a:rPr lang="en-US" sz="4000" u="sng" dirty="0">
                <a:ea typeface="ＭＳ Ｐゴシック" charset="0"/>
                <a:cs typeface="+mj-cs"/>
              </a:rPr>
              <a:t/>
            </a:r>
            <a:br>
              <a:rPr lang="en-US" sz="4000" u="sng" dirty="0">
                <a:ea typeface="ＭＳ Ｐゴシック" charset="0"/>
                <a:cs typeface="+mj-cs"/>
              </a:rPr>
            </a:br>
            <a:r>
              <a:rPr lang="en-US" sz="2400" u="sng" dirty="0" err="1" smtClean="0">
                <a:ea typeface="ＭＳ Ｐゴシック" charset="0"/>
                <a:cs typeface="+mj-cs"/>
              </a:rPr>
              <a:t>besteht</a:t>
            </a:r>
            <a:r>
              <a:rPr lang="en-US" sz="2400" u="sng" dirty="0" smtClean="0">
                <a:ea typeface="ＭＳ Ｐゴシック" charset="0"/>
                <a:cs typeface="+mj-cs"/>
              </a:rPr>
              <a:t> </a:t>
            </a:r>
            <a:r>
              <a:rPr lang="en-US" sz="2400" u="sng" dirty="0" err="1" smtClean="0">
                <a:ea typeface="ＭＳ Ｐゴシック" charset="0"/>
                <a:cs typeface="+mj-cs"/>
              </a:rPr>
              <a:t>aus</a:t>
            </a:r>
            <a:r>
              <a:rPr lang="en-US" sz="2400" u="sng" dirty="0" smtClean="0">
                <a:ea typeface="ＭＳ Ｐゴシック" charset="0"/>
                <a:cs typeface="+mj-cs"/>
              </a:rPr>
              <a:t> </a:t>
            </a:r>
            <a:r>
              <a:rPr lang="en-US" sz="2400" u="sng" dirty="0" err="1" smtClean="0">
                <a:ea typeface="ＭＳ Ｐゴシック" charset="0"/>
                <a:cs typeface="+mj-cs"/>
              </a:rPr>
              <a:t>zwei</a:t>
            </a:r>
            <a:r>
              <a:rPr lang="en-US" sz="2400" u="sng" dirty="0" smtClean="0">
                <a:ea typeface="ＭＳ Ｐゴシック" charset="0"/>
                <a:cs typeface="+mj-cs"/>
              </a:rPr>
              <a:t> </a:t>
            </a:r>
            <a:r>
              <a:rPr lang="en-US" sz="2400" u="sng" dirty="0" err="1" smtClean="0">
                <a:ea typeface="ＭＳ Ｐゴシック" charset="0"/>
                <a:cs typeface="+mj-cs"/>
              </a:rPr>
              <a:t>Teilen</a:t>
            </a:r>
            <a:r>
              <a:rPr lang="en-US" sz="2400" u="sng" dirty="0" smtClean="0">
                <a:ea typeface="ＭＳ Ｐゴシック" charset="0"/>
                <a:cs typeface="+mj-cs"/>
              </a:rPr>
              <a:t>:</a:t>
            </a:r>
            <a:endParaRPr lang="en-US" sz="2400" u="sng" dirty="0">
              <a:ea typeface="ＭＳ Ｐゴシック" charset="0"/>
              <a:cs typeface="+mj-cs"/>
            </a:endParaRPr>
          </a:p>
        </p:txBody>
      </p:sp>
      <p:grpSp>
        <p:nvGrpSpPr>
          <p:cNvPr id="50195" name="Group 19"/>
          <p:cNvGrpSpPr>
            <a:grpSpLocks/>
          </p:cNvGrpSpPr>
          <p:nvPr/>
        </p:nvGrpSpPr>
        <p:grpSpPr bwMode="auto">
          <a:xfrm>
            <a:off x="1380070" y="4252912"/>
            <a:ext cx="6978650" cy="2254068"/>
            <a:chOff x="1147" y="2780"/>
            <a:chExt cx="4396" cy="1319"/>
          </a:xfrm>
        </p:grpSpPr>
        <p:sp>
          <p:nvSpPr>
            <p:cNvPr id="4104" name="Text Box 8"/>
            <p:cNvSpPr txBox="1">
              <a:spLocks noChangeArrowheads="1"/>
            </p:cNvSpPr>
            <p:nvPr/>
          </p:nvSpPr>
          <p:spPr bwMode="auto">
            <a:xfrm>
              <a:off x="1418" y="2780"/>
              <a:ext cx="3697"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defRPr/>
              </a:pPr>
              <a:r>
                <a:rPr lang="en-US" sz="4000" u="sng" dirty="0" err="1" smtClean="0">
                  <a:latin typeface="Times New Roman" charset="0"/>
                  <a:cs typeface="+mn-cs"/>
                </a:rPr>
                <a:t>Leistungsergebnis</a:t>
              </a:r>
              <a:r>
                <a:rPr lang="en-US" sz="4000" dirty="0" smtClean="0">
                  <a:latin typeface="Times New Roman" charset="0"/>
                  <a:cs typeface="+mn-cs"/>
                </a:rPr>
                <a:t/>
              </a:r>
              <a:br>
                <a:rPr lang="en-US" sz="4000" dirty="0" smtClean="0">
                  <a:latin typeface="Times New Roman" charset="0"/>
                  <a:cs typeface="+mn-cs"/>
                </a:rPr>
              </a:br>
              <a:r>
                <a:rPr lang="en-US" sz="2800" dirty="0" err="1" smtClean="0">
                  <a:latin typeface="Times New Roman" charset="0"/>
                  <a:cs typeface="+mn-cs"/>
                </a:rPr>
                <a:t>hinsichtlich</a:t>
              </a:r>
              <a:r>
                <a:rPr lang="en-US" sz="2800" dirty="0" smtClean="0">
                  <a:latin typeface="Times New Roman" charset="0"/>
                  <a:cs typeface="+mn-cs"/>
                </a:rPr>
                <a:t> des </a:t>
              </a:r>
              <a:r>
                <a:rPr lang="en-US" sz="2800" dirty="0" err="1" smtClean="0">
                  <a:latin typeface="Times New Roman" charset="0"/>
                  <a:cs typeface="+mn-cs"/>
                </a:rPr>
                <a:t>Wohls</a:t>
              </a:r>
              <a:r>
                <a:rPr lang="en-US" sz="2800" dirty="0" smtClean="0">
                  <a:latin typeface="Times New Roman" charset="0"/>
                  <a:cs typeface="+mn-cs"/>
                </a:rPr>
                <a:t> </a:t>
              </a:r>
              <a:r>
                <a:rPr lang="en-US" sz="2800" dirty="0" err="1" smtClean="0">
                  <a:latin typeface="Times New Roman" charset="0"/>
                  <a:cs typeface="+mn-cs"/>
                </a:rPr>
                <a:t>einer</a:t>
              </a:r>
              <a:r>
                <a:rPr lang="en-US" sz="2800" dirty="0" smtClean="0">
                  <a:latin typeface="Times New Roman" charset="0"/>
                  <a:cs typeface="+mn-cs"/>
                </a:rPr>
                <a:t>  SPEZIELLEN ZIELGRUPPE</a:t>
              </a:r>
            </a:p>
          </p:txBody>
        </p:sp>
        <p:sp>
          <p:nvSpPr>
            <p:cNvPr id="4106" name="Text Box 14"/>
            <p:cNvSpPr txBox="1">
              <a:spLocks noChangeArrowheads="1"/>
            </p:cNvSpPr>
            <p:nvPr/>
          </p:nvSpPr>
          <p:spPr bwMode="auto">
            <a:xfrm>
              <a:off x="1147" y="3685"/>
              <a:ext cx="4396"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b="1" dirty="0" err="1" smtClean="0">
                  <a:solidFill>
                    <a:srgbClr val="000000"/>
                  </a:solidFill>
                </a:rPr>
                <a:t>Für</a:t>
              </a:r>
              <a:r>
                <a:rPr lang="en-US" b="1" dirty="0" smtClean="0">
                  <a:solidFill>
                    <a:srgbClr val="000000"/>
                  </a:solidFill>
                </a:rPr>
                <a:t> </a:t>
              </a:r>
              <a:r>
                <a:rPr lang="en-US" b="1" dirty="0" err="1" smtClean="0">
                  <a:solidFill>
                    <a:srgbClr val="000000"/>
                  </a:solidFill>
                </a:rPr>
                <a:t>Programme</a:t>
              </a:r>
              <a:r>
                <a:rPr lang="en-US" b="1" dirty="0" smtClean="0">
                  <a:solidFill>
                    <a:srgbClr val="000000"/>
                  </a:solidFill>
                </a:rPr>
                <a:t> – </a:t>
              </a:r>
              <a:r>
                <a:rPr lang="en-US" b="1" dirty="0" err="1" smtClean="0">
                  <a:solidFill>
                    <a:srgbClr val="000000"/>
                  </a:solidFill>
                </a:rPr>
                <a:t>Agenturen</a:t>
              </a:r>
              <a:r>
                <a:rPr lang="en-US" b="1" dirty="0" smtClean="0">
                  <a:solidFill>
                    <a:srgbClr val="000000"/>
                  </a:solidFill>
                </a:rPr>
                <a:t>/</a:t>
              </a:r>
              <a:r>
                <a:rPr lang="en-US" b="1" dirty="0" err="1" smtClean="0">
                  <a:solidFill>
                    <a:srgbClr val="000000"/>
                  </a:solidFill>
                </a:rPr>
                <a:t>z.B</a:t>
              </a:r>
              <a:r>
                <a:rPr lang="en-US" b="1" dirty="0" smtClean="0">
                  <a:solidFill>
                    <a:srgbClr val="000000"/>
                  </a:solidFill>
                </a:rPr>
                <a:t>. </a:t>
              </a:r>
              <a:r>
                <a:rPr lang="en-US" b="1" dirty="0" err="1" smtClean="0">
                  <a:solidFill>
                    <a:srgbClr val="000000"/>
                  </a:solidFill>
                </a:rPr>
                <a:t>Entwicklungsgesellschaften</a:t>
              </a:r>
              <a:r>
                <a:rPr lang="en-US" b="1" dirty="0" smtClean="0">
                  <a:solidFill>
                    <a:srgbClr val="000000"/>
                  </a:solidFill>
                </a:rPr>
                <a:t> - </a:t>
              </a:r>
              <a:r>
                <a:rPr lang="en-US" b="1" dirty="0" err="1" smtClean="0">
                  <a:solidFill>
                    <a:srgbClr val="000000"/>
                  </a:solidFill>
                </a:rPr>
                <a:t>Dienstleister</a:t>
              </a:r>
              <a:r>
                <a:rPr lang="en-US" b="1" dirty="0" smtClean="0">
                  <a:solidFill>
                    <a:srgbClr val="000000"/>
                  </a:solidFill>
                </a:rPr>
                <a:t> </a:t>
              </a:r>
              <a:r>
                <a:rPr lang="en-US" b="1" dirty="0" smtClean="0">
                  <a:solidFill>
                    <a:srgbClr val="FFFFFF"/>
                  </a:solidFill>
                </a:rPr>
                <a:t>PRR</a:t>
              </a:r>
              <a:endParaRPr lang="en-US" b="1" dirty="0">
                <a:solidFill>
                  <a:srgbClr val="FFFFFF"/>
                </a:solidFill>
              </a:endParaRPr>
            </a:p>
          </p:txBody>
        </p:sp>
      </p:grpSp>
      <p:grpSp>
        <p:nvGrpSpPr>
          <p:cNvPr id="26628" name="Group 17"/>
          <p:cNvGrpSpPr>
            <a:grpSpLocks/>
          </p:cNvGrpSpPr>
          <p:nvPr/>
        </p:nvGrpSpPr>
        <p:grpSpPr bwMode="auto">
          <a:xfrm>
            <a:off x="1788939" y="1841500"/>
            <a:ext cx="5665788" cy="1836738"/>
            <a:chOff x="1358" y="1160"/>
            <a:chExt cx="3569" cy="1157"/>
          </a:xfrm>
        </p:grpSpPr>
        <p:sp>
          <p:nvSpPr>
            <p:cNvPr id="4101" name="Text Box 3"/>
            <p:cNvSpPr txBox="1">
              <a:spLocks noChangeArrowheads="1"/>
            </p:cNvSpPr>
            <p:nvPr/>
          </p:nvSpPr>
          <p:spPr bwMode="auto">
            <a:xfrm>
              <a:off x="1454" y="1160"/>
              <a:ext cx="3394"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4000" u="sng" dirty="0" err="1">
                  <a:latin typeface="Times New Roman" charset="0"/>
                </a:rPr>
                <a:t>Bevölkerungsergebnis</a:t>
              </a:r>
              <a:r>
                <a:rPr lang="en-US" sz="4000" dirty="0">
                  <a:latin typeface="Times New Roman" charset="0"/>
                </a:rPr>
                <a:t/>
              </a:r>
              <a:br>
                <a:rPr lang="en-US" sz="4000" dirty="0">
                  <a:latin typeface="Times New Roman" charset="0"/>
                </a:rPr>
              </a:br>
              <a:r>
                <a:rPr lang="en-US" sz="2800" dirty="0" err="1">
                  <a:latin typeface="Times New Roman" charset="0"/>
                </a:rPr>
                <a:t>hinsichtlich</a:t>
              </a:r>
              <a:r>
                <a:rPr lang="en-US" sz="2800" dirty="0">
                  <a:latin typeface="Times New Roman" charset="0"/>
                </a:rPr>
                <a:t> </a:t>
              </a:r>
              <a:r>
                <a:rPr lang="en-US" sz="2800" dirty="0" smtClean="0">
                  <a:latin typeface="Times New Roman" charset="0"/>
                </a:rPr>
                <a:t>des </a:t>
              </a:r>
              <a:r>
                <a:rPr lang="en-US" sz="2800" dirty="0" err="1" smtClean="0">
                  <a:latin typeface="Times New Roman" charset="0"/>
                </a:rPr>
                <a:t>Wohls</a:t>
              </a:r>
              <a:r>
                <a:rPr lang="en-US" sz="2800" dirty="0" smtClean="0">
                  <a:latin typeface="Times New Roman" charset="0"/>
                </a:rPr>
                <a:t> der</a:t>
              </a:r>
              <a:r>
                <a:rPr lang="en-US" sz="2800" dirty="0">
                  <a:latin typeface="Times New Roman" charset="0"/>
                </a:rPr>
                <a:t/>
              </a:r>
              <a:br>
                <a:rPr lang="en-US" sz="2800" dirty="0">
                  <a:latin typeface="Times New Roman" charset="0"/>
                </a:rPr>
              </a:br>
              <a:r>
                <a:rPr lang="en-US" sz="2800" dirty="0">
                  <a:latin typeface="Times New Roman" charset="0"/>
                </a:rPr>
                <a:t>GESAMTEN BEVÖLKERUNG</a:t>
              </a:r>
            </a:p>
          </p:txBody>
        </p:sp>
        <p:sp>
          <p:nvSpPr>
            <p:cNvPr id="4103" name="Text Box 15"/>
            <p:cNvSpPr txBox="1">
              <a:spLocks noChangeArrowheads="1"/>
            </p:cNvSpPr>
            <p:nvPr/>
          </p:nvSpPr>
          <p:spPr bwMode="auto">
            <a:xfrm>
              <a:off x="1358" y="2065"/>
              <a:ext cx="356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b="1" dirty="0" err="1"/>
                <a:t>Für</a:t>
              </a:r>
              <a:r>
                <a:rPr lang="en-US" b="1" dirty="0"/>
                <a:t> </a:t>
              </a:r>
              <a:r>
                <a:rPr lang="en-US" b="1" dirty="0" err="1"/>
                <a:t>Gemeinschaften</a:t>
              </a:r>
              <a:r>
                <a:rPr lang="en-US" b="1" dirty="0"/>
                <a:t> – </a:t>
              </a:r>
              <a:r>
                <a:rPr lang="en-US" b="1" dirty="0" err="1"/>
                <a:t>Städte</a:t>
              </a:r>
              <a:r>
                <a:rPr lang="en-US" b="1" dirty="0"/>
                <a:t> – </a:t>
              </a:r>
              <a:r>
                <a:rPr lang="en-US" b="1" dirty="0" err="1"/>
                <a:t>Regionen</a:t>
              </a:r>
              <a:r>
                <a:rPr lang="en-US" b="1" dirty="0"/>
                <a:t>– </a:t>
              </a:r>
              <a:r>
                <a:rPr lang="en-US" b="1" dirty="0" err="1"/>
                <a:t>Länder</a:t>
              </a:r>
              <a:endParaRPr lang="en-US" b="1" dirty="0"/>
            </a:p>
          </p:txBody>
        </p:sp>
      </p:gr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3</a:t>
            </a:fld>
            <a:endParaRPr lang="de-DE"/>
          </a:p>
        </p:txBody>
      </p:sp>
    </p:spTree>
    <p:extLst>
      <p:ext uri="{BB962C8B-B14F-4D97-AF65-F5344CB8AC3E}">
        <p14:creationId xmlns:p14="http://schemas.microsoft.com/office/powerpoint/2010/main" val="23460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0195"/>
                                        </p:tgtEl>
                                        <p:attrNameLst>
                                          <p:attrName>style.visibility</p:attrName>
                                        </p:attrNameLst>
                                      </p:cBhvr>
                                      <p:to>
                                        <p:strVal val="visible"/>
                                      </p:to>
                                    </p:set>
                                    <p:animEffect transition="in" filter="wipe(up)">
                                      <p:cBhvr>
                                        <p:cTn id="7" dur="500"/>
                                        <p:tgtEl>
                                          <p:spTgt spid="50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7" name="Line 3"/>
          <p:cNvSpPr>
            <a:spLocks noChangeShapeType="1"/>
          </p:cNvSpPr>
          <p:nvPr/>
        </p:nvSpPr>
        <p:spPr bwMode="auto">
          <a:xfrm>
            <a:off x="2170113" y="3725863"/>
            <a:ext cx="55387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08" name="Rectangle 4"/>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9" name="Line 5"/>
          <p:cNvSpPr>
            <a:spLocks noChangeShapeType="1"/>
          </p:cNvSpPr>
          <p:nvPr/>
        </p:nvSpPr>
        <p:spPr bwMode="auto">
          <a:xfrm flipH="1">
            <a:off x="4929188" y="1090613"/>
            <a:ext cx="1587" cy="26431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0" name="Text Box 6"/>
          <p:cNvSpPr txBox="1">
            <a:spLocks noChangeArrowheads="1"/>
          </p:cNvSpPr>
          <p:nvPr/>
        </p:nvSpPr>
        <p:spPr bwMode="auto">
          <a:xfrm>
            <a:off x="2633663" y="1755775"/>
            <a:ext cx="184626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800" b="1" dirty="0" err="1" smtClean="0">
                <a:cs typeface="+mn-cs"/>
              </a:rPr>
              <a:t>Zahl</a:t>
            </a:r>
            <a:r>
              <a:rPr lang="en-US" sz="2800" b="1" dirty="0" smtClean="0">
                <a:cs typeface="+mn-cs"/>
              </a:rPr>
              <a:t> der </a:t>
            </a:r>
            <a:r>
              <a:rPr lang="en-US" sz="2800" b="1" dirty="0" err="1" smtClean="0">
                <a:cs typeface="+mn-cs"/>
              </a:rPr>
              <a:t>Studenten</a:t>
            </a:r>
            <a:endParaRPr lang="en-US" sz="2800" b="1" dirty="0" smtClean="0">
              <a:cs typeface="+mn-cs"/>
            </a:endParaRPr>
          </a:p>
        </p:txBody>
      </p:sp>
      <p:sp>
        <p:nvSpPr>
          <p:cNvPr id="21511" name="Text Box 7"/>
          <p:cNvSpPr txBox="1">
            <a:spLocks noChangeArrowheads="1"/>
          </p:cNvSpPr>
          <p:nvPr/>
        </p:nvSpPr>
        <p:spPr bwMode="auto">
          <a:xfrm>
            <a:off x="1846263" y="79375"/>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MS PGothic" charset="0"/>
                <a:cs typeface="MS PGothic" charset="0"/>
              </a:defRPr>
            </a:lvl1pPr>
            <a:lvl2pPr marL="742950" indent="-285750" eaLnBrk="0" hangingPunct="0">
              <a:defRPr sz="2000">
                <a:solidFill>
                  <a:schemeClr val="tx1"/>
                </a:solidFill>
                <a:latin typeface="Arial Narrow" charset="0"/>
                <a:ea typeface="MS PGothic" charset="0"/>
                <a:cs typeface="MS PGothic" charset="0"/>
              </a:defRPr>
            </a:lvl2pPr>
            <a:lvl3pPr marL="1143000" indent="-228600" eaLnBrk="0" hangingPunct="0">
              <a:defRPr sz="2000">
                <a:solidFill>
                  <a:schemeClr val="tx1"/>
                </a:solidFill>
                <a:latin typeface="Arial Narrow" charset="0"/>
                <a:ea typeface="MS PGothic" charset="0"/>
                <a:cs typeface="MS PGothic" charset="0"/>
              </a:defRPr>
            </a:lvl3pPr>
            <a:lvl4pPr marL="1600200" indent="-228600" eaLnBrk="0" hangingPunct="0">
              <a:defRPr sz="2000">
                <a:solidFill>
                  <a:schemeClr val="tx1"/>
                </a:solidFill>
                <a:latin typeface="Arial Narrow" charset="0"/>
                <a:ea typeface="MS PGothic" charset="0"/>
                <a:cs typeface="MS PGothic" charset="0"/>
              </a:defRPr>
            </a:lvl4pPr>
            <a:lvl5pPr marL="2057400" indent="-228600" eaLnBrk="0" hangingPunct="0">
              <a:defRPr sz="2000">
                <a:solidFill>
                  <a:schemeClr val="tx1"/>
                </a:solidFill>
                <a:latin typeface="Arial Narrow" charset="0"/>
                <a:ea typeface="MS PGothic" charset="0"/>
                <a:cs typeface="MS PGothic" charset="0"/>
              </a:defRPr>
            </a:lvl5pPr>
            <a:lvl6pPr marL="25146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6pPr>
            <a:lvl7pPr marL="29718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7pPr>
            <a:lvl8pPr marL="34290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8pPr>
            <a:lvl9pPr marL="38862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9pPr>
          </a:lstStyle>
          <a:p>
            <a:pPr algn="ctr" eaLnBrk="1" hangingPunct="1">
              <a:spcBef>
                <a:spcPct val="50000"/>
              </a:spcBef>
              <a:defRPr/>
            </a:pPr>
            <a:r>
              <a:rPr lang="en-US" sz="2400" b="1" u="sng" dirty="0" smtClean="0"/>
              <a:t>BILDUNG</a:t>
            </a:r>
          </a:p>
        </p:txBody>
      </p:sp>
      <p:sp>
        <p:nvSpPr>
          <p:cNvPr id="21512" name="Text Box 8"/>
          <p:cNvSpPr txBox="1">
            <a:spLocks noChangeArrowheads="1"/>
          </p:cNvSpPr>
          <p:nvPr/>
        </p:nvSpPr>
        <p:spPr bwMode="auto">
          <a:xfrm>
            <a:off x="5334000" y="1752600"/>
            <a:ext cx="2057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800" b="1"/>
              <a:t>Studenten-Lehrer Verhältnis</a:t>
            </a:r>
          </a:p>
        </p:txBody>
      </p:sp>
      <p:sp>
        <p:nvSpPr>
          <p:cNvPr id="21514" name="Text Box 11"/>
          <p:cNvSpPr txBox="1">
            <a:spLocks noChangeArrowheads="1"/>
          </p:cNvSpPr>
          <p:nvPr/>
        </p:nvSpPr>
        <p:spPr bwMode="auto">
          <a:xfrm>
            <a:off x="2527300" y="666750"/>
            <a:ext cx="2008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Quantität</a:t>
            </a:r>
          </a:p>
        </p:txBody>
      </p:sp>
      <p:sp>
        <p:nvSpPr>
          <p:cNvPr id="21515" name="Text Box 12"/>
          <p:cNvSpPr txBox="1">
            <a:spLocks noChangeArrowheads="1"/>
          </p:cNvSpPr>
          <p:nvPr/>
        </p:nvSpPr>
        <p:spPr bwMode="auto">
          <a:xfrm>
            <a:off x="5281613" y="661988"/>
            <a:ext cx="2008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Qualität</a:t>
            </a:r>
          </a:p>
        </p:txBody>
      </p:sp>
      <p:sp>
        <p:nvSpPr>
          <p:cNvPr id="21516" name="Text Box 13"/>
          <p:cNvSpPr txBox="1">
            <a:spLocks noChangeArrowheads="1"/>
          </p:cNvSpPr>
          <p:nvPr/>
        </p:nvSpPr>
        <p:spPr bwMode="auto">
          <a:xfrm rot="-5400000">
            <a:off x="-546894" y="3290094"/>
            <a:ext cx="490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400" b="1" dirty="0" smtClean="0">
                <a:solidFill>
                  <a:schemeClr val="tx2"/>
                </a:solidFill>
                <a:cs typeface="+mn-cs"/>
              </a:rPr>
              <a:t>       </a:t>
            </a:r>
            <a:r>
              <a:rPr lang="en-US" sz="2400" b="1" dirty="0" err="1" smtClean="0">
                <a:solidFill>
                  <a:schemeClr val="tx2"/>
                </a:solidFill>
                <a:cs typeface="+mn-cs"/>
              </a:rPr>
              <a:t>Effekt</a:t>
            </a:r>
            <a:r>
              <a:rPr lang="en-US" sz="2400" b="1" dirty="0" smtClean="0">
                <a:solidFill>
                  <a:schemeClr val="tx2"/>
                </a:solidFill>
                <a:cs typeface="+mn-cs"/>
              </a:rPr>
              <a:t>                           </a:t>
            </a:r>
            <a:r>
              <a:rPr lang="en-US" sz="2400" b="1" dirty="0" err="1" smtClean="0">
                <a:solidFill>
                  <a:schemeClr val="tx2"/>
                </a:solidFill>
                <a:cs typeface="+mn-cs"/>
              </a:rPr>
              <a:t>Einsatz</a:t>
            </a:r>
            <a:endParaRPr lang="en-US" sz="2400" b="1" dirty="0" smtClean="0">
              <a:solidFill>
                <a:schemeClr val="tx2"/>
              </a:solidFill>
              <a:cs typeface="+mn-cs"/>
            </a:endParaRPr>
          </a:p>
        </p:txBody>
      </p:sp>
      <p:sp>
        <p:nvSpPr>
          <p:cNvPr id="21517" name="Line 16"/>
          <p:cNvSpPr>
            <a:spLocks noChangeShapeType="1"/>
          </p:cNvSpPr>
          <p:nvPr/>
        </p:nvSpPr>
        <p:spPr bwMode="auto">
          <a:xfrm flipH="1">
            <a:off x="4929188" y="5129213"/>
            <a:ext cx="1587" cy="1209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8" name="Text Box 17"/>
          <p:cNvSpPr txBox="1">
            <a:spLocks noChangeArrowheads="1"/>
          </p:cNvSpPr>
          <p:nvPr/>
        </p:nvSpPr>
        <p:spPr bwMode="auto">
          <a:xfrm>
            <a:off x="2387600" y="4157663"/>
            <a:ext cx="23368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800" dirty="0" err="1"/>
              <a:t>Anzahl</a:t>
            </a:r>
            <a:r>
              <a:rPr lang="en-US" sz="1800" dirty="0"/>
              <a:t> der 16 </a:t>
            </a:r>
            <a:r>
              <a:rPr lang="en-US" sz="1800" dirty="0" err="1"/>
              <a:t>Jährigen</a:t>
            </a:r>
            <a:r>
              <a:rPr lang="en-US" sz="1800" dirty="0"/>
              <a:t> </a:t>
            </a:r>
            <a:r>
              <a:rPr lang="en-US" sz="1800" dirty="0" err="1"/>
              <a:t>mit</a:t>
            </a:r>
            <a:r>
              <a:rPr lang="en-US" sz="1800" dirty="0"/>
              <a:t> </a:t>
            </a:r>
            <a:r>
              <a:rPr lang="en-US" sz="1800" dirty="0" err="1" smtClean="0"/>
              <a:t>sehr</a:t>
            </a:r>
            <a:r>
              <a:rPr lang="en-US" sz="1800" dirty="0" smtClean="0"/>
              <a:t> gut </a:t>
            </a:r>
            <a:r>
              <a:rPr lang="en-US" sz="1800" dirty="0" err="1" smtClean="0"/>
              <a:t>bis</a:t>
            </a:r>
            <a:r>
              <a:rPr lang="en-US" sz="1800" dirty="0" smtClean="0"/>
              <a:t> </a:t>
            </a:r>
            <a:r>
              <a:rPr lang="en-US" sz="1800" dirty="0" err="1" smtClean="0"/>
              <a:t>befriedigen</a:t>
            </a:r>
            <a:endParaRPr lang="en-US" sz="1800" dirty="0"/>
          </a:p>
          <a:p>
            <a:pPr eaLnBrk="1" hangingPunct="1">
              <a:spcBef>
                <a:spcPct val="50000"/>
              </a:spcBef>
            </a:pPr>
            <a:r>
              <a:rPr lang="en-US" sz="1800" dirty="0" err="1">
                <a:solidFill>
                  <a:srgbClr val="000000"/>
                </a:solidFill>
              </a:rPr>
              <a:t>b</a:t>
            </a:r>
            <a:r>
              <a:rPr lang="en-US" sz="1800" dirty="0" err="1" smtClean="0">
                <a:solidFill>
                  <a:srgbClr val="000000"/>
                </a:solidFill>
              </a:rPr>
              <a:t>eim</a:t>
            </a:r>
            <a:r>
              <a:rPr lang="en-US" sz="1800" dirty="0" smtClean="0">
                <a:solidFill>
                  <a:srgbClr val="000000"/>
                </a:solidFill>
              </a:rPr>
              <a:t> </a:t>
            </a:r>
            <a:r>
              <a:rPr lang="en-US" sz="1800" dirty="0" err="1" smtClean="0">
                <a:solidFill>
                  <a:srgbClr val="000000"/>
                </a:solidFill>
              </a:rPr>
              <a:t>Realschulabchluss</a:t>
            </a:r>
            <a:endParaRPr lang="en-US" sz="1800" dirty="0">
              <a:solidFill>
                <a:srgbClr val="000000"/>
              </a:solidFill>
            </a:endParaRPr>
          </a:p>
          <a:p>
            <a:pPr eaLnBrk="1" hangingPunct="1">
              <a:spcBef>
                <a:spcPct val="50000"/>
              </a:spcBef>
            </a:pPr>
            <a:r>
              <a:rPr lang="en-US" sz="1800" dirty="0" err="1">
                <a:solidFill>
                  <a:srgbClr val="000000"/>
                </a:solidFill>
              </a:rPr>
              <a:t>Anzahl</a:t>
            </a:r>
            <a:r>
              <a:rPr lang="en-US" sz="1800" dirty="0">
                <a:solidFill>
                  <a:srgbClr val="000000"/>
                </a:solidFill>
              </a:rPr>
              <a:t> </a:t>
            </a:r>
            <a:r>
              <a:rPr lang="en-US" sz="1800" dirty="0" err="1">
                <a:solidFill>
                  <a:srgbClr val="000000"/>
                </a:solidFill>
              </a:rPr>
              <a:t>mit</a:t>
            </a:r>
            <a:r>
              <a:rPr lang="en-US" sz="1800" dirty="0">
                <a:solidFill>
                  <a:srgbClr val="000000"/>
                </a:solidFill>
              </a:rPr>
              <a:t> </a:t>
            </a:r>
            <a:r>
              <a:rPr lang="en-US" sz="1800" dirty="0" err="1">
                <a:solidFill>
                  <a:srgbClr val="000000"/>
                </a:solidFill>
              </a:rPr>
              <a:t>guter</a:t>
            </a:r>
            <a:r>
              <a:rPr lang="en-US" sz="1800" dirty="0">
                <a:solidFill>
                  <a:srgbClr val="000000"/>
                </a:solidFill>
              </a:rPr>
              <a:t> </a:t>
            </a:r>
            <a:r>
              <a:rPr lang="en-US" sz="1800" dirty="0" err="1">
                <a:solidFill>
                  <a:srgbClr val="000000"/>
                </a:solidFill>
              </a:rPr>
              <a:t>Schulanwesenheit</a:t>
            </a:r>
            <a:endParaRPr lang="en-US" sz="1800" dirty="0">
              <a:solidFill>
                <a:srgbClr val="000000"/>
              </a:solidFill>
            </a:endParaRPr>
          </a:p>
          <a:p>
            <a:pPr eaLnBrk="1" hangingPunct="1">
              <a:spcBef>
                <a:spcPct val="50000"/>
              </a:spcBef>
            </a:pPr>
            <a:endParaRPr lang="en-US" dirty="0">
              <a:solidFill>
                <a:srgbClr val="000000"/>
              </a:solidFill>
            </a:endParaRPr>
          </a:p>
        </p:txBody>
      </p:sp>
      <p:sp>
        <p:nvSpPr>
          <p:cNvPr id="45070" name="Text Box 6"/>
          <p:cNvSpPr txBox="1">
            <a:spLocks noChangeArrowheads="1"/>
          </p:cNvSpPr>
          <p:nvPr/>
        </p:nvSpPr>
        <p:spPr bwMode="auto">
          <a:xfrm>
            <a:off x="2217738" y="1108075"/>
            <a:ext cx="2625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err="1">
                <a:solidFill>
                  <a:schemeClr val="tx2"/>
                </a:solidFill>
              </a:rPr>
              <a:t>Wieviel</a:t>
            </a:r>
            <a:r>
              <a:rPr lang="en-US" sz="1600" b="1" dirty="0">
                <a:solidFill>
                  <a:schemeClr val="tx2"/>
                </a:solidFill>
              </a:rPr>
              <a:t> </a:t>
            </a:r>
            <a:r>
              <a:rPr lang="en-US" sz="1600" b="1" dirty="0" err="1">
                <a:solidFill>
                  <a:schemeClr val="tx2"/>
                </a:solidFill>
              </a:rPr>
              <a:t>haben</a:t>
            </a:r>
            <a:r>
              <a:rPr lang="en-US" sz="1600" b="1" dirty="0">
                <a:solidFill>
                  <a:schemeClr val="tx2"/>
                </a:solidFill>
              </a:rPr>
              <a:t> </a:t>
            </a:r>
            <a:r>
              <a:rPr lang="en-US" sz="1600" b="1" dirty="0" err="1">
                <a:solidFill>
                  <a:schemeClr val="tx2"/>
                </a:solidFill>
              </a:rPr>
              <a:t>wir</a:t>
            </a:r>
            <a:r>
              <a:rPr lang="en-US" sz="1600" b="1" dirty="0">
                <a:solidFill>
                  <a:schemeClr val="tx2"/>
                </a:solidFill>
              </a:rPr>
              <a:t> </a:t>
            </a:r>
            <a:r>
              <a:rPr lang="en-US" sz="1600" b="1" dirty="0" err="1" smtClean="0">
                <a:solidFill>
                  <a:schemeClr val="tx2"/>
                </a:solidFill>
              </a:rPr>
              <a:t>geleistet</a:t>
            </a:r>
            <a:r>
              <a:rPr lang="en-US" sz="1600" b="1" dirty="0" smtClean="0">
                <a:solidFill>
                  <a:schemeClr val="tx2"/>
                </a:solidFill>
              </a:rPr>
              <a:t>?</a:t>
            </a:r>
            <a:endParaRPr lang="en-US" sz="1600" b="1" dirty="0">
              <a:solidFill>
                <a:schemeClr val="tx2"/>
              </a:solidFill>
            </a:endParaRPr>
          </a:p>
        </p:txBody>
      </p:sp>
      <p:sp>
        <p:nvSpPr>
          <p:cNvPr id="45071" name="Text Box 8"/>
          <p:cNvSpPr txBox="1">
            <a:spLocks noChangeArrowheads="1"/>
          </p:cNvSpPr>
          <p:nvPr/>
        </p:nvSpPr>
        <p:spPr bwMode="auto">
          <a:xfrm>
            <a:off x="4960938" y="1104900"/>
            <a:ext cx="2684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Wie gut haben wir es gemacht?</a:t>
            </a:r>
          </a:p>
        </p:txBody>
      </p:sp>
      <p:sp>
        <p:nvSpPr>
          <p:cNvPr id="45072" name="Text Box 9"/>
          <p:cNvSpPr txBox="1">
            <a:spLocks noChangeArrowheads="1"/>
          </p:cNvSpPr>
          <p:nvPr/>
        </p:nvSpPr>
        <p:spPr bwMode="auto">
          <a:xfrm>
            <a:off x="3581400" y="3752850"/>
            <a:ext cx="3030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a:solidFill>
                  <a:schemeClr val="tx2"/>
                </a:solidFill>
              </a:rPr>
              <a:t>Hat </a:t>
            </a:r>
            <a:r>
              <a:rPr lang="en-US" sz="1600" b="1" dirty="0" err="1" smtClean="0">
                <a:solidFill>
                  <a:schemeClr val="tx2"/>
                </a:solidFill>
              </a:rPr>
              <a:t>sich</a:t>
            </a:r>
            <a:r>
              <a:rPr lang="en-US" sz="1600" b="1" dirty="0" smtClean="0">
                <a:solidFill>
                  <a:schemeClr val="tx2"/>
                </a:solidFill>
              </a:rPr>
              <a:t> </a:t>
            </a:r>
            <a:r>
              <a:rPr lang="en-US" sz="1600" b="1" dirty="0" err="1" smtClean="0">
                <a:solidFill>
                  <a:schemeClr val="tx2"/>
                </a:solidFill>
              </a:rPr>
              <a:t>etwas</a:t>
            </a:r>
            <a:r>
              <a:rPr lang="en-US" sz="1600" b="1" dirty="0" smtClean="0">
                <a:solidFill>
                  <a:schemeClr val="tx2"/>
                </a:solidFill>
              </a:rPr>
              <a:t> </a:t>
            </a:r>
            <a:r>
              <a:rPr lang="en-US" sz="1600" b="1" dirty="0" err="1">
                <a:solidFill>
                  <a:schemeClr val="tx2"/>
                </a:solidFill>
              </a:rPr>
              <a:t>verbessert</a:t>
            </a:r>
            <a:r>
              <a:rPr lang="en-US" sz="1600" b="1" dirty="0">
                <a:solidFill>
                  <a:schemeClr val="tx2"/>
                </a:solidFill>
              </a:rPr>
              <a:t>?</a:t>
            </a:r>
          </a:p>
        </p:txBody>
      </p:sp>
      <p:sp>
        <p:nvSpPr>
          <p:cNvPr id="19" name="Text Box 17"/>
          <p:cNvSpPr txBox="1">
            <a:spLocks noChangeArrowheads="1"/>
          </p:cNvSpPr>
          <p:nvPr/>
        </p:nvSpPr>
        <p:spPr bwMode="auto">
          <a:xfrm>
            <a:off x="5097463" y="4173538"/>
            <a:ext cx="23368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800" dirty="0"/>
              <a:t>% der 16 </a:t>
            </a:r>
            <a:r>
              <a:rPr lang="en-US" sz="1800" dirty="0" err="1"/>
              <a:t>Jährigen</a:t>
            </a:r>
            <a:r>
              <a:rPr lang="en-US" sz="1800" dirty="0"/>
              <a:t> </a:t>
            </a:r>
            <a:r>
              <a:rPr lang="en-US" sz="1800" dirty="0" err="1"/>
              <a:t>mit</a:t>
            </a:r>
            <a:r>
              <a:rPr lang="en-US" sz="1800" dirty="0"/>
              <a:t> </a:t>
            </a:r>
            <a:r>
              <a:rPr lang="en-US" sz="1800" dirty="0" err="1" smtClean="0"/>
              <a:t>sehr</a:t>
            </a:r>
            <a:r>
              <a:rPr lang="en-US" sz="1800" dirty="0" smtClean="0"/>
              <a:t> gut </a:t>
            </a:r>
            <a:r>
              <a:rPr lang="en-US" sz="1800" dirty="0" err="1" smtClean="0"/>
              <a:t>bis</a:t>
            </a:r>
            <a:r>
              <a:rPr lang="en-US" sz="1800" dirty="0" smtClean="0"/>
              <a:t> </a:t>
            </a:r>
            <a:r>
              <a:rPr lang="en-US" sz="1800" dirty="0" err="1" smtClean="0"/>
              <a:t>befriedigend</a:t>
            </a:r>
            <a:endParaRPr lang="en-US" sz="1800" dirty="0"/>
          </a:p>
          <a:p>
            <a:pPr eaLnBrk="1" hangingPunct="1">
              <a:spcBef>
                <a:spcPct val="50000"/>
              </a:spcBef>
            </a:pPr>
            <a:r>
              <a:rPr lang="en-US" sz="1800" dirty="0" err="1">
                <a:solidFill>
                  <a:srgbClr val="000000"/>
                </a:solidFill>
              </a:rPr>
              <a:t>b</a:t>
            </a:r>
            <a:r>
              <a:rPr lang="en-US" sz="1800" dirty="0" err="1" smtClean="0">
                <a:solidFill>
                  <a:srgbClr val="000000"/>
                </a:solidFill>
              </a:rPr>
              <a:t>eim</a:t>
            </a:r>
            <a:r>
              <a:rPr lang="en-US" sz="1800" dirty="0" smtClean="0">
                <a:solidFill>
                  <a:srgbClr val="000000"/>
                </a:solidFill>
              </a:rPr>
              <a:t> </a:t>
            </a:r>
            <a:r>
              <a:rPr lang="en-US" sz="1800" dirty="0" err="1" smtClean="0">
                <a:solidFill>
                  <a:srgbClr val="000000"/>
                </a:solidFill>
              </a:rPr>
              <a:t>Realschulabschluss</a:t>
            </a:r>
            <a:endParaRPr lang="en-US" sz="1800" dirty="0">
              <a:solidFill>
                <a:srgbClr val="000000"/>
              </a:solidFill>
            </a:endParaRPr>
          </a:p>
          <a:p>
            <a:pPr eaLnBrk="1" hangingPunct="1">
              <a:spcBef>
                <a:spcPct val="50000"/>
              </a:spcBef>
            </a:pPr>
            <a:r>
              <a:rPr lang="en-US" sz="1800" dirty="0" err="1">
                <a:solidFill>
                  <a:srgbClr val="000000"/>
                </a:solidFill>
              </a:rPr>
              <a:t>Prozent</a:t>
            </a:r>
            <a:r>
              <a:rPr lang="en-US" sz="1800" dirty="0">
                <a:solidFill>
                  <a:srgbClr val="000000"/>
                </a:solidFill>
              </a:rPr>
              <a:t> </a:t>
            </a:r>
            <a:r>
              <a:rPr lang="en-US" sz="1800" dirty="0" err="1">
                <a:solidFill>
                  <a:srgbClr val="000000"/>
                </a:solidFill>
              </a:rPr>
              <a:t>mit</a:t>
            </a:r>
            <a:r>
              <a:rPr lang="en-US" sz="1800" dirty="0">
                <a:solidFill>
                  <a:srgbClr val="000000"/>
                </a:solidFill>
              </a:rPr>
              <a:t> </a:t>
            </a:r>
            <a:r>
              <a:rPr lang="en-US" sz="1800" dirty="0" err="1">
                <a:solidFill>
                  <a:srgbClr val="000000"/>
                </a:solidFill>
              </a:rPr>
              <a:t>guter</a:t>
            </a:r>
            <a:r>
              <a:rPr lang="en-US" sz="1800" dirty="0">
                <a:solidFill>
                  <a:srgbClr val="000000"/>
                </a:solidFill>
              </a:rPr>
              <a:t> </a:t>
            </a:r>
            <a:r>
              <a:rPr lang="en-US" sz="1800" dirty="0" err="1">
                <a:solidFill>
                  <a:srgbClr val="000000"/>
                </a:solidFill>
              </a:rPr>
              <a:t>Schulanwesenheit</a:t>
            </a:r>
            <a:endParaRPr lang="en-US" sz="1800" dirty="0">
              <a:solidFill>
                <a:srgbClr val="000000"/>
              </a:solidFill>
            </a:endParaRPr>
          </a:p>
          <a:p>
            <a:pPr eaLnBrk="1" hangingPunct="1">
              <a:spcBef>
                <a:spcPct val="50000"/>
              </a:spcBef>
            </a:pPr>
            <a:endParaRPr lang="en-US" sz="1800" dirty="0">
              <a:solidFill>
                <a:srgbClr val="FF0000"/>
              </a:solidFill>
            </a:endParaRP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30</a:t>
            </a:fld>
            <a:endParaRPr lang="de-DE"/>
          </a:p>
        </p:txBody>
      </p:sp>
    </p:spTree>
    <p:extLst>
      <p:ext uri="{BB962C8B-B14F-4D97-AF65-F5344CB8AC3E}">
        <p14:creationId xmlns:p14="http://schemas.microsoft.com/office/powerpoint/2010/main" val="697650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165350" y="1090613"/>
            <a:ext cx="5538788" cy="5256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6083" name="Line 3"/>
          <p:cNvSpPr>
            <a:spLocks noChangeShapeType="1"/>
          </p:cNvSpPr>
          <p:nvPr/>
        </p:nvSpPr>
        <p:spPr bwMode="auto">
          <a:xfrm>
            <a:off x="2170113" y="3725863"/>
            <a:ext cx="55387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6084" name="Rectangle 4"/>
          <p:cNvSpPr>
            <a:spLocks noChangeArrowheads="1"/>
          </p:cNvSpPr>
          <p:nvPr/>
        </p:nvSpPr>
        <p:spPr bwMode="auto">
          <a:xfrm>
            <a:off x="2165350" y="1090613"/>
            <a:ext cx="5538788" cy="5256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6085" name="Line 5"/>
          <p:cNvSpPr>
            <a:spLocks noChangeShapeType="1"/>
          </p:cNvSpPr>
          <p:nvPr/>
        </p:nvSpPr>
        <p:spPr bwMode="auto">
          <a:xfrm flipH="1">
            <a:off x="4929188" y="1090613"/>
            <a:ext cx="1587" cy="26336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6086" name="Text Box 7"/>
          <p:cNvSpPr txBox="1">
            <a:spLocks noChangeArrowheads="1"/>
          </p:cNvSpPr>
          <p:nvPr/>
        </p:nvSpPr>
        <p:spPr bwMode="auto">
          <a:xfrm>
            <a:off x="1846263" y="307975"/>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2800" b="1" u="sng"/>
              <a:t>Drogen/Alkohol Programm</a:t>
            </a:r>
          </a:p>
        </p:txBody>
      </p:sp>
      <p:sp>
        <p:nvSpPr>
          <p:cNvPr id="46087" name="Line 11"/>
          <p:cNvSpPr>
            <a:spLocks noChangeShapeType="1"/>
          </p:cNvSpPr>
          <p:nvPr/>
        </p:nvSpPr>
        <p:spPr bwMode="auto">
          <a:xfrm flipH="1">
            <a:off x="4929188" y="4291013"/>
            <a:ext cx="1587" cy="20621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46088" name="Text Box 12"/>
          <p:cNvSpPr txBox="1">
            <a:spLocks noChangeArrowheads="1"/>
          </p:cNvSpPr>
          <p:nvPr/>
        </p:nvSpPr>
        <p:spPr bwMode="auto">
          <a:xfrm>
            <a:off x="2405063" y="1774825"/>
            <a:ext cx="20939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800" b="1"/>
              <a:t>Anzahl der behandelten Personen</a:t>
            </a:r>
          </a:p>
        </p:txBody>
      </p:sp>
      <p:sp>
        <p:nvSpPr>
          <p:cNvPr id="130061" name="Text Box 13"/>
          <p:cNvSpPr txBox="1">
            <a:spLocks noChangeArrowheads="1"/>
          </p:cNvSpPr>
          <p:nvPr/>
        </p:nvSpPr>
        <p:spPr bwMode="auto">
          <a:xfrm>
            <a:off x="5010150" y="1804988"/>
            <a:ext cx="2552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800" b="1"/>
              <a:t>Kosteneinheit pro Behandlung</a:t>
            </a:r>
          </a:p>
        </p:txBody>
      </p:sp>
      <p:sp>
        <p:nvSpPr>
          <p:cNvPr id="130062" name="Text Box 14"/>
          <p:cNvSpPr txBox="1">
            <a:spLocks noChangeArrowheads="1"/>
          </p:cNvSpPr>
          <p:nvPr/>
        </p:nvSpPr>
        <p:spPr bwMode="auto">
          <a:xfrm>
            <a:off x="2233613" y="4060825"/>
            <a:ext cx="2684462"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300" b="1" u="sng" dirty="0" err="1"/>
              <a:t>Anzahl</a:t>
            </a:r>
            <a:r>
              <a:rPr lang="en-US" sz="2300" b="1" u="sng" dirty="0"/>
              <a:t> </a:t>
            </a:r>
            <a:r>
              <a:rPr lang="en-US" sz="2300" b="1" dirty="0"/>
              <a:t> der </a:t>
            </a:r>
            <a:r>
              <a:rPr lang="en-US" sz="2300" b="1" dirty="0" err="1"/>
              <a:t>Patienten</a:t>
            </a:r>
            <a:r>
              <a:rPr lang="en-US" sz="2300" b="1" dirty="0"/>
              <a:t>, die </a:t>
            </a:r>
            <a:r>
              <a:rPr lang="en-US" sz="2300" b="1" dirty="0" smtClean="0"/>
              <a:t>von </a:t>
            </a:r>
            <a:r>
              <a:rPr lang="en-US" sz="2300" b="1" dirty="0" err="1"/>
              <a:t>Alkohol</a:t>
            </a:r>
            <a:r>
              <a:rPr lang="en-US" sz="2300" b="1" dirty="0"/>
              <a:t>/</a:t>
            </a:r>
            <a:r>
              <a:rPr lang="en-US" sz="2300" b="1" dirty="0" err="1" smtClean="0"/>
              <a:t>Drogen</a:t>
            </a:r>
            <a:r>
              <a:rPr lang="en-US" sz="2300" b="1" dirty="0" smtClean="0"/>
              <a:t> </a:t>
            </a:r>
            <a:r>
              <a:rPr lang="en-US" sz="2300" b="1" dirty="0" err="1" smtClean="0"/>
              <a:t>entwöht</a:t>
            </a:r>
            <a:r>
              <a:rPr lang="en-US" sz="2300" b="1" dirty="0" smtClean="0"/>
              <a:t> </a:t>
            </a:r>
            <a:r>
              <a:rPr lang="en-US" sz="2300" b="1" dirty="0" err="1" smtClean="0"/>
              <a:t>sind</a:t>
            </a:r>
            <a:r>
              <a:rPr lang="en-US" sz="2300" b="1" dirty="0" smtClean="0"/>
              <a:t> </a:t>
            </a:r>
            <a:r>
              <a:rPr lang="en-US" sz="2400" b="1" dirty="0" smtClean="0"/>
              <a:t> </a:t>
            </a:r>
            <a:r>
              <a:rPr lang="en-US" sz="1800" b="1" dirty="0"/>
              <a:t>- </a:t>
            </a:r>
            <a:r>
              <a:rPr lang="en-US" sz="1800" b="1" dirty="0" err="1"/>
              <a:t>bei</a:t>
            </a:r>
            <a:r>
              <a:rPr lang="en-US" sz="1800" b="1" dirty="0"/>
              <a:t> der </a:t>
            </a:r>
            <a:r>
              <a:rPr lang="en-US" sz="1800" b="1" dirty="0" err="1"/>
              <a:t>Entlassung</a:t>
            </a:r>
            <a:r>
              <a:rPr lang="en-US" sz="1800" b="1" dirty="0"/>
              <a:t>  </a:t>
            </a:r>
            <a:br>
              <a:rPr lang="en-US" sz="1800" b="1" dirty="0"/>
            </a:br>
            <a:r>
              <a:rPr lang="en-US" sz="1800" b="1" dirty="0"/>
              <a:t>  - 12 </a:t>
            </a:r>
            <a:r>
              <a:rPr lang="en-US" sz="1800" b="1" dirty="0" err="1"/>
              <a:t>Monate</a:t>
            </a:r>
            <a:r>
              <a:rPr lang="en-US" sz="1800" b="1" dirty="0"/>
              <a:t> </a:t>
            </a:r>
            <a:r>
              <a:rPr lang="en-US" sz="1800" b="1" dirty="0" err="1"/>
              <a:t>nach</a:t>
            </a:r>
            <a:r>
              <a:rPr lang="en-US" sz="1800" b="1" dirty="0"/>
              <a:t> der </a:t>
            </a:r>
            <a:br>
              <a:rPr lang="en-US" sz="1800" b="1" dirty="0"/>
            </a:br>
            <a:r>
              <a:rPr lang="en-US" sz="1800" b="1" dirty="0"/>
              <a:t>     </a:t>
            </a:r>
            <a:r>
              <a:rPr lang="en-US" sz="1800" b="1" dirty="0" err="1"/>
              <a:t>Entlassung</a:t>
            </a:r>
            <a:endParaRPr lang="en-US" sz="1800" b="1" dirty="0"/>
          </a:p>
          <a:p>
            <a:pPr algn="l" eaLnBrk="1" hangingPunct="1">
              <a:spcBef>
                <a:spcPct val="50000"/>
              </a:spcBef>
            </a:pPr>
            <a:endParaRPr lang="en-US" sz="2400" b="1" dirty="0"/>
          </a:p>
          <a:p>
            <a:pPr algn="l" eaLnBrk="1" hangingPunct="1">
              <a:spcBef>
                <a:spcPct val="50000"/>
              </a:spcBef>
            </a:pPr>
            <a:endParaRPr lang="en-US" b="1" dirty="0"/>
          </a:p>
          <a:p>
            <a:pPr algn="l" eaLnBrk="1" hangingPunct="1">
              <a:spcBef>
                <a:spcPct val="50000"/>
              </a:spcBef>
            </a:pPr>
            <a:r>
              <a:rPr lang="en-US" b="1" dirty="0"/>
              <a:t> </a:t>
            </a:r>
          </a:p>
        </p:txBody>
      </p:sp>
      <p:sp>
        <p:nvSpPr>
          <p:cNvPr id="46091" name="Text Box 6"/>
          <p:cNvSpPr txBox="1">
            <a:spLocks noChangeArrowheads="1"/>
          </p:cNvSpPr>
          <p:nvPr/>
        </p:nvSpPr>
        <p:spPr bwMode="auto">
          <a:xfrm>
            <a:off x="2217738" y="1108075"/>
            <a:ext cx="2625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err="1">
                <a:solidFill>
                  <a:schemeClr val="tx2"/>
                </a:solidFill>
              </a:rPr>
              <a:t>Wieviel</a:t>
            </a:r>
            <a:r>
              <a:rPr lang="en-US" sz="1600" b="1" dirty="0">
                <a:solidFill>
                  <a:schemeClr val="tx2"/>
                </a:solidFill>
              </a:rPr>
              <a:t> </a:t>
            </a:r>
            <a:r>
              <a:rPr lang="en-US" sz="1600" b="1" dirty="0" err="1">
                <a:solidFill>
                  <a:schemeClr val="tx2"/>
                </a:solidFill>
              </a:rPr>
              <a:t>haben</a:t>
            </a:r>
            <a:r>
              <a:rPr lang="en-US" sz="1600" b="1" dirty="0">
                <a:solidFill>
                  <a:schemeClr val="tx2"/>
                </a:solidFill>
              </a:rPr>
              <a:t> </a:t>
            </a:r>
            <a:r>
              <a:rPr lang="en-US" sz="1600" b="1" dirty="0" err="1">
                <a:solidFill>
                  <a:schemeClr val="tx2"/>
                </a:solidFill>
              </a:rPr>
              <a:t>wir</a:t>
            </a:r>
            <a:r>
              <a:rPr lang="en-US" sz="1600" b="1" dirty="0">
                <a:solidFill>
                  <a:schemeClr val="tx2"/>
                </a:solidFill>
              </a:rPr>
              <a:t> </a:t>
            </a:r>
            <a:r>
              <a:rPr lang="en-US" sz="1600" b="1" dirty="0" err="1" smtClean="0">
                <a:solidFill>
                  <a:schemeClr val="tx2"/>
                </a:solidFill>
              </a:rPr>
              <a:t>geleistet</a:t>
            </a:r>
            <a:r>
              <a:rPr lang="en-US" sz="1600" b="1" dirty="0" smtClean="0">
                <a:solidFill>
                  <a:schemeClr val="tx2"/>
                </a:solidFill>
              </a:rPr>
              <a:t>?</a:t>
            </a:r>
            <a:endParaRPr lang="en-US" sz="1600" b="1" dirty="0">
              <a:solidFill>
                <a:schemeClr val="tx2"/>
              </a:solidFill>
            </a:endParaRPr>
          </a:p>
        </p:txBody>
      </p:sp>
      <p:sp>
        <p:nvSpPr>
          <p:cNvPr id="46092" name="Text Box 8"/>
          <p:cNvSpPr txBox="1">
            <a:spLocks noChangeArrowheads="1"/>
          </p:cNvSpPr>
          <p:nvPr/>
        </p:nvSpPr>
        <p:spPr bwMode="auto">
          <a:xfrm>
            <a:off x="4960938" y="1104900"/>
            <a:ext cx="2684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Wie gut haben wir es gemacht?</a:t>
            </a:r>
          </a:p>
        </p:txBody>
      </p:sp>
      <p:sp>
        <p:nvSpPr>
          <p:cNvPr id="46093" name="Text Box 9"/>
          <p:cNvSpPr txBox="1">
            <a:spLocks noChangeArrowheads="1"/>
          </p:cNvSpPr>
          <p:nvPr/>
        </p:nvSpPr>
        <p:spPr bwMode="auto">
          <a:xfrm>
            <a:off x="3581400" y="3752850"/>
            <a:ext cx="3030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a:solidFill>
                  <a:schemeClr val="tx2"/>
                </a:solidFill>
              </a:rPr>
              <a:t>Hat </a:t>
            </a:r>
            <a:r>
              <a:rPr lang="en-US" sz="1600" b="1" dirty="0" err="1" smtClean="0">
                <a:solidFill>
                  <a:schemeClr val="tx2"/>
                </a:solidFill>
              </a:rPr>
              <a:t>sich</a:t>
            </a:r>
            <a:r>
              <a:rPr lang="en-US" sz="1600" b="1" dirty="0" smtClean="0">
                <a:solidFill>
                  <a:schemeClr val="tx2"/>
                </a:solidFill>
              </a:rPr>
              <a:t> </a:t>
            </a:r>
            <a:r>
              <a:rPr lang="en-US" sz="1600" b="1" dirty="0" err="1" smtClean="0">
                <a:solidFill>
                  <a:schemeClr val="tx2"/>
                </a:solidFill>
              </a:rPr>
              <a:t>etwas</a:t>
            </a:r>
            <a:r>
              <a:rPr lang="en-US" sz="1600" b="1" dirty="0" smtClean="0">
                <a:solidFill>
                  <a:schemeClr val="tx2"/>
                </a:solidFill>
              </a:rPr>
              <a:t> </a:t>
            </a:r>
            <a:r>
              <a:rPr lang="en-US" sz="1600" b="1" dirty="0" err="1">
                <a:solidFill>
                  <a:schemeClr val="tx2"/>
                </a:solidFill>
              </a:rPr>
              <a:t>verbessert</a:t>
            </a:r>
            <a:r>
              <a:rPr lang="en-US" sz="1600" b="1" dirty="0">
                <a:solidFill>
                  <a:schemeClr val="tx2"/>
                </a:solidFill>
              </a:rPr>
              <a:t>?</a:t>
            </a:r>
          </a:p>
        </p:txBody>
      </p:sp>
      <p:sp>
        <p:nvSpPr>
          <p:cNvPr id="18" name="Text Box 14"/>
          <p:cNvSpPr txBox="1">
            <a:spLocks noChangeArrowheads="1"/>
          </p:cNvSpPr>
          <p:nvPr/>
        </p:nvSpPr>
        <p:spPr bwMode="auto">
          <a:xfrm>
            <a:off x="4945063" y="4068763"/>
            <a:ext cx="275907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300" b="1" u="sng" dirty="0" err="1"/>
              <a:t>Prozent</a:t>
            </a:r>
            <a:r>
              <a:rPr lang="en-US" sz="2300" b="1" dirty="0"/>
              <a:t> der </a:t>
            </a:r>
            <a:r>
              <a:rPr lang="en-US" sz="2300" b="1" dirty="0" err="1"/>
              <a:t>Patienten</a:t>
            </a:r>
            <a:r>
              <a:rPr lang="en-US" sz="2300" b="1" dirty="0"/>
              <a:t>, die </a:t>
            </a:r>
            <a:r>
              <a:rPr lang="en-US" sz="2300" b="1" dirty="0" smtClean="0"/>
              <a:t>von </a:t>
            </a:r>
            <a:r>
              <a:rPr lang="en-US" sz="2300" b="1" dirty="0" err="1"/>
              <a:t>Alkohol</a:t>
            </a:r>
            <a:r>
              <a:rPr lang="en-US" sz="2300" b="1" dirty="0"/>
              <a:t>/</a:t>
            </a:r>
            <a:r>
              <a:rPr lang="en-US" sz="2300" b="1" dirty="0" err="1" smtClean="0"/>
              <a:t>Drogen</a:t>
            </a:r>
            <a:r>
              <a:rPr lang="en-US" sz="2300" b="1" dirty="0" smtClean="0"/>
              <a:t> </a:t>
            </a:r>
            <a:r>
              <a:rPr lang="en-US" sz="2300" b="1" dirty="0" err="1" smtClean="0"/>
              <a:t>entwöhnt</a:t>
            </a:r>
            <a:r>
              <a:rPr lang="en-US" sz="2300" b="1" dirty="0" smtClean="0"/>
              <a:t> </a:t>
            </a:r>
            <a:r>
              <a:rPr lang="en-US" sz="2300" b="1" dirty="0" err="1" smtClean="0"/>
              <a:t>sind</a:t>
            </a:r>
            <a:r>
              <a:rPr lang="en-US" sz="2400" b="1" dirty="0" smtClean="0"/>
              <a:t> </a:t>
            </a:r>
            <a:r>
              <a:rPr lang="en-US" sz="1800" b="1" dirty="0"/>
              <a:t>- </a:t>
            </a:r>
            <a:r>
              <a:rPr lang="en-US" sz="1800" b="1" dirty="0" err="1"/>
              <a:t>bei</a:t>
            </a:r>
            <a:r>
              <a:rPr lang="en-US" sz="1800" b="1" dirty="0"/>
              <a:t> der </a:t>
            </a:r>
            <a:r>
              <a:rPr lang="en-US" sz="1800" b="1" dirty="0" err="1"/>
              <a:t>Entlassung</a:t>
            </a:r>
            <a:r>
              <a:rPr lang="en-US" sz="1800" b="1" dirty="0"/>
              <a:t>  </a:t>
            </a:r>
            <a:br>
              <a:rPr lang="en-US" sz="1800" b="1" dirty="0"/>
            </a:br>
            <a:r>
              <a:rPr lang="en-US" sz="1800" b="1" dirty="0"/>
              <a:t>  - 12 </a:t>
            </a:r>
            <a:r>
              <a:rPr lang="en-US" sz="1800" b="1" dirty="0" err="1"/>
              <a:t>Monate</a:t>
            </a:r>
            <a:r>
              <a:rPr lang="en-US" sz="1800" b="1" dirty="0"/>
              <a:t> </a:t>
            </a:r>
            <a:r>
              <a:rPr lang="en-US" sz="1800" b="1" dirty="0" err="1"/>
              <a:t>nach</a:t>
            </a:r>
            <a:r>
              <a:rPr lang="en-US" sz="1800" b="1" dirty="0"/>
              <a:t> der</a:t>
            </a:r>
            <a:br>
              <a:rPr lang="en-US" sz="1800" b="1" dirty="0"/>
            </a:br>
            <a:r>
              <a:rPr lang="en-US" sz="1800" b="1" dirty="0"/>
              <a:t>     </a:t>
            </a:r>
            <a:r>
              <a:rPr lang="en-US" sz="1800" b="1" dirty="0" err="1"/>
              <a:t>Entlassung</a:t>
            </a:r>
            <a:endParaRPr lang="en-US" sz="1800" b="1" dirty="0"/>
          </a:p>
          <a:p>
            <a:pPr algn="l" eaLnBrk="1" hangingPunct="1">
              <a:spcBef>
                <a:spcPct val="50000"/>
              </a:spcBef>
            </a:pPr>
            <a:endParaRPr lang="en-US" sz="2400" b="1" dirty="0"/>
          </a:p>
          <a:p>
            <a:pPr algn="l" eaLnBrk="1" hangingPunct="1">
              <a:spcBef>
                <a:spcPct val="50000"/>
              </a:spcBef>
            </a:pPr>
            <a:endParaRPr lang="en-US" b="1" dirty="0"/>
          </a:p>
          <a:p>
            <a:pPr algn="l" eaLnBrk="1" hangingPunct="1">
              <a:spcBef>
                <a:spcPct val="50000"/>
              </a:spcBef>
            </a:pPr>
            <a:r>
              <a:rPr lang="en-US" b="1" dirty="0"/>
              <a:t> </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31</a:t>
            </a:fld>
            <a:endParaRPr lang="de-DE"/>
          </a:p>
        </p:txBody>
      </p:sp>
    </p:spTree>
    <p:extLst>
      <p:ext uri="{BB962C8B-B14F-4D97-AF65-F5344CB8AC3E}">
        <p14:creationId xmlns:p14="http://schemas.microsoft.com/office/powerpoint/2010/main" val="24759801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00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autoUpdateAnimBg="0"/>
      <p:bldP spid="130062" grpId="0" autoUpdateAnimBg="0"/>
      <p:bldP spid="1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7" name="Line 3"/>
          <p:cNvSpPr>
            <a:spLocks noChangeShapeType="1"/>
          </p:cNvSpPr>
          <p:nvPr/>
        </p:nvSpPr>
        <p:spPr bwMode="auto">
          <a:xfrm>
            <a:off x="2170113" y="3725863"/>
            <a:ext cx="55387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08" name="Rectangle 4"/>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9" name="Line 5"/>
          <p:cNvSpPr>
            <a:spLocks noChangeShapeType="1"/>
          </p:cNvSpPr>
          <p:nvPr/>
        </p:nvSpPr>
        <p:spPr bwMode="auto">
          <a:xfrm flipH="1">
            <a:off x="4929188" y="1090613"/>
            <a:ext cx="1587" cy="26431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0" name="Text Box 6"/>
          <p:cNvSpPr txBox="1">
            <a:spLocks noChangeArrowheads="1"/>
          </p:cNvSpPr>
          <p:nvPr/>
        </p:nvSpPr>
        <p:spPr bwMode="auto">
          <a:xfrm>
            <a:off x="5224463" y="2136775"/>
            <a:ext cx="22177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400" dirty="0" err="1" smtClean="0">
                <a:cs typeface="+mn-cs"/>
              </a:rPr>
              <a:t>Kosteneinheit</a:t>
            </a:r>
            <a:r>
              <a:rPr lang="en-US" sz="2400" dirty="0" smtClean="0">
                <a:cs typeface="+mn-cs"/>
              </a:rPr>
              <a:t> pro </a:t>
            </a:r>
            <a:r>
              <a:rPr lang="en-US" sz="2400" dirty="0" err="1" smtClean="0">
                <a:cs typeface="+mn-cs"/>
              </a:rPr>
              <a:t>gesammelter</a:t>
            </a:r>
            <a:r>
              <a:rPr lang="en-US" sz="2400" dirty="0" smtClean="0">
                <a:cs typeface="+mn-cs"/>
              </a:rPr>
              <a:t> </a:t>
            </a:r>
            <a:r>
              <a:rPr lang="en-US" sz="2400" dirty="0" err="1" smtClean="0">
                <a:cs typeface="+mn-cs"/>
              </a:rPr>
              <a:t>Tonne</a:t>
            </a:r>
            <a:endParaRPr lang="en-US" sz="2400" dirty="0" smtClean="0">
              <a:cs typeface="+mn-cs"/>
            </a:endParaRPr>
          </a:p>
        </p:txBody>
      </p:sp>
      <p:sp>
        <p:nvSpPr>
          <p:cNvPr id="21511" name="Text Box 7"/>
          <p:cNvSpPr txBox="1">
            <a:spLocks noChangeArrowheads="1"/>
          </p:cNvSpPr>
          <p:nvPr/>
        </p:nvSpPr>
        <p:spPr bwMode="auto">
          <a:xfrm>
            <a:off x="1846263" y="79375"/>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2400" b="1" u="sng"/>
              <a:t>SERVICE FÜR ABFALL-MANAGEMENT</a:t>
            </a:r>
          </a:p>
        </p:txBody>
      </p:sp>
      <p:sp>
        <p:nvSpPr>
          <p:cNvPr id="21514" name="Text Box 11"/>
          <p:cNvSpPr txBox="1">
            <a:spLocks noChangeArrowheads="1"/>
          </p:cNvSpPr>
          <p:nvPr/>
        </p:nvSpPr>
        <p:spPr bwMode="auto">
          <a:xfrm>
            <a:off x="2527300" y="666750"/>
            <a:ext cx="2008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Quantität</a:t>
            </a:r>
          </a:p>
        </p:txBody>
      </p:sp>
      <p:sp>
        <p:nvSpPr>
          <p:cNvPr id="21515" name="Text Box 12"/>
          <p:cNvSpPr txBox="1">
            <a:spLocks noChangeArrowheads="1"/>
          </p:cNvSpPr>
          <p:nvPr/>
        </p:nvSpPr>
        <p:spPr bwMode="auto">
          <a:xfrm>
            <a:off x="5281613" y="661988"/>
            <a:ext cx="2008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Qualität</a:t>
            </a:r>
          </a:p>
        </p:txBody>
      </p:sp>
      <p:sp>
        <p:nvSpPr>
          <p:cNvPr id="21516" name="Text Box 13"/>
          <p:cNvSpPr txBox="1">
            <a:spLocks noChangeArrowheads="1"/>
          </p:cNvSpPr>
          <p:nvPr/>
        </p:nvSpPr>
        <p:spPr bwMode="auto">
          <a:xfrm rot="-5400000">
            <a:off x="-546894" y="3290094"/>
            <a:ext cx="490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400" b="1" dirty="0" smtClean="0">
                <a:solidFill>
                  <a:schemeClr val="tx2"/>
                </a:solidFill>
                <a:cs typeface="+mn-cs"/>
              </a:rPr>
              <a:t>       </a:t>
            </a:r>
            <a:r>
              <a:rPr lang="en-US" sz="2400" b="1" dirty="0" err="1" smtClean="0">
                <a:solidFill>
                  <a:schemeClr val="tx2"/>
                </a:solidFill>
                <a:cs typeface="+mn-cs"/>
              </a:rPr>
              <a:t>Effekt</a:t>
            </a:r>
            <a:r>
              <a:rPr lang="en-US" sz="2400" b="1" dirty="0" smtClean="0">
                <a:solidFill>
                  <a:schemeClr val="tx2"/>
                </a:solidFill>
                <a:cs typeface="+mn-cs"/>
              </a:rPr>
              <a:t>                           </a:t>
            </a:r>
            <a:r>
              <a:rPr lang="en-US" sz="2400" b="1" dirty="0" err="1" smtClean="0">
                <a:solidFill>
                  <a:schemeClr val="tx2"/>
                </a:solidFill>
                <a:cs typeface="+mn-cs"/>
              </a:rPr>
              <a:t>Einsatz</a:t>
            </a:r>
            <a:endParaRPr lang="en-US" sz="2400" b="1" dirty="0" smtClean="0">
              <a:solidFill>
                <a:schemeClr val="tx2"/>
              </a:solidFill>
              <a:cs typeface="+mn-cs"/>
            </a:endParaRPr>
          </a:p>
        </p:txBody>
      </p:sp>
      <p:sp>
        <p:nvSpPr>
          <p:cNvPr id="21517" name="Line 16"/>
          <p:cNvSpPr>
            <a:spLocks noChangeShapeType="1"/>
          </p:cNvSpPr>
          <p:nvPr/>
        </p:nvSpPr>
        <p:spPr bwMode="auto">
          <a:xfrm>
            <a:off x="4927600" y="4198938"/>
            <a:ext cx="1588" cy="21399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8" name="Text Box 17"/>
          <p:cNvSpPr txBox="1">
            <a:spLocks noChangeArrowheads="1"/>
          </p:cNvSpPr>
          <p:nvPr/>
        </p:nvSpPr>
        <p:spPr bwMode="auto">
          <a:xfrm>
            <a:off x="2387600" y="4157663"/>
            <a:ext cx="233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dirty="0" smtClean="0">
                <a:solidFill>
                  <a:srgbClr val="000000"/>
                </a:solidFill>
              </a:rPr>
              <a:t>LKW-</a:t>
            </a:r>
            <a:r>
              <a:rPr lang="en-US" dirty="0" err="1" smtClean="0">
                <a:solidFill>
                  <a:srgbClr val="000000"/>
                </a:solidFill>
              </a:rPr>
              <a:t>Ladungen</a:t>
            </a:r>
            <a:r>
              <a:rPr lang="en-US" dirty="0" smtClean="0">
                <a:solidFill>
                  <a:srgbClr val="000000"/>
                </a:solidFill>
              </a:rPr>
              <a:t> auf die </a:t>
            </a:r>
            <a:r>
              <a:rPr lang="en-US" dirty="0" err="1" smtClean="0">
                <a:solidFill>
                  <a:srgbClr val="000000"/>
                </a:solidFill>
              </a:rPr>
              <a:t>Deponie</a:t>
            </a:r>
            <a:endParaRPr lang="en-US" dirty="0">
              <a:solidFill>
                <a:srgbClr val="000000"/>
              </a:solidFill>
            </a:endParaRPr>
          </a:p>
          <a:p>
            <a:pPr eaLnBrk="1" hangingPunct="1">
              <a:spcBef>
                <a:spcPct val="50000"/>
              </a:spcBef>
              <a:defRPr/>
            </a:pPr>
            <a:r>
              <a:rPr lang="en-US" dirty="0" smtClean="0">
                <a:solidFill>
                  <a:srgbClr val="000000"/>
                </a:solidFill>
              </a:rPr>
              <a:t>LKW-</a:t>
            </a:r>
            <a:r>
              <a:rPr lang="en-US" dirty="0" err="1" smtClean="0">
                <a:solidFill>
                  <a:srgbClr val="000000"/>
                </a:solidFill>
              </a:rPr>
              <a:t>Ladungen</a:t>
            </a:r>
            <a:r>
              <a:rPr lang="en-US" dirty="0" smtClean="0">
                <a:solidFill>
                  <a:srgbClr val="000000"/>
                </a:solidFill>
              </a:rPr>
              <a:t> </a:t>
            </a:r>
            <a:r>
              <a:rPr lang="en-US" dirty="0" err="1" smtClean="0">
                <a:solidFill>
                  <a:srgbClr val="000000"/>
                </a:solidFill>
              </a:rPr>
              <a:t>recycelt</a:t>
            </a:r>
            <a:endParaRPr lang="en-US" dirty="0">
              <a:solidFill>
                <a:srgbClr val="000000"/>
              </a:solidFill>
            </a:endParaRPr>
          </a:p>
          <a:p>
            <a:pPr eaLnBrk="1" hangingPunct="1">
              <a:spcBef>
                <a:spcPct val="50000"/>
              </a:spcBef>
              <a:defRPr/>
            </a:pPr>
            <a:endParaRPr lang="en-US" dirty="0" smtClean="0">
              <a:solidFill>
                <a:srgbClr val="FF0000"/>
              </a:solidFill>
              <a:cs typeface="+mn-cs"/>
            </a:endParaRPr>
          </a:p>
        </p:txBody>
      </p:sp>
      <p:sp>
        <p:nvSpPr>
          <p:cNvPr id="47117" name="Text Box 6"/>
          <p:cNvSpPr txBox="1">
            <a:spLocks noChangeArrowheads="1"/>
          </p:cNvSpPr>
          <p:nvPr/>
        </p:nvSpPr>
        <p:spPr bwMode="auto">
          <a:xfrm>
            <a:off x="2217738" y="1108075"/>
            <a:ext cx="2625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err="1">
                <a:solidFill>
                  <a:schemeClr val="tx2"/>
                </a:solidFill>
              </a:rPr>
              <a:t>Wieviel</a:t>
            </a:r>
            <a:r>
              <a:rPr lang="en-US" sz="1600" b="1" dirty="0">
                <a:solidFill>
                  <a:schemeClr val="tx2"/>
                </a:solidFill>
              </a:rPr>
              <a:t> </a:t>
            </a:r>
            <a:r>
              <a:rPr lang="en-US" sz="1600" b="1" dirty="0" err="1">
                <a:solidFill>
                  <a:schemeClr val="tx2"/>
                </a:solidFill>
              </a:rPr>
              <a:t>haben</a:t>
            </a:r>
            <a:r>
              <a:rPr lang="en-US" sz="1600" b="1" dirty="0">
                <a:solidFill>
                  <a:schemeClr val="tx2"/>
                </a:solidFill>
              </a:rPr>
              <a:t> </a:t>
            </a:r>
            <a:r>
              <a:rPr lang="en-US" sz="1600" b="1" dirty="0" err="1">
                <a:solidFill>
                  <a:schemeClr val="tx2"/>
                </a:solidFill>
              </a:rPr>
              <a:t>wir</a:t>
            </a:r>
            <a:r>
              <a:rPr lang="en-US" sz="1600" b="1" dirty="0">
                <a:solidFill>
                  <a:schemeClr val="tx2"/>
                </a:solidFill>
              </a:rPr>
              <a:t> </a:t>
            </a:r>
            <a:r>
              <a:rPr lang="en-US" sz="1600" b="1" dirty="0" err="1" smtClean="0">
                <a:solidFill>
                  <a:schemeClr val="tx2"/>
                </a:solidFill>
              </a:rPr>
              <a:t>geleistet</a:t>
            </a:r>
            <a:r>
              <a:rPr lang="en-US" sz="1600" b="1" dirty="0">
                <a:solidFill>
                  <a:schemeClr val="tx2"/>
                </a:solidFill>
              </a:rPr>
              <a:t>?</a:t>
            </a:r>
          </a:p>
        </p:txBody>
      </p:sp>
      <p:sp>
        <p:nvSpPr>
          <p:cNvPr id="47118" name="Text Box 8"/>
          <p:cNvSpPr txBox="1">
            <a:spLocks noChangeArrowheads="1"/>
          </p:cNvSpPr>
          <p:nvPr/>
        </p:nvSpPr>
        <p:spPr bwMode="auto">
          <a:xfrm>
            <a:off x="4960938" y="1104900"/>
            <a:ext cx="2684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Wie gut haben wir es gemacht?</a:t>
            </a:r>
          </a:p>
        </p:txBody>
      </p:sp>
      <p:sp>
        <p:nvSpPr>
          <p:cNvPr id="47119" name="Text Box 9"/>
          <p:cNvSpPr txBox="1">
            <a:spLocks noChangeArrowheads="1"/>
          </p:cNvSpPr>
          <p:nvPr/>
        </p:nvSpPr>
        <p:spPr bwMode="auto">
          <a:xfrm>
            <a:off x="3581400" y="3752850"/>
            <a:ext cx="3030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a:solidFill>
                  <a:schemeClr val="tx2"/>
                </a:solidFill>
              </a:rPr>
              <a:t>Hat </a:t>
            </a:r>
            <a:r>
              <a:rPr lang="en-US" sz="1600" b="1" dirty="0" err="1" smtClean="0">
                <a:solidFill>
                  <a:schemeClr val="tx2"/>
                </a:solidFill>
              </a:rPr>
              <a:t>sich</a:t>
            </a:r>
            <a:r>
              <a:rPr lang="en-US" sz="1600" b="1" dirty="0" smtClean="0">
                <a:solidFill>
                  <a:schemeClr val="tx2"/>
                </a:solidFill>
              </a:rPr>
              <a:t> </a:t>
            </a:r>
            <a:r>
              <a:rPr lang="en-US" sz="1600" b="1" dirty="0" err="1" smtClean="0">
                <a:solidFill>
                  <a:schemeClr val="tx2"/>
                </a:solidFill>
              </a:rPr>
              <a:t>etwas</a:t>
            </a:r>
            <a:r>
              <a:rPr lang="en-US" sz="1600" b="1" dirty="0" smtClean="0">
                <a:solidFill>
                  <a:schemeClr val="tx2"/>
                </a:solidFill>
              </a:rPr>
              <a:t> </a:t>
            </a:r>
            <a:r>
              <a:rPr lang="en-US" sz="1600" b="1" dirty="0" err="1">
                <a:solidFill>
                  <a:schemeClr val="tx2"/>
                </a:solidFill>
              </a:rPr>
              <a:t>verbessert</a:t>
            </a:r>
            <a:r>
              <a:rPr lang="en-US" sz="1600" b="1" dirty="0">
                <a:solidFill>
                  <a:schemeClr val="tx2"/>
                </a:solidFill>
              </a:rPr>
              <a:t>?</a:t>
            </a:r>
          </a:p>
        </p:txBody>
      </p:sp>
      <p:sp>
        <p:nvSpPr>
          <p:cNvPr id="19" name="Text Box 17"/>
          <p:cNvSpPr txBox="1">
            <a:spLocks noChangeArrowheads="1"/>
          </p:cNvSpPr>
          <p:nvPr/>
        </p:nvSpPr>
        <p:spPr bwMode="auto">
          <a:xfrm>
            <a:off x="5097463" y="4173538"/>
            <a:ext cx="2336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dirty="0">
                <a:solidFill>
                  <a:srgbClr val="000000"/>
                </a:solidFill>
              </a:rPr>
              <a:t>% </a:t>
            </a:r>
            <a:r>
              <a:rPr lang="en-US" dirty="0" err="1" smtClean="0">
                <a:solidFill>
                  <a:srgbClr val="000000"/>
                </a:solidFill>
              </a:rPr>
              <a:t>zur</a:t>
            </a:r>
            <a:r>
              <a:rPr lang="en-US" dirty="0" smtClean="0">
                <a:solidFill>
                  <a:srgbClr val="000000"/>
                </a:solidFill>
              </a:rPr>
              <a:t> </a:t>
            </a:r>
            <a:r>
              <a:rPr lang="en-US" dirty="0" err="1" smtClean="0">
                <a:solidFill>
                  <a:srgbClr val="000000"/>
                </a:solidFill>
              </a:rPr>
              <a:t>Deponie</a:t>
            </a:r>
            <a:endParaRPr lang="en-US" dirty="0">
              <a:solidFill>
                <a:srgbClr val="000000"/>
              </a:solidFill>
            </a:endParaRPr>
          </a:p>
          <a:p>
            <a:pPr eaLnBrk="1" hangingPunct="1">
              <a:spcBef>
                <a:spcPct val="50000"/>
              </a:spcBef>
              <a:defRPr/>
            </a:pPr>
            <a:r>
              <a:rPr lang="en-US" dirty="0">
                <a:solidFill>
                  <a:srgbClr val="000000"/>
                </a:solidFill>
              </a:rPr>
              <a:t>% </a:t>
            </a:r>
            <a:r>
              <a:rPr lang="en-US" dirty="0" err="1" smtClean="0">
                <a:solidFill>
                  <a:srgbClr val="000000"/>
                </a:solidFill>
              </a:rPr>
              <a:t>recycelt</a:t>
            </a:r>
            <a:endParaRPr lang="en-US" dirty="0">
              <a:solidFill>
                <a:srgbClr val="000000"/>
              </a:solidFill>
            </a:endParaRPr>
          </a:p>
          <a:p>
            <a:pPr eaLnBrk="1" hangingPunct="1">
              <a:spcBef>
                <a:spcPct val="50000"/>
              </a:spcBef>
              <a:defRPr/>
            </a:pPr>
            <a:endParaRPr lang="en-US" dirty="0" smtClean="0">
              <a:solidFill>
                <a:srgbClr val="000000"/>
              </a:solidFill>
              <a:cs typeface="+mn-cs"/>
            </a:endParaRPr>
          </a:p>
        </p:txBody>
      </p:sp>
      <p:sp>
        <p:nvSpPr>
          <p:cNvPr id="20" name="Text Box 6"/>
          <p:cNvSpPr txBox="1">
            <a:spLocks noChangeArrowheads="1"/>
          </p:cNvSpPr>
          <p:nvPr/>
        </p:nvSpPr>
        <p:spPr bwMode="auto">
          <a:xfrm>
            <a:off x="2523067" y="2154238"/>
            <a:ext cx="2371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dirty="0" err="1"/>
              <a:t>Anzahl</a:t>
            </a:r>
            <a:r>
              <a:rPr lang="en-US" sz="2400" dirty="0"/>
              <a:t> </a:t>
            </a:r>
            <a:r>
              <a:rPr lang="en-US" sz="2400" dirty="0" smtClean="0"/>
              <a:t>der </a:t>
            </a:r>
            <a:r>
              <a:rPr lang="en-US" sz="2400" dirty="0" err="1" smtClean="0"/>
              <a:t>Tonnen</a:t>
            </a:r>
            <a:r>
              <a:rPr lang="en-US" sz="2400" dirty="0" smtClean="0"/>
              <a:t> </a:t>
            </a:r>
            <a:r>
              <a:rPr lang="en-US" sz="2400" dirty="0"/>
              <a:t>an </a:t>
            </a:r>
            <a:r>
              <a:rPr lang="en-US" sz="2400" dirty="0" err="1"/>
              <a:t>Haushaltsmüll</a:t>
            </a:r>
            <a:endParaRPr lang="en-US" sz="2400" dirty="0"/>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32</a:t>
            </a:fld>
            <a:endParaRPr lang="de-DE"/>
          </a:p>
        </p:txBody>
      </p:sp>
    </p:spTree>
    <p:extLst>
      <p:ext uri="{BB962C8B-B14F-4D97-AF65-F5344CB8AC3E}">
        <p14:creationId xmlns:p14="http://schemas.microsoft.com/office/powerpoint/2010/main" val="2878472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7" name="Line 3"/>
          <p:cNvSpPr>
            <a:spLocks noChangeShapeType="1"/>
          </p:cNvSpPr>
          <p:nvPr/>
        </p:nvSpPr>
        <p:spPr bwMode="auto">
          <a:xfrm>
            <a:off x="2170113" y="3725863"/>
            <a:ext cx="55387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08" name="Rectangle 4"/>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9" name="Line 5"/>
          <p:cNvSpPr>
            <a:spLocks noChangeShapeType="1"/>
          </p:cNvSpPr>
          <p:nvPr/>
        </p:nvSpPr>
        <p:spPr bwMode="auto">
          <a:xfrm flipH="1">
            <a:off x="4929188" y="1090613"/>
            <a:ext cx="1587" cy="26431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0" name="Text Box 6"/>
          <p:cNvSpPr txBox="1">
            <a:spLocks noChangeArrowheads="1"/>
          </p:cNvSpPr>
          <p:nvPr/>
        </p:nvSpPr>
        <p:spPr bwMode="auto">
          <a:xfrm>
            <a:off x="5224463" y="2136775"/>
            <a:ext cx="221773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400" dirty="0" err="1" smtClean="0">
                <a:cs typeface="+mn-cs"/>
              </a:rPr>
              <a:t>Kosteneinheit</a:t>
            </a:r>
            <a:r>
              <a:rPr lang="en-US" sz="2400" dirty="0" smtClean="0">
                <a:cs typeface="+mn-cs"/>
              </a:rPr>
              <a:t> pro </a:t>
            </a:r>
            <a:r>
              <a:rPr lang="en-US" sz="2400" dirty="0" err="1" smtClean="0">
                <a:cs typeface="+mn-cs"/>
              </a:rPr>
              <a:t>Informationspaket</a:t>
            </a:r>
            <a:endParaRPr lang="en-US" sz="2400" dirty="0" smtClean="0">
              <a:cs typeface="+mn-cs"/>
            </a:endParaRPr>
          </a:p>
        </p:txBody>
      </p:sp>
      <p:sp>
        <p:nvSpPr>
          <p:cNvPr id="21511" name="Text Box 7"/>
          <p:cNvSpPr txBox="1">
            <a:spLocks noChangeArrowheads="1"/>
          </p:cNvSpPr>
          <p:nvPr/>
        </p:nvSpPr>
        <p:spPr bwMode="auto">
          <a:xfrm>
            <a:off x="1846263" y="79375"/>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MS PGothic" charset="0"/>
                <a:cs typeface="MS PGothic" charset="0"/>
              </a:defRPr>
            </a:lvl1pPr>
            <a:lvl2pPr marL="742950" indent="-285750" eaLnBrk="0" hangingPunct="0">
              <a:defRPr sz="2000">
                <a:solidFill>
                  <a:schemeClr val="tx1"/>
                </a:solidFill>
                <a:latin typeface="Arial Narrow" charset="0"/>
                <a:ea typeface="MS PGothic" charset="0"/>
                <a:cs typeface="MS PGothic" charset="0"/>
              </a:defRPr>
            </a:lvl2pPr>
            <a:lvl3pPr marL="1143000" indent="-228600" eaLnBrk="0" hangingPunct="0">
              <a:defRPr sz="2000">
                <a:solidFill>
                  <a:schemeClr val="tx1"/>
                </a:solidFill>
                <a:latin typeface="Arial Narrow" charset="0"/>
                <a:ea typeface="MS PGothic" charset="0"/>
                <a:cs typeface="MS PGothic" charset="0"/>
              </a:defRPr>
            </a:lvl3pPr>
            <a:lvl4pPr marL="1600200" indent="-228600" eaLnBrk="0" hangingPunct="0">
              <a:defRPr sz="2000">
                <a:solidFill>
                  <a:schemeClr val="tx1"/>
                </a:solidFill>
                <a:latin typeface="Arial Narrow" charset="0"/>
                <a:ea typeface="MS PGothic" charset="0"/>
                <a:cs typeface="MS PGothic" charset="0"/>
              </a:defRPr>
            </a:lvl4pPr>
            <a:lvl5pPr marL="2057400" indent="-228600" eaLnBrk="0" hangingPunct="0">
              <a:defRPr sz="2000">
                <a:solidFill>
                  <a:schemeClr val="tx1"/>
                </a:solidFill>
                <a:latin typeface="Arial Narrow" charset="0"/>
                <a:ea typeface="MS PGothic" charset="0"/>
                <a:cs typeface="MS PGothic" charset="0"/>
              </a:defRPr>
            </a:lvl5pPr>
            <a:lvl6pPr marL="25146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6pPr>
            <a:lvl7pPr marL="29718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7pPr>
            <a:lvl8pPr marL="34290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8pPr>
            <a:lvl9pPr marL="38862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9pPr>
          </a:lstStyle>
          <a:p>
            <a:pPr algn="ctr" eaLnBrk="1" hangingPunct="1">
              <a:spcBef>
                <a:spcPct val="50000"/>
              </a:spcBef>
              <a:defRPr/>
            </a:pPr>
            <a:r>
              <a:rPr lang="en-US" sz="2400" b="1" u="sng" dirty="0" smtClean="0"/>
              <a:t>KOMMERZIELLER TOURISMUS</a:t>
            </a:r>
          </a:p>
        </p:txBody>
      </p:sp>
      <p:sp>
        <p:nvSpPr>
          <p:cNvPr id="21514" name="Text Box 11"/>
          <p:cNvSpPr txBox="1">
            <a:spLocks noChangeArrowheads="1"/>
          </p:cNvSpPr>
          <p:nvPr/>
        </p:nvSpPr>
        <p:spPr bwMode="auto">
          <a:xfrm>
            <a:off x="2527300" y="666750"/>
            <a:ext cx="2008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Quantität</a:t>
            </a:r>
          </a:p>
        </p:txBody>
      </p:sp>
      <p:sp>
        <p:nvSpPr>
          <p:cNvPr id="21515" name="Text Box 12"/>
          <p:cNvSpPr txBox="1">
            <a:spLocks noChangeArrowheads="1"/>
          </p:cNvSpPr>
          <p:nvPr/>
        </p:nvSpPr>
        <p:spPr bwMode="auto">
          <a:xfrm>
            <a:off x="5281613" y="661988"/>
            <a:ext cx="2008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Qualität</a:t>
            </a:r>
          </a:p>
        </p:txBody>
      </p:sp>
      <p:sp>
        <p:nvSpPr>
          <p:cNvPr id="21516" name="Text Box 13"/>
          <p:cNvSpPr txBox="1">
            <a:spLocks noChangeArrowheads="1"/>
          </p:cNvSpPr>
          <p:nvPr/>
        </p:nvSpPr>
        <p:spPr bwMode="auto">
          <a:xfrm rot="-5400000">
            <a:off x="-546894" y="3290094"/>
            <a:ext cx="490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400" b="1" dirty="0" smtClean="0">
                <a:solidFill>
                  <a:schemeClr val="tx2"/>
                </a:solidFill>
                <a:cs typeface="+mn-cs"/>
              </a:rPr>
              <a:t>       </a:t>
            </a:r>
            <a:r>
              <a:rPr lang="en-US" sz="2400" b="1" dirty="0" err="1" smtClean="0">
                <a:solidFill>
                  <a:schemeClr val="tx2"/>
                </a:solidFill>
                <a:cs typeface="+mn-cs"/>
              </a:rPr>
              <a:t>Effekt</a:t>
            </a:r>
            <a:r>
              <a:rPr lang="en-US" sz="2400" b="1" dirty="0" smtClean="0">
                <a:solidFill>
                  <a:schemeClr val="tx2"/>
                </a:solidFill>
                <a:cs typeface="+mn-cs"/>
              </a:rPr>
              <a:t>                           </a:t>
            </a:r>
            <a:r>
              <a:rPr lang="en-US" sz="2400" b="1" dirty="0" err="1" smtClean="0">
                <a:solidFill>
                  <a:schemeClr val="tx2"/>
                </a:solidFill>
                <a:cs typeface="+mn-cs"/>
              </a:rPr>
              <a:t>Einsatz</a:t>
            </a:r>
            <a:endParaRPr lang="en-US" sz="2400" b="1" dirty="0" smtClean="0">
              <a:solidFill>
                <a:schemeClr val="tx2"/>
              </a:solidFill>
              <a:cs typeface="+mn-cs"/>
            </a:endParaRPr>
          </a:p>
        </p:txBody>
      </p:sp>
      <p:sp>
        <p:nvSpPr>
          <p:cNvPr id="21517" name="Line 16"/>
          <p:cNvSpPr>
            <a:spLocks noChangeShapeType="1"/>
          </p:cNvSpPr>
          <p:nvPr/>
        </p:nvSpPr>
        <p:spPr bwMode="auto">
          <a:xfrm>
            <a:off x="4927600" y="4198938"/>
            <a:ext cx="1588" cy="21399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8" name="Text Box 17"/>
          <p:cNvSpPr txBox="1">
            <a:spLocks noChangeArrowheads="1"/>
          </p:cNvSpPr>
          <p:nvPr/>
        </p:nvSpPr>
        <p:spPr bwMode="auto">
          <a:xfrm>
            <a:off x="2387600" y="4157663"/>
            <a:ext cx="23368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400" dirty="0" err="1" smtClean="0">
                <a:solidFill>
                  <a:srgbClr val="000000"/>
                </a:solidFill>
              </a:rPr>
              <a:t>Anzahl</a:t>
            </a:r>
            <a:r>
              <a:rPr lang="en-US" sz="2400" dirty="0" smtClean="0">
                <a:solidFill>
                  <a:srgbClr val="000000"/>
                </a:solidFill>
              </a:rPr>
              <a:t> der </a:t>
            </a:r>
            <a:r>
              <a:rPr lang="en-US" sz="2400" dirty="0" err="1" smtClean="0">
                <a:solidFill>
                  <a:srgbClr val="000000"/>
                </a:solidFill>
              </a:rPr>
              <a:t>Touristen</a:t>
            </a:r>
            <a:endParaRPr lang="en-US" sz="2400" dirty="0">
              <a:solidFill>
                <a:srgbClr val="000000"/>
              </a:solidFill>
            </a:endParaRPr>
          </a:p>
          <a:p>
            <a:pPr eaLnBrk="1" hangingPunct="1">
              <a:spcBef>
                <a:spcPct val="50000"/>
              </a:spcBef>
              <a:defRPr/>
            </a:pPr>
            <a:endParaRPr lang="en-US" dirty="0" smtClean="0">
              <a:solidFill>
                <a:srgbClr val="FF0000"/>
              </a:solidFill>
              <a:cs typeface="+mn-cs"/>
            </a:endParaRPr>
          </a:p>
        </p:txBody>
      </p:sp>
      <p:sp>
        <p:nvSpPr>
          <p:cNvPr id="48141" name="Text Box 6"/>
          <p:cNvSpPr txBox="1">
            <a:spLocks noChangeArrowheads="1"/>
          </p:cNvSpPr>
          <p:nvPr/>
        </p:nvSpPr>
        <p:spPr bwMode="auto">
          <a:xfrm>
            <a:off x="2217738" y="1108075"/>
            <a:ext cx="2625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err="1">
                <a:solidFill>
                  <a:schemeClr val="tx2"/>
                </a:solidFill>
              </a:rPr>
              <a:t>Wieviel</a:t>
            </a:r>
            <a:r>
              <a:rPr lang="en-US" sz="1600" b="1" dirty="0">
                <a:solidFill>
                  <a:schemeClr val="tx2"/>
                </a:solidFill>
              </a:rPr>
              <a:t> </a:t>
            </a:r>
            <a:r>
              <a:rPr lang="en-US" sz="1600" b="1" dirty="0" err="1">
                <a:solidFill>
                  <a:schemeClr val="tx2"/>
                </a:solidFill>
              </a:rPr>
              <a:t>haben</a:t>
            </a:r>
            <a:r>
              <a:rPr lang="en-US" sz="1600" b="1" dirty="0">
                <a:solidFill>
                  <a:schemeClr val="tx2"/>
                </a:solidFill>
              </a:rPr>
              <a:t> </a:t>
            </a:r>
            <a:r>
              <a:rPr lang="en-US" sz="1600" b="1" dirty="0" err="1">
                <a:solidFill>
                  <a:schemeClr val="tx2"/>
                </a:solidFill>
              </a:rPr>
              <a:t>wir</a:t>
            </a:r>
            <a:r>
              <a:rPr lang="en-US" sz="1600" b="1" dirty="0">
                <a:solidFill>
                  <a:schemeClr val="tx2"/>
                </a:solidFill>
              </a:rPr>
              <a:t> </a:t>
            </a:r>
            <a:r>
              <a:rPr lang="en-US" sz="1600" b="1" dirty="0" err="1" smtClean="0">
                <a:solidFill>
                  <a:schemeClr val="tx2"/>
                </a:solidFill>
              </a:rPr>
              <a:t>geleistet</a:t>
            </a:r>
            <a:r>
              <a:rPr lang="en-US" sz="1600" b="1" dirty="0" smtClean="0">
                <a:solidFill>
                  <a:schemeClr val="tx2"/>
                </a:solidFill>
              </a:rPr>
              <a:t>?</a:t>
            </a:r>
            <a:endParaRPr lang="en-US" sz="1600" b="1" dirty="0">
              <a:solidFill>
                <a:schemeClr val="tx2"/>
              </a:solidFill>
            </a:endParaRPr>
          </a:p>
        </p:txBody>
      </p:sp>
      <p:sp>
        <p:nvSpPr>
          <p:cNvPr id="48142" name="Text Box 8"/>
          <p:cNvSpPr txBox="1">
            <a:spLocks noChangeArrowheads="1"/>
          </p:cNvSpPr>
          <p:nvPr/>
        </p:nvSpPr>
        <p:spPr bwMode="auto">
          <a:xfrm>
            <a:off x="4960938" y="1104900"/>
            <a:ext cx="2684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Wie gut haben wir es gemacht?</a:t>
            </a:r>
          </a:p>
        </p:txBody>
      </p:sp>
      <p:sp>
        <p:nvSpPr>
          <p:cNvPr id="48143" name="Text Box 9"/>
          <p:cNvSpPr txBox="1">
            <a:spLocks noChangeArrowheads="1"/>
          </p:cNvSpPr>
          <p:nvPr/>
        </p:nvSpPr>
        <p:spPr bwMode="auto">
          <a:xfrm>
            <a:off x="3581400" y="3752850"/>
            <a:ext cx="3030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a:solidFill>
                  <a:schemeClr val="tx2"/>
                </a:solidFill>
              </a:rPr>
              <a:t>Hat </a:t>
            </a:r>
            <a:r>
              <a:rPr lang="en-US" sz="1600" b="1" dirty="0" err="1" smtClean="0">
                <a:solidFill>
                  <a:schemeClr val="tx2"/>
                </a:solidFill>
              </a:rPr>
              <a:t>sich</a:t>
            </a:r>
            <a:r>
              <a:rPr lang="en-US" sz="1600" b="1" dirty="0" smtClean="0">
                <a:solidFill>
                  <a:schemeClr val="tx2"/>
                </a:solidFill>
              </a:rPr>
              <a:t> </a:t>
            </a:r>
            <a:r>
              <a:rPr lang="en-US" sz="1600" b="1" dirty="0" err="1" smtClean="0">
                <a:solidFill>
                  <a:schemeClr val="tx2"/>
                </a:solidFill>
              </a:rPr>
              <a:t>etwas</a:t>
            </a:r>
            <a:r>
              <a:rPr lang="en-US" sz="1600" b="1" dirty="0" smtClean="0">
                <a:solidFill>
                  <a:schemeClr val="tx2"/>
                </a:solidFill>
              </a:rPr>
              <a:t> </a:t>
            </a:r>
            <a:r>
              <a:rPr lang="en-US" sz="1600" b="1" dirty="0" err="1">
                <a:solidFill>
                  <a:schemeClr val="tx2"/>
                </a:solidFill>
              </a:rPr>
              <a:t>verbessert</a:t>
            </a:r>
            <a:r>
              <a:rPr lang="en-US" sz="1600" b="1" dirty="0">
                <a:solidFill>
                  <a:schemeClr val="tx2"/>
                </a:solidFill>
              </a:rPr>
              <a:t>?</a:t>
            </a:r>
          </a:p>
        </p:txBody>
      </p:sp>
      <p:sp>
        <p:nvSpPr>
          <p:cNvPr id="19" name="Text Box 17"/>
          <p:cNvSpPr txBox="1">
            <a:spLocks noChangeArrowheads="1"/>
          </p:cNvSpPr>
          <p:nvPr/>
        </p:nvSpPr>
        <p:spPr bwMode="auto">
          <a:xfrm>
            <a:off x="5097463" y="4173538"/>
            <a:ext cx="2336800"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400" dirty="0" err="1" smtClean="0">
                <a:solidFill>
                  <a:srgbClr val="000000"/>
                </a:solidFill>
              </a:rPr>
              <a:t>Marktanteil</a:t>
            </a:r>
            <a:r>
              <a:rPr lang="en-US" sz="2400" dirty="0" smtClean="0">
                <a:solidFill>
                  <a:srgbClr val="000000"/>
                </a:solidFill>
              </a:rPr>
              <a:t> des </a:t>
            </a:r>
            <a:r>
              <a:rPr lang="en-US" sz="2400" dirty="0" err="1" smtClean="0">
                <a:solidFill>
                  <a:srgbClr val="000000"/>
                </a:solidFill>
              </a:rPr>
              <a:t>Tourismus</a:t>
            </a:r>
            <a:r>
              <a:rPr lang="en-US" sz="2400" dirty="0">
                <a:solidFill>
                  <a:srgbClr val="000000"/>
                </a:solidFill>
              </a:rPr>
              <a:t/>
            </a:r>
            <a:br>
              <a:rPr lang="en-US" sz="2400" dirty="0">
                <a:solidFill>
                  <a:srgbClr val="000000"/>
                </a:solidFill>
              </a:rPr>
            </a:br>
            <a:endParaRPr lang="en-US" sz="2400" dirty="0">
              <a:solidFill>
                <a:srgbClr val="000000"/>
              </a:solidFill>
            </a:endParaRPr>
          </a:p>
          <a:p>
            <a:pPr eaLnBrk="1" hangingPunct="1">
              <a:spcBef>
                <a:spcPct val="50000"/>
              </a:spcBef>
              <a:defRPr/>
            </a:pPr>
            <a:endParaRPr lang="en-US" dirty="0" smtClean="0">
              <a:solidFill>
                <a:srgbClr val="FF0000"/>
              </a:solidFill>
              <a:cs typeface="+mn-cs"/>
            </a:endParaRPr>
          </a:p>
        </p:txBody>
      </p:sp>
      <p:sp>
        <p:nvSpPr>
          <p:cNvPr id="20" name="Text Box 6"/>
          <p:cNvSpPr txBox="1">
            <a:spLocks noChangeArrowheads="1"/>
          </p:cNvSpPr>
          <p:nvPr/>
        </p:nvSpPr>
        <p:spPr bwMode="auto">
          <a:xfrm>
            <a:off x="2192338" y="1790700"/>
            <a:ext cx="27019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400" dirty="0" err="1" smtClean="0">
                <a:cs typeface="+mn-cs"/>
              </a:rPr>
              <a:t>Anzahl</a:t>
            </a:r>
            <a:r>
              <a:rPr lang="en-US" sz="2400" dirty="0" smtClean="0">
                <a:cs typeface="+mn-cs"/>
              </a:rPr>
              <a:t> des </a:t>
            </a:r>
            <a:r>
              <a:rPr lang="en-US" sz="2400" dirty="0" err="1" smtClean="0">
                <a:cs typeface="+mn-cs"/>
              </a:rPr>
              <a:t>versandten</a:t>
            </a:r>
            <a:r>
              <a:rPr lang="en-US" sz="2400" dirty="0" smtClean="0">
                <a:cs typeface="+mn-cs"/>
              </a:rPr>
              <a:t> </a:t>
            </a:r>
            <a:r>
              <a:rPr lang="en-US" sz="2400" dirty="0" err="1" smtClean="0">
                <a:cs typeface="+mn-cs"/>
              </a:rPr>
              <a:t>Informationspakete</a:t>
            </a:r>
            <a:endParaRPr lang="en-US" sz="2400" dirty="0" smtClean="0">
              <a:cs typeface="+mn-cs"/>
            </a:endParaRP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33</a:t>
            </a:fld>
            <a:endParaRPr lang="de-DE"/>
          </a:p>
        </p:txBody>
      </p:sp>
    </p:spTree>
    <p:extLst>
      <p:ext uri="{BB962C8B-B14F-4D97-AF65-F5344CB8AC3E}">
        <p14:creationId xmlns:p14="http://schemas.microsoft.com/office/powerpoint/2010/main" val="4158225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7" name="Line 3"/>
          <p:cNvSpPr>
            <a:spLocks noChangeShapeType="1"/>
          </p:cNvSpPr>
          <p:nvPr/>
        </p:nvSpPr>
        <p:spPr bwMode="auto">
          <a:xfrm>
            <a:off x="2170113" y="3725863"/>
            <a:ext cx="55387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08" name="Rectangle 4"/>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9" name="Line 5"/>
          <p:cNvSpPr>
            <a:spLocks noChangeShapeType="1"/>
          </p:cNvSpPr>
          <p:nvPr/>
        </p:nvSpPr>
        <p:spPr bwMode="auto">
          <a:xfrm flipH="1">
            <a:off x="4929188" y="1090613"/>
            <a:ext cx="1587" cy="26431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0" name="Text Box 6"/>
          <p:cNvSpPr txBox="1">
            <a:spLocks noChangeArrowheads="1"/>
          </p:cNvSpPr>
          <p:nvPr/>
        </p:nvSpPr>
        <p:spPr bwMode="auto">
          <a:xfrm>
            <a:off x="5224463" y="1814513"/>
            <a:ext cx="22177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400" dirty="0" err="1" smtClean="0">
                <a:cs typeface="+mn-cs"/>
              </a:rPr>
              <a:t>Zeitraum</a:t>
            </a:r>
            <a:r>
              <a:rPr lang="en-US" sz="2400" dirty="0" smtClean="0">
                <a:cs typeface="+mn-cs"/>
              </a:rPr>
              <a:t> </a:t>
            </a:r>
            <a:r>
              <a:rPr lang="en-US" sz="2400" dirty="0" err="1" smtClean="0">
                <a:cs typeface="+mn-cs"/>
              </a:rPr>
              <a:t>bis</a:t>
            </a:r>
            <a:r>
              <a:rPr lang="en-US" sz="2400" dirty="0" smtClean="0">
                <a:cs typeface="+mn-cs"/>
              </a:rPr>
              <a:t> </a:t>
            </a:r>
            <a:r>
              <a:rPr lang="en-US" sz="2400" dirty="0" err="1" smtClean="0">
                <a:cs typeface="+mn-cs"/>
              </a:rPr>
              <a:t>zum</a:t>
            </a:r>
            <a:r>
              <a:rPr lang="en-US" sz="2400" dirty="0" smtClean="0">
                <a:cs typeface="+mn-cs"/>
              </a:rPr>
              <a:t> </a:t>
            </a:r>
            <a:r>
              <a:rPr lang="en-US" sz="2400" dirty="0" err="1" smtClean="0">
                <a:cs typeface="+mn-cs"/>
              </a:rPr>
              <a:t>Einsatz</a:t>
            </a:r>
            <a:endParaRPr lang="en-US" sz="2400" dirty="0" smtClean="0">
              <a:cs typeface="+mn-cs"/>
            </a:endParaRPr>
          </a:p>
        </p:txBody>
      </p:sp>
      <p:sp>
        <p:nvSpPr>
          <p:cNvPr id="21511" name="Text Box 7"/>
          <p:cNvSpPr txBox="1">
            <a:spLocks noChangeArrowheads="1"/>
          </p:cNvSpPr>
          <p:nvPr/>
        </p:nvSpPr>
        <p:spPr bwMode="auto">
          <a:xfrm>
            <a:off x="1828800" y="79375"/>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MS PGothic" charset="0"/>
                <a:cs typeface="MS PGothic" charset="0"/>
              </a:defRPr>
            </a:lvl1pPr>
            <a:lvl2pPr marL="742950" indent="-285750" eaLnBrk="0" hangingPunct="0">
              <a:defRPr sz="2000">
                <a:solidFill>
                  <a:schemeClr val="tx1"/>
                </a:solidFill>
                <a:latin typeface="Arial Narrow" charset="0"/>
                <a:ea typeface="MS PGothic" charset="0"/>
                <a:cs typeface="MS PGothic" charset="0"/>
              </a:defRPr>
            </a:lvl2pPr>
            <a:lvl3pPr marL="1143000" indent="-228600" eaLnBrk="0" hangingPunct="0">
              <a:defRPr sz="2000">
                <a:solidFill>
                  <a:schemeClr val="tx1"/>
                </a:solidFill>
                <a:latin typeface="Arial Narrow" charset="0"/>
                <a:ea typeface="MS PGothic" charset="0"/>
                <a:cs typeface="MS PGothic" charset="0"/>
              </a:defRPr>
            </a:lvl3pPr>
            <a:lvl4pPr marL="1600200" indent="-228600" eaLnBrk="0" hangingPunct="0">
              <a:defRPr sz="2000">
                <a:solidFill>
                  <a:schemeClr val="tx1"/>
                </a:solidFill>
                <a:latin typeface="Arial Narrow" charset="0"/>
                <a:ea typeface="MS PGothic" charset="0"/>
                <a:cs typeface="MS PGothic" charset="0"/>
              </a:defRPr>
            </a:lvl4pPr>
            <a:lvl5pPr marL="2057400" indent="-228600" eaLnBrk="0" hangingPunct="0">
              <a:defRPr sz="2000">
                <a:solidFill>
                  <a:schemeClr val="tx1"/>
                </a:solidFill>
                <a:latin typeface="Arial Narrow" charset="0"/>
                <a:ea typeface="MS PGothic" charset="0"/>
                <a:cs typeface="MS PGothic" charset="0"/>
              </a:defRPr>
            </a:lvl5pPr>
            <a:lvl6pPr marL="25146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6pPr>
            <a:lvl7pPr marL="29718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7pPr>
            <a:lvl8pPr marL="34290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8pPr>
            <a:lvl9pPr marL="38862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9pPr>
          </a:lstStyle>
          <a:p>
            <a:pPr algn="ctr" eaLnBrk="1" hangingPunct="1">
              <a:spcBef>
                <a:spcPct val="50000"/>
              </a:spcBef>
              <a:defRPr/>
            </a:pPr>
            <a:r>
              <a:rPr lang="en-US" sz="2400" b="1" u="sng" dirty="0" err="1" smtClean="0"/>
              <a:t>Feuerwehr</a:t>
            </a:r>
            <a:endParaRPr lang="en-US" sz="2400" b="1" u="sng" dirty="0" smtClean="0"/>
          </a:p>
        </p:txBody>
      </p:sp>
      <p:sp>
        <p:nvSpPr>
          <p:cNvPr id="21514" name="Text Box 11"/>
          <p:cNvSpPr txBox="1">
            <a:spLocks noChangeArrowheads="1"/>
          </p:cNvSpPr>
          <p:nvPr/>
        </p:nvSpPr>
        <p:spPr bwMode="auto">
          <a:xfrm>
            <a:off x="2527300" y="666750"/>
            <a:ext cx="2008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Quantität</a:t>
            </a:r>
          </a:p>
        </p:txBody>
      </p:sp>
      <p:sp>
        <p:nvSpPr>
          <p:cNvPr id="21515" name="Text Box 12"/>
          <p:cNvSpPr txBox="1">
            <a:spLocks noChangeArrowheads="1"/>
          </p:cNvSpPr>
          <p:nvPr/>
        </p:nvSpPr>
        <p:spPr bwMode="auto">
          <a:xfrm>
            <a:off x="5281613" y="661988"/>
            <a:ext cx="2008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Qualität</a:t>
            </a:r>
          </a:p>
        </p:txBody>
      </p:sp>
      <p:sp>
        <p:nvSpPr>
          <p:cNvPr id="21516" name="Text Box 13"/>
          <p:cNvSpPr txBox="1">
            <a:spLocks noChangeArrowheads="1"/>
          </p:cNvSpPr>
          <p:nvPr/>
        </p:nvSpPr>
        <p:spPr bwMode="auto">
          <a:xfrm rot="-5400000">
            <a:off x="-546894" y="3290094"/>
            <a:ext cx="490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400" b="1" dirty="0" smtClean="0">
                <a:solidFill>
                  <a:schemeClr val="tx2"/>
                </a:solidFill>
                <a:cs typeface="+mn-cs"/>
              </a:rPr>
              <a:t>       </a:t>
            </a:r>
            <a:r>
              <a:rPr lang="en-US" sz="2400" b="1" dirty="0" err="1" smtClean="0">
                <a:solidFill>
                  <a:schemeClr val="tx2"/>
                </a:solidFill>
                <a:cs typeface="+mn-cs"/>
              </a:rPr>
              <a:t>Effekt</a:t>
            </a:r>
            <a:r>
              <a:rPr lang="en-US" sz="2400" b="1" dirty="0" smtClean="0">
                <a:solidFill>
                  <a:schemeClr val="tx2"/>
                </a:solidFill>
                <a:cs typeface="+mn-cs"/>
              </a:rPr>
              <a:t>                           </a:t>
            </a:r>
            <a:r>
              <a:rPr lang="en-US" sz="2400" b="1" dirty="0" err="1" smtClean="0">
                <a:solidFill>
                  <a:schemeClr val="tx2"/>
                </a:solidFill>
                <a:cs typeface="+mn-cs"/>
              </a:rPr>
              <a:t>Einsatz</a:t>
            </a:r>
            <a:endParaRPr lang="en-US" sz="2400" b="1" dirty="0" smtClean="0">
              <a:solidFill>
                <a:schemeClr val="tx2"/>
              </a:solidFill>
              <a:cs typeface="+mn-cs"/>
            </a:endParaRPr>
          </a:p>
        </p:txBody>
      </p:sp>
      <p:sp>
        <p:nvSpPr>
          <p:cNvPr id="21517" name="Line 16"/>
          <p:cNvSpPr>
            <a:spLocks noChangeShapeType="1"/>
          </p:cNvSpPr>
          <p:nvPr/>
        </p:nvSpPr>
        <p:spPr bwMode="auto">
          <a:xfrm>
            <a:off x="4927600" y="4198938"/>
            <a:ext cx="1588" cy="21399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8" name="Text Box 17"/>
          <p:cNvSpPr txBox="1">
            <a:spLocks noChangeArrowheads="1"/>
          </p:cNvSpPr>
          <p:nvPr/>
        </p:nvSpPr>
        <p:spPr bwMode="auto">
          <a:xfrm>
            <a:off x="2387600" y="4157663"/>
            <a:ext cx="23368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dirty="0" err="1">
                <a:solidFill>
                  <a:srgbClr val="000000"/>
                </a:solidFill>
              </a:rPr>
              <a:t>Anzahl</a:t>
            </a:r>
            <a:r>
              <a:rPr lang="en-US" sz="2400" dirty="0">
                <a:solidFill>
                  <a:srgbClr val="000000"/>
                </a:solidFill>
              </a:rPr>
              <a:t> der </a:t>
            </a:r>
            <a:r>
              <a:rPr lang="en-US" sz="2400" dirty="0" err="1">
                <a:solidFill>
                  <a:srgbClr val="000000"/>
                </a:solidFill>
              </a:rPr>
              <a:t>Feuer</a:t>
            </a:r>
            <a:r>
              <a:rPr lang="en-US" sz="2400" dirty="0">
                <a:solidFill>
                  <a:srgbClr val="000000"/>
                </a:solidFill>
              </a:rPr>
              <a:t>, die auf den </a:t>
            </a:r>
            <a:r>
              <a:rPr lang="en-US" sz="2400" dirty="0" err="1">
                <a:solidFill>
                  <a:srgbClr val="000000"/>
                </a:solidFill>
              </a:rPr>
              <a:t>Ausbruchsort</a:t>
            </a:r>
            <a:r>
              <a:rPr lang="en-US" sz="2400" dirty="0">
                <a:solidFill>
                  <a:srgbClr val="000000"/>
                </a:solidFill>
              </a:rPr>
              <a:t> </a:t>
            </a:r>
            <a:r>
              <a:rPr lang="en-US" sz="2400" dirty="0" err="1">
                <a:solidFill>
                  <a:srgbClr val="000000"/>
                </a:solidFill>
              </a:rPr>
              <a:t>beschränkt</a:t>
            </a:r>
            <a:r>
              <a:rPr lang="en-US" sz="2400" dirty="0">
                <a:solidFill>
                  <a:srgbClr val="000000"/>
                </a:solidFill>
              </a:rPr>
              <a:t> </a:t>
            </a:r>
            <a:r>
              <a:rPr lang="en-US" sz="2400" dirty="0" err="1">
                <a:solidFill>
                  <a:srgbClr val="000000"/>
                </a:solidFill>
              </a:rPr>
              <a:t>blieben</a:t>
            </a:r>
            <a:endParaRPr lang="en-US" sz="2400" dirty="0">
              <a:solidFill>
                <a:srgbClr val="000000"/>
              </a:solidFill>
            </a:endParaRPr>
          </a:p>
          <a:p>
            <a:pPr eaLnBrk="1" hangingPunct="1">
              <a:spcBef>
                <a:spcPct val="50000"/>
              </a:spcBef>
            </a:pPr>
            <a:endParaRPr lang="en-US" dirty="0">
              <a:solidFill>
                <a:srgbClr val="000000"/>
              </a:solidFill>
            </a:endParaRPr>
          </a:p>
        </p:txBody>
      </p:sp>
      <p:sp>
        <p:nvSpPr>
          <p:cNvPr id="49165" name="Text Box 6"/>
          <p:cNvSpPr txBox="1">
            <a:spLocks noChangeArrowheads="1"/>
          </p:cNvSpPr>
          <p:nvPr/>
        </p:nvSpPr>
        <p:spPr bwMode="auto">
          <a:xfrm>
            <a:off x="2217738" y="1108075"/>
            <a:ext cx="2625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err="1">
                <a:solidFill>
                  <a:schemeClr val="tx2"/>
                </a:solidFill>
              </a:rPr>
              <a:t>Wieviel</a:t>
            </a:r>
            <a:r>
              <a:rPr lang="en-US" sz="1600" b="1" dirty="0">
                <a:solidFill>
                  <a:schemeClr val="tx2"/>
                </a:solidFill>
              </a:rPr>
              <a:t> </a:t>
            </a:r>
            <a:r>
              <a:rPr lang="en-US" sz="1600" b="1" dirty="0" err="1">
                <a:solidFill>
                  <a:schemeClr val="tx2"/>
                </a:solidFill>
              </a:rPr>
              <a:t>haben</a:t>
            </a:r>
            <a:r>
              <a:rPr lang="en-US" sz="1600" b="1" dirty="0">
                <a:solidFill>
                  <a:schemeClr val="tx2"/>
                </a:solidFill>
              </a:rPr>
              <a:t> </a:t>
            </a:r>
            <a:r>
              <a:rPr lang="en-US" sz="1600" b="1" dirty="0" err="1">
                <a:solidFill>
                  <a:schemeClr val="tx2"/>
                </a:solidFill>
              </a:rPr>
              <a:t>wir</a:t>
            </a:r>
            <a:r>
              <a:rPr lang="en-US" sz="1600" b="1" dirty="0">
                <a:solidFill>
                  <a:schemeClr val="tx2"/>
                </a:solidFill>
              </a:rPr>
              <a:t> </a:t>
            </a:r>
            <a:r>
              <a:rPr lang="en-US" sz="1600" b="1" dirty="0" err="1" smtClean="0">
                <a:solidFill>
                  <a:schemeClr val="tx2"/>
                </a:solidFill>
              </a:rPr>
              <a:t>geleistet</a:t>
            </a:r>
            <a:r>
              <a:rPr lang="en-US" sz="1600" b="1" dirty="0" smtClean="0">
                <a:solidFill>
                  <a:schemeClr val="tx2"/>
                </a:solidFill>
              </a:rPr>
              <a:t>?</a:t>
            </a:r>
            <a:endParaRPr lang="en-US" sz="1600" b="1" dirty="0">
              <a:solidFill>
                <a:schemeClr val="tx2"/>
              </a:solidFill>
            </a:endParaRPr>
          </a:p>
        </p:txBody>
      </p:sp>
      <p:sp>
        <p:nvSpPr>
          <p:cNvPr id="49166" name="Text Box 8"/>
          <p:cNvSpPr txBox="1">
            <a:spLocks noChangeArrowheads="1"/>
          </p:cNvSpPr>
          <p:nvPr/>
        </p:nvSpPr>
        <p:spPr bwMode="auto">
          <a:xfrm>
            <a:off x="4960938" y="1104900"/>
            <a:ext cx="2684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Wie gut haben wir es gemacht?</a:t>
            </a:r>
          </a:p>
        </p:txBody>
      </p:sp>
      <p:sp>
        <p:nvSpPr>
          <p:cNvPr id="49167" name="Text Box 9"/>
          <p:cNvSpPr txBox="1">
            <a:spLocks noChangeArrowheads="1"/>
          </p:cNvSpPr>
          <p:nvPr/>
        </p:nvSpPr>
        <p:spPr bwMode="auto">
          <a:xfrm>
            <a:off x="3581400" y="3752850"/>
            <a:ext cx="3030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a:solidFill>
                  <a:schemeClr val="tx2"/>
                </a:solidFill>
              </a:rPr>
              <a:t>Hat </a:t>
            </a:r>
            <a:r>
              <a:rPr lang="en-US" sz="1600" b="1" dirty="0" err="1" smtClean="0">
                <a:solidFill>
                  <a:schemeClr val="tx2"/>
                </a:solidFill>
              </a:rPr>
              <a:t>sich</a:t>
            </a:r>
            <a:r>
              <a:rPr lang="en-US" sz="1600" b="1" dirty="0" smtClean="0">
                <a:solidFill>
                  <a:schemeClr val="tx2"/>
                </a:solidFill>
              </a:rPr>
              <a:t> </a:t>
            </a:r>
            <a:r>
              <a:rPr lang="en-US" sz="1600" b="1" dirty="0" err="1" smtClean="0">
                <a:solidFill>
                  <a:schemeClr val="tx2"/>
                </a:solidFill>
              </a:rPr>
              <a:t>etwas</a:t>
            </a:r>
            <a:r>
              <a:rPr lang="en-US" sz="1600" b="1" dirty="0" smtClean="0">
                <a:solidFill>
                  <a:schemeClr val="tx2"/>
                </a:solidFill>
              </a:rPr>
              <a:t> </a:t>
            </a:r>
            <a:r>
              <a:rPr lang="en-US" sz="1600" b="1" dirty="0" err="1">
                <a:solidFill>
                  <a:schemeClr val="tx2"/>
                </a:solidFill>
              </a:rPr>
              <a:t>verbessert</a:t>
            </a:r>
            <a:r>
              <a:rPr lang="en-US" sz="1600" b="1" dirty="0">
                <a:solidFill>
                  <a:schemeClr val="tx2"/>
                </a:solidFill>
              </a:rPr>
              <a:t>?</a:t>
            </a:r>
          </a:p>
        </p:txBody>
      </p:sp>
      <p:sp>
        <p:nvSpPr>
          <p:cNvPr id="19" name="Text Box 17"/>
          <p:cNvSpPr txBox="1">
            <a:spLocks noChangeArrowheads="1"/>
          </p:cNvSpPr>
          <p:nvPr/>
        </p:nvSpPr>
        <p:spPr bwMode="auto">
          <a:xfrm>
            <a:off x="5097463" y="4173538"/>
            <a:ext cx="23368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dirty="0">
                <a:solidFill>
                  <a:srgbClr val="000000"/>
                </a:solidFill>
              </a:rPr>
              <a:t>% der </a:t>
            </a:r>
            <a:r>
              <a:rPr lang="en-US" sz="2400" dirty="0" err="1">
                <a:solidFill>
                  <a:srgbClr val="000000"/>
                </a:solidFill>
              </a:rPr>
              <a:t>Feuer</a:t>
            </a:r>
            <a:r>
              <a:rPr lang="en-US" sz="2400" dirty="0">
                <a:solidFill>
                  <a:srgbClr val="000000"/>
                </a:solidFill>
              </a:rPr>
              <a:t>, die auf den </a:t>
            </a:r>
            <a:r>
              <a:rPr lang="en-US" sz="2400" dirty="0" err="1">
                <a:solidFill>
                  <a:srgbClr val="000000"/>
                </a:solidFill>
              </a:rPr>
              <a:t>Ausbruchsort</a:t>
            </a:r>
            <a:r>
              <a:rPr lang="en-US" sz="2400" dirty="0">
                <a:solidFill>
                  <a:srgbClr val="000000"/>
                </a:solidFill>
              </a:rPr>
              <a:t> </a:t>
            </a:r>
            <a:r>
              <a:rPr lang="en-US" sz="2400" dirty="0" err="1">
                <a:solidFill>
                  <a:srgbClr val="000000"/>
                </a:solidFill>
              </a:rPr>
              <a:t>beschränkt</a:t>
            </a:r>
            <a:r>
              <a:rPr lang="en-US" sz="2400" dirty="0">
                <a:solidFill>
                  <a:srgbClr val="000000"/>
                </a:solidFill>
              </a:rPr>
              <a:t> </a:t>
            </a:r>
            <a:r>
              <a:rPr lang="en-US" sz="2400" dirty="0" err="1">
                <a:solidFill>
                  <a:srgbClr val="000000"/>
                </a:solidFill>
              </a:rPr>
              <a:t>blieben</a:t>
            </a:r>
            <a:endParaRPr lang="en-US" sz="2400" dirty="0">
              <a:solidFill>
                <a:srgbClr val="000000"/>
              </a:solidFill>
            </a:endParaRPr>
          </a:p>
          <a:p>
            <a:pPr eaLnBrk="1" hangingPunct="1">
              <a:spcBef>
                <a:spcPct val="50000"/>
              </a:spcBef>
            </a:pPr>
            <a:endParaRPr lang="en-US" dirty="0">
              <a:solidFill>
                <a:srgbClr val="000000"/>
              </a:solidFill>
            </a:endParaRPr>
          </a:p>
        </p:txBody>
      </p:sp>
      <p:sp>
        <p:nvSpPr>
          <p:cNvPr id="20" name="Text Box 6"/>
          <p:cNvSpPr txBox="1">
            <a:spLocks noChangeArrowheads="1"/>
          </p:cNvSpPr>
          <p:nvPr/>
        </p:nvSpPr>
        <p:spPr bwMode="auto">
          <a:xfrm>
            <a:off x="2192338" y="1790700"/>
            <a:ext cx="27019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a:t>Anzahl der Einsätze</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34</a:t>
            </a:fld>
            <a:endParaRPr lang="de-DE"/>
          </a:p>
        </p:txBody>
      </p:sp>
    </p:spTree>
    <p:extLst>
      <p:ext uri="{BB962C8B-B14F-4D97-AF65-F5344CB8AC3E}">
        <p14:creationId xmlns:p14="http://schemas.microsoft.com/office/powerpoint/2010/main" val="3037894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7" name="Line 3"/>
          <p:cNvSpPr>
            <a:spLocks noChangeShapeType="1"/>
          </p:cNvSpPr>
          <p:nvPr/>
        </p:nvSpPr>
        <p:spPr bwMode="auto">
          <a:xfrm>
            <a:off x="2170113" y="3725863"/>
            <a:ext cx="55387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08" name="Rectangle 4"/>
          <p:cNvSpPr>
            <a:spLocks noChangeArrowheads="1"/>
          </p:cNvSpPr>
          <p:nvPr/>
        </p:nvSpPr>
        <p:spPr bwMode="auto">
          <a:xfrm>
            <a:off x="2165350" y="1090613"/>
            <a:ext cx="5538788" cy="52562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1509" name="Line 5"/>
          <p:cNvSpPr>
            <a:spLocks noChangeShapeType="1"/>
          </p:cNvSpPr>
          <p:nvPr/>
        </p:nvSpPr>
        <p:spPr bwMode="auto">
          <a:xfrm flipH="1">
            <a:off x="4929188" y="1090613"/>
            <a:ext cx="1587" cy="26431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0" name="Text Box 6"/>
          <p:cNvSpPr txBox="1">
            <a:spLocks noChangeArrowheads="1"/>
          </p:cNvSpPr>
          <p:nvPr/>
        </p:nvSpPr>
        <p:spPr bwMode="auto">
          <a:xfrm>
            <a:off x="5224463" y="1814513"/>
            <a:ext cx="22177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400" dirty="0" err="1" smtClean="0">
                <a:cs typeface="+mn-cs"/>
              </a:rPr>
              <a:t>Angestellte</a:t>
            </a:r>
            <a:r>
              <a:rPr lang="en-US" sz="2400" dirty="0" smtClean="0">
                <a:cs typeface="+mn-cs"/>
              </a:rPr>
              <a:t> pro </a:t>
            </a:r>
            <a:r>
              <a:rPr lang="en-US" sz="2400" dirty="0" err="1" smtClean="0">
                <a:cs typeface="+mn-cs"/>
              </a:rPr>
              <a:t>produziertem</a:t>
            </a:r>
            <a:r>
              <a:rPr lang="en-US" sz="2400" dirty="0" smtClean="0">
                <a:cs typeface="+mn-cs"/>
              </a:rPr>
              <a:t> Auto</a:t>
            </a:r>
          </a:p>
        </p:txBody>
      </p:sp>
      <p:sp>
        <p:nvSpPr>
          <p:cNvPr id="21511" name="Text Box 7"/>
          <p:cNvSpPr txBox="1">
            <a:spLocks noChangeArrowheads="1"/>
          </p:cNvSpPr>
          <p:nvPr/>
        </p:nvSpPr>
        <p:spPr bwMode="auto">
          <a:xfrm>
            <a:off x="1828800" y="79375"/>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MS PGothic" charset="0"/>
                <a:cs typeface="MS PGothic" charset="0"/>
              </a:defRPr>
            </a:lvl1pPr>
            <a:lvl2pPr marL="742950" indent="-285750" eaLnBrk="0" hangingPunct="0">
              <a:defRPr sz="2000">
                <a:solidFill>
                  <a:schemeClr val="tx1"/>
                </a:solidFill>
                <a:latin typeface="Arial Narrow" charset="0"/>
                <a:ea typeface="MS PGothic" charset="0"/>
                <a:cs typeface="MS PGothic" charset="0"/>
              </a:defRPr>
            </a:lvl2pPr>
            <a:lvl3pPr marL="1143000" indent="-228600" eaLnBrk="0" hangingPunct="0">
              <a:defRPr sz="2000">
                <a:solidFill>
                  <a:schemeClr val="tx1"/>
                </a:solidFill>
                <a:latin typeface="Arial Narrow" charset="0"/>
                <a:ea typeface="MS PGothic" charset="0"/>
                <a:cs typeface="MS PGothic" charset="0"/>
              </a:defRPr>
            </a:lvl3pPr>
            <a:lvl4pPr marL="1600200" indent="-228600" eaLnBrk="0" hangingPunct="0">
              <a:defRPr sz="2000">
                <a:solidFill>
                  <a:schemeClr val="tx1"/>
                </a:solidFill>
                <a:latin typeface="Arial Narrow" charset="0"/>
                <a:ea typeface="MS PGothic" charset="0"/>
                <a:cs typeface="MS PGothic" charset="0"/>
              </a:defRPr>
            </a:lvl4pPr>
            <a:lvl5pPr marL="2057400" indent="-228600" eaLnBrk="0" hangingPunct="0">
              <a:defRPr sz="2000">
                <a:solidFill>
                  <a:schemeClr val="tx1"/>
                </a:solidFill>
                <a:latin typeface="Arial Narrow" charset="0"/>
                <a:ea typeface="MS PGothic" charset="0"/>
                <a:cs typeface="MS PGothic" charset="0"/>
              </a:defRPr>
            </a:lvl5pPr>
            <a:lvl6pPr marL="25146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6pPr>
            <a:lvl7pPr marL="29718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7pPr>
            <a:lvl8pPr marL="34290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8pPr>
            <a:lvl9pPr marL="3886200" indent="-228600" algn="ctr" eaLnBrk="0" fontAlgn="base" hangingPunct="0">
              <a:spcBef>
                <a:spcPct val="0"/>
              </a:spcBef>
              <a:spcAft>
                <a:spcPct val="0"/>
              </a:spcAft>
              <a:defRPr sz="2000">
                <a:solidFill>
                  <a:schemeClr val="tx1"/>
                </a:solidFill>
                <a:latin typeface="Arial Narrow" charset="0"/>
                <a:ea typeface="MS PGothic" charset="0"/>
                <a:cs typeface="MS PGothic" charset="0"/>
              </a:defRPr>
            </a:lvl9pPr>
          </a:lstStyle>
          <a:p>
            <a:pPr algn="ctr" eaLnBrk="1" hangingPunct="1">
              <a:spcBef>
                <a:spcPct val="50000"/>
              </a:spcBef>
              <a:defRPr/>
            </a:pPr>
            <a:r>
              <a:rPr lang="en-US" sz="2400" b="1" u="sng" dirty="0" smtClean="0"/>
              <a:t>General Motors</a:t>
            </a:r>
          </a:p>
        </p:txBody>
      </p:sp>
      <p:sp>
        <p:nvSpPr>
          <p:cNvPr id="21514" name="Text Box 11"/>
          <p:cNvSpPr txBox="1">
            <a:spLocks noChangeArrowheads="1"/>
          </p:cNvSpPr>
          <p:nvPr/>
        </p:nvSpPr>
        <p:spPr bwMode="auto">
          <a:xfrm>
            <a:off x="2527300" y="666750"/>
            <a:ext cx="2008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Quantität</a:t>
            </a:r>
          </a:p>
        </p:txBody>
      </p:sp>
      <p:sp>
        <p:nvSpPr>
          <p:cNvPr id="21515" name="Text Box 12"/>
          <p:cNvSpPr txBox="1">
            <a:spLocks noChangeArrowheads="1"/>
          </p:cNvSpPr>
          <p:nvPr/>
        </p:nvSpPr>
        <p:spPr bwMode="auto">
          <a:xfrm>
            <a:off x="5281613" y="661988"/>
            <a:ext cx="2008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a:solidFill>
                  <a:schemeClr val="tx2"/>
                </a:solidFill>
              </a:rPr>
              <a:t>Qualität</a:t>
            </a:r>
          </a:p>
        </p:txBody>
      </p:sp>
      <p:sp>
        <p:nvSpPr>
          <p:cNvPr id="21516" name="Text Box 13"/>
          <p:cNvSpPr txBox="1">
            <a:spLocks noChangeArrowheads="1"/>
          </p:cNvSpPr>
          <p:nvPr/>
        </p:nvSpPr>
        <p:spPr bwMode="auto">
          <a:xfrm rot="-5400000">
            <a:off x="-546894" y="3290094"/>
            <a:ext cx="490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400" b="1" dirty="0" smtClean="0">
                <a:solidFill>
                  <a:schemeClr val="tx2"/>
                </a:solidFill>
                <a:cs typeface="+mn-cs"/>
              </a:rPr>
              <a:t>       </a:t>
            </a:r>
            <a:r>
              <a:rPr lang="en-US" sz="2400" b="1" dirty="0" err="1" smtClean="0">
                <a:solidFill>
                  <a:schemeClr val="tx2"/>
                </a:solidFill>
                <a:cs typeface="+mn-cs"/>
              </a:rPr>
              <a:t>Effekt</a:t>
            </a:r>
            <a:r>
              <a:rPr lang="en-US" sz="2400" b="1" dirty="0" smtClean="0">
                <a:solidFill>
                  <a:schemeClr val="tx2"/>
                </a:solidFill>
                <a:cs typeface="+mn-cs"/>
              </a:rPr>
              <a:t>                           </a:t>
            </a:r>
            <a:r>
              <a:rPr lang="en-US" sz="2400" b="1" dirty="0" err="1" smtClean="0">
                <a:solidFill>
                  <a:schemeClr val="tx2"/>
                </a:solidFill>
                <a:cs typeface="+mn-cs"/>
              </a:rPr>
              <a:t>Einsatz</a:t>
            </a:r>
            <a:endParaRPr lang="en-US" sz="2400" b="1" dirty="0" smtClean="0">
              <a:solidFill>
                <a:schemeClr val="tx2"/>
              </a:solidFill>
              <a:cs typeface="+mn-cs"/>
            </a:endParaRPr>
          </a:p>
        </p:txBody>
      </p:sp>
      <p:sp>
        <p:nvSpPr>
          <p:cNvPr id="21517" name="Line 16"/>
          <p:cNvSpPr>
            <a:spLocks noChangeShapeType="1"/>
          </p:cNvSpPr>
          <p:nvPr/>
        </p:nvSpPr>
        <p:spPr bwMode="auto">
          <a:xfrm>
            <a:off x="4927600" y="4198938"/>
            <a:ext cx="1588" cy="21399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1518" name="Text Box 17"/>
          <p:cNvSpPr txBox="1">
            <a:spLocks noChangeArrowheads="1"/>
          </p:cNvSpPr>
          <p:nvPr/>
        </p:nvSpPr>
        <p:spPr bwMode="auto">
          <a:xfrm>
            <a:off x="2176463" y="4157663"/>
            <a:ext cx="2725737"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dirty="0" smtClean="0"/>
              <a:t># </a:t>
            </a:r>
            <a:r>
              <a:rPr lang="en-US" dirty="0" err="1" smtClean="0"/>
              <a:t>Anzahl</a:t>
            </a:r>
            <a:r>
              <a:rPr lang="en-US" dirty="0" smtClean="0"/>
              <a:t> </a:t>
            </a:r>
            <a:r>
              <a:rPr lang="en-US" dirty="0" err="1"/>
              <a:t>verkaufter</a:t>
            </a:r>
            <a:r>
              <a:rPr lang="en-US" dirty="0"/>
              <a:t> Autos</a:t>
            </a:r>
          </a:p>
          <a:p>
            <a:pPr eaLnBrk="1" hangingPunct="1">
              <a:spcBef>
                <a:spcPct val="50000"/>
              </a:spcBef>
            </a:pPr>
            <a:r>
              <a:rPr lang="en-US" dirty="0"/>
              <a:t>€ </a:t>
            </a:r>
            <a:r>
              <a:rPr lang="en-US" dirty="0" err="1" smtClean="0"/>
              <a:t>Gewinnbetrag</a:t>
            </a:r>
            <a:endParaRPr lang="en-US" dirty="0"/>
          </a:p>
          <a:p>
            <a:pPr eaLnBrk="1" hangingPunct="1">
              <a:spcBef>
                <a:spcPct val="50000"/>
              </a:spcBef>
            </a:pPr>
            <a:r>
              <a:rPr lang="en-US" dirty="0"/>
              <a:t>€ Wert des Autos </a:t>
            </a:r>
            <a:r>
              <a:rPr lang="en-US" dirty="0" err="1"/>
              <a:t>nach</a:t>
            </a:r>
            <a:r>
              <a:rPr lang="en-US" dirty="0"/>
              <a:t> 2 </a:t>
            </a:r>
            <a:r>
              <a:rPr lang="en-US" dirty="0" err="1"/>
              <a:t>Jahren</a:t>
            </a:r>
            <a:endParaRPr lang="en-US" dirty="0"/>
          </a:p>
          <a:p>
            <a:pPr eaLnBrk="1" hangingPunct="1">
              <a:spcBef>
                <a:spcPct val="50000"/>
              </a:spcBef>
            </a:pPr>
            <a:endParaRPr lang="en-US" dirty="0">
              <a:solidFill>
                <a:srgbClr val="FFFFFF"/>
              </a:solidFill>
            </a:endParaRPr>
          </a:p>
          <a:p>
            <a:pPr eaLnBrk="1" hangingPunct="1">
              <a:spcBef>
                <a:spcPct val="50000"/>
              </a:spcBef>
            </a:pPr>
            <a:endParaRPr lang="en-US" dirty="0">
              <a:solidFill>
                <a:srgbClr val="FFFFFF"/>
              </a:solidFill>
            </a:endParaRPr>
          </a:p>
          <a:p>
            <a:pPr eaLnBrk="1" hangingPunct="1">
              <a:spcBef>
                <a:spcPct val="50000"/>
              </a:spcBef>
            </a:pPr>
            <a:endParaRPr lang="en-US" dirty="0">
              <a:solidFill>
                <a:srgbClr val="FF0000"/>
              </a:solidFill>
            </a:endParaRPr>
          </a:p>
        </p:txBody>
      </p:sp>
      <p:sp>
        <p:nvSpPr>
          <p:cNvPr id="50189" name="Text Box 6"/>
          <p:cNvSpPr txBox="1">
            <a:spLocks noChangeArrowheads="1"/>
          </p:cNvSpPr>
          <p:nvPr/>
        </p:nvSpPr>
        <p:spPr bwMode="auto">
          <a:xfrm>
            <a:off x="2217738" y="1108075"/>
            <a:ext cx="2625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Wieviel haben wir gemacht?</a:t>
            </a:r>
          </a:p>
        </p:txBody>
      </p:sp>
      <p:sp>
        <p:nvSpPr>
          <p:cNvPr id="50190" name="Text Box 8"/>
          <p:cNvSpPr txBox="1">
            <a:spLocks noChangeArrowheads="1"/>
          </p:cNvSpPr>
          <p:nvPr/>
        </p:nvSpPr>
        <p:spPr bwMode="auto">
          <a:xfrm>
            <a:off x="4960938" y="1104900"/>
            <a:ext cx="2684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Wie gut haben wir es gemacht?</a:t>
            </a:r>
          </a:p>
        </p:txBody>
      </p:sp>
      <p:sp>
        <p:nvSpPr>
          <p:cNvPr id="50191" name="Text Box 9"/>
          <p:cNvSpPr txBox="1">
            <a:spLocks noChangeArrowheads="1"/>
          </p:cNvSpPr>
          <p:nvPr/>
        </p:nvSpPr>
        <p:spPr bwMode="auto">
          <a:xfrm>
            <a:off x="3581400" y="3752850"/>
            <a:ext cx="3030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Hat sich jemand/etwas verbessert?</a:t>
            </a:r>
          </a:p>
        </p:txBody>
      </p:sp>
      <p:sp>
        <p:nvSpPr>
          <p:cNvPr id="19" name="Text Box 17"/>
          <p:cNvSpPr txBox="1">
            <a:spLocks noChangeArrowheads="1"/>
          </p:cNvSpPr>
          <p:nvPr/>
        </p:nvSpPr>
        <p:spPr bwMode="auto">
          <a:xfrm>
            <a:off x="5097463" y="4173538"/>
            <a:ext cx="2336800"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dirty="0" smtClean="0">
                <a:solidFill>
                  <a:srgbClr val="000000"/>
                </a:solidFill>
              </a:rPr>
              <a:t>% </a:t>
            </a:r>
            <a:r>
              <a:rPr lang="en-US" dirty="0" err="1" smtClean="0">
                <a:solidFill>
                  <a:srgbClr val="000000"/>
                </a:solidFill>
              </a:rPr>
              <a:t>Marktanteil</a:t>
            </a:r>
            <a:endParaRPr lang="en-US" dirty="0" smtClean="0">
              <a:solidFill>
                <a:srgbClr val="000000"/>
              </a:solidFill>
            </a:endParaRPr>
          </a:p>
          <a:p>
            <a:pPr eaLnBrk="1" hangingPunct="1">
              <a:spcBef>
                <a:spcPct val="50000"/>
              </a:spcBef>
              <a:defRPr/>
            </a:pPr>
            <a:r>
              <a:rPr lang="en-US" dirty="0" err="1" smtClean="0">
                <a:solidFill>
                  <a:srgbClr val="000000"/>
                </a:solidFill>
                <a:cs typeface="+mn-cs"/>
              </a:rPr>
              <a:t>Gewinn</a:t>
            </a:r>
            <a:r>
              <a:rPr lang="en-US" dirty="0" smtClean="0">
                <a:solidFill>
                  <a:srgbClr val="000000"/>
                </a:solidFill>
                <a:cs typeface="+mn-cs"/>
              </a:rPr>
              <a:t> pro </a:t>
            </a:r>
            <a:r>
              <a:rPr lang="en-US" dirty="0" err="1" smtClean="0">
                <a:solidFill>
                  <a:srgbClr val="000000"/>
                </a:solidFill>
                <a:cs typeface="+mn-cs"/>
              </a:rPr>
              <a:t>Anteil</a:t>
            </a:r>
            <a:endParaRPr lang="en-US" dirty="0" smtClean="0">
              <a:solidFill>
                <a:srgbClr val="000000"/>
              </a:solidFill>
              <a:cs typeface="+mn-cs"/>
            </a:endParaRPr>
          </a:p>
          <a:p>
            <a:pPr eaLnBrk="1" hangingPunct="1">
              <a:spcBef>
                <a:spcPct val="50000"/>
              </a:spcBef>
              <a:defRPr/>
            </a:pPr>
            <a:r>
              <a:rPr lang="en-US" dirty="0" smtClean="0">
                <a:solidFill>
                  <a:srgbClr val="000000"/>
                </a:solidFill>
              </a:rPr>
              <a:t>% Wert </a:t>
            </a:r>
            <a:r>
              <a:rPr lang="en-US" dirty="0">
                <a:solidFill>
                  <a:srgbClr val="000000"/>
                </a:solidFill>
              </a:rPr>
              <a:t>des Autos </a:t>
            </a:r>
            <a:r>
              <a:rPr lang="en-US" dirty="0" err="1">
                <a:solidFill>
                  <a:srgbClr val="000000"/>
                </a:solidFill>
              </a:rPr>
              <a:t>nach</a:t>
            </a:r>
            <a:r>
              <a:rPr lang="en-US" dirty="0">
                <a:solidFill>
                  <a:srgbClr val="000000"/>
                </a:solidFill>
              </a:rPr>
              <a:t> 2 </a:t>
            </a:r>
            <a:r>
              <a:rPr lang="en-US" dirty="0" err="1">
                <a:solidFill>
                  <a:srgbClr val="000000"/>
                </a:solidFill>
              </a:rPr>
              <a:t>Jahren</a:t>
            </a:r>
            <a:endParaRPr lang="en-US" dirty="0">
              <a:solidFill>
                <a:srgbClr val="000000"/>
              </a:solidFill>
            </a:endParaRPr>
          </a:p>
          <a:p>
            <a:pPr eaLnBrk="1" hangingPunct="1">
              <a:spcBef>
                <a:spcPct val="50000"/>
              </a:spcBef>
              <a:defRPr/>
            </a:pPr>
            <a:endParaRPr lang="en-US" dirty="0" smtClean="0">
              <a:solidFill>
                <a:srgbClr val="000000"/>
              </a:solidFill>
              <a:cs typeface="+mn-cs"/>
            </a:endParaRPr>
          </a:p>
        </p:txBody>
      </p:sp>
      <p:sp>
        <p:nvSpPr>
          <p:cNvPr id="20" name="Text Box 6"/>
          <p:cNvSpPr txBox="1">
            <a:spLocks noChangeArrowheads="1"/>
          </p:cNvSpPr>
          <p:nvPr/>
        </p:nvSpPr>
        <p:spPr bwMode="auto">
          <a:xfrm>
            <a:off x="2192338" y="1790700"/>
            <a:ext cx="27019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400" dirty="0" smtClean="0">
                <a:cs typeface="+mn-cs"/>
              </a:rPr>
              <a:t># </a:t>
            </a:r>
            <a:r>
              <a:rPr lang="en-US" sz="2400" dirty="0" err="1" smtClean="0">
                <a:cs typeface="+mn-cs"/>
              </a:rPr>
              <a:t>Anzahl</a:t>
            </a:r>
            <a:r>
              <a:rPr lang="en-US" sz="2400" dirty="0" smtClean="0">
                <a:cs typeface="+mn-cs"/>
              </a:rPr>
              <a:t> </a:t>
            </a:r>
            <a:r>
              <a:rPr lang="en-US" sz="2400" dirty="0" err="1" smtClean="0">
                <a:cs typeface="+mn-cs"/>
              </a:rPr>
              <a:t>Produktionsstunden</a:t>
            </a:r>
            <a:endParaRPr lang="en-US" sz="2400" dirty="0" smtClean="0">
              <a:cs typeface="+mn-cs"/>
            </a:endParaRPr>
          </a:p>
          <a:p>
            <a:pPr eaLnBrk="1" hangingPunct="1">
              <a:spcBef>
                <a:spcPct val="50000"/>
              </a:spcBef>
              <a:defRPr/>
            </a:pPr>
            <a:r>
              <a:rPr lang="en-US" sz="2400" dirty="0" smtClean="0">
                <a:cs typeface="+mn-cs"/>
              </a:rPr>
              <a:t># </a:t>
            </a:r>
            <a:r>
              <a:rPr lang="en-US" sz="2400" dirty="0" err="1" smtClean="0">
                <a:cs typeface="+mn-cs"/>
              </a:rPr>
              <a:t>Anzahl</a:t>
            </a:r>
            <a:r>
              <a:rPr lang="en-US" sz="2400" dirty="0" smtClean="0">
                <a:cs typeface="+mn-cs"/>
              </a:rPr>
              <a:t> </a:t>
            </a:r>
            <a:r>
              <a:rPr lang="en-US" sz="2400" dirty="0" err="1" smtClean="0">
                <a:cs typeface="+mn-cs"/>
              </a:rPr>
              <a:t>Tonnen</a:t>
            </a:r>
            <a:r>
              <a:rPr lang="en-US" sz="2400" dirty="0" smtClean="0">
                <a:cs typeface="+mn-cs"/>
              </a:rPr>
              <a:t> Stahl</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35</a:t>
            </a:fld>
            <a:endParaRPr lang="de-DE"/>
          </a:p>
        </p:txBody>
      </p:sp>
    </p:spTree>
    <p:extLst>
      <p:ext uri="{BB962C8B-B14F-4D97-AF65-F5344CB8AC3E}">
        <p14:creationId xmlns:p14="http://schemas.microsoft.com/office/powerpoint/2010/main" val="3594687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165350" y="1090613"/>
            <a:ext cx="5538788" cy="5256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51203" name="Line 3"/>
          <p:cNvSpPr>
            <a:spLocks noChangeShapeType="1"/>
          </p:cNvSpPr>
          <p:nvPr/>
        </p:nvSpPr>
        <p:spPr bwMode="auto">
          <a:xfrm>
            <a:off x="2170113" y="3725863"/>
            <a:ext cx="55387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1204" name="Rectangle 4"/>
          <p:cNvSpPr>
            <a:spLocks noChangeArrowheads="1"/>
          </p:cNvSpPr>
          <p:nvPr/>
        </p:nvSpPr>
        <p:spPr bwMode="auto">
          <a:xfrm>
            <a:off x="2165350" y="1090613"/>
            <a:ext cx="5538788" cy="5256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51205" name="Line 5"/>
          <p:cNvSpPr>
            <a:spLocks noChangeShapeType="1"/>
          </p:cNvSpPr>
          <p:nvPr/>
        </p:nvSpPr>
        <p:spPr bwMode="auto">
          <a:xfrm flipH="1">
            <a:off x="4929188" y="1090613"/>
            <a:ext cx="1587" cy="26336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1206" name="Text Box 6"/>
          <p:cNvSpPr txBox="1">
            <a:spLocks noChangeArrowheads="1"/>
          </p:cNvSpPr>
          <p:nvPr/>
        </p:nvSpPr>
        <p:spPr bwMode="auto">
          <a:xfrm>
            <a:off x="2217738" y="1108075"/>
            <a:ext cx="264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err="1">
                <a:solidFill>
                  <a:schemeClr val="tx2"/>
                </a:solidFill>
              </a:rPr>
              <a:t>Wieviel</a:t>
            </a:r>
            <a:r>
              <a:rPr lang="en-US" sz="1600" b="1" dirty="0">
                <a:solidFill>
                  <a:schemeClr val="tx2"/>
                </a:solidFill>
              </a:rPr>
              <a:t> </a:t>
            </a:r>
            <a:r>
              <a:rPr lang="en-US" sz="1600" b="1" dirty="0" err="1">
                <a:solidFill>
                  <a:schemeClr val="tx2"/>
                </a:solidFill>
              </a:rPr>
              <a:t>haben</a:t>
            </a:r>
            <a:r>
              <a:rPr lang="en-US" sz="1600" b="1" dirty="0">
                <a:solidFill>
                  <a:schemeClr val="tx2"/>
                </a:solidFill>
              </a:rPr>
              <a:t> </a:t>
            </a:r>
            <a:r>
              <a:rPr lang="en-US" sz="1600" b="1" dirty="0" err="1">
                <a:solidFill>
                  <a:schemeClr val="tx2"/>
                </a:solidFill>
              </a:rPr>
              <a:t>wir</a:t>
            </a:r>
            <a:r>
              <a:rPr lang="en-US" sz="1600" b="1" dirty="0">
                <a:solidFill>
                  <a:schemeClr val="tx2"/>
                </a:solidFill>
              </a:rPr>
              <a:t> </a:t>
            </a:r>
            <a:r>
              <a:rPr lang="en-US" sz="1600" b="1" dirty="0" err="1" smtClean="0">
                <a:solidFill>
                  <a:schemeClr val="tx2"/>
                </a:solidFill>
              </a:rPr>
              <a:t>geleistet</a:t>
            </a:r>
            <a:r>
              <a:rPr lang="en-US" sz="1600" b="1" dirty="0">
                <a:solidFill>
                  <a:schemeClr val="tx2"/>
                </a:solidFill>
              </a:rPr>
              <a:t>?</a:t>
            </a:r>
          </a:p>
        </p:txBody>
      </p:sp>
      <p:sp>
        <p:nvSpPr>
          <p:cNvPr id="51207" name="Text Box 7"/>
          <p:cNvSpPr txBox="1">
            <a:spLocks noChangeArrowheads="1"/>
          </p:cNvSpPr>
          <p:nvPr/>
        </p:nvSpPr>
        <p:spPr bwMode="auto">
          <a:xfrm>
            <a:off x="947738" y="79375"/>
            <a:ext cx="8021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800" b="1" u="sng"/>
              <a:t>Nicht alle Leistungsmaße werden gleichermaßen erstellt</a:t>
            </a:r>
          </a:p>
        </p:txBody>
      </p:sp>
      <p:sp>
        <p:nvSpPr>
          <p:cNvPr id="51208" name="Text Box 8"/>
          <p:cNvSpPr txBox="1">
            <a:spLocks noChangeArrowheads="1"/>
          </p:cNvSpPr>
          <p:nvPr/>
        </p:nvSpPr>
        <p:spPr bwMode="auto">
          <a:xfrm>
            <a:off x="4927601" y="1104900"/>
            <a:ext cx="269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err="1">
                <a:solidFill>
                  <a:schemeClr val="tx2"/>
                </a:solidFill>
              </a:rPr>
              <a:t>Wie</a:t>
            </a:r>
            <a:r>
              <a:rPr lang="en-US" sz="1600" b="1" dirty="0">
                <a:solidFill>
                  <a:schemeClr val="tx2"/>
                </a:solidFill>
              </a:rPr>
              <a:t> gut </a:t>
            </a:r>
            <a:r>
              <a:rPr lang="en-US" sz="1600" b="1" dirty="0" err="1">
                <a:solidFill>
                  <a:schemeClr val="tx2"/>
                </a:solidFill>
              </a:rPr>
              <a:t>haben</a:t>
            </a:r>
            <a:r>
              <a:rPr lang="en-US" sz="1600" b="1" dirty="0">
                <a:solidFill>
                  <a:schemeClr val="tx2"/>
                </a:solidFill>
              </a:rPr>
              <a:t> </a:t>
            </a:r>
            <a:r>
              <a:rPr lang="en-US" sz="1600" b="1" dirty="0" err="1">
                <a:solidFill>
                  <a:schemeClr val="tx2"/>
                </a:solidFill>
              </a:rPr>
              <a:t>wir</a:t>
            </a:r>
            <a:r>
              <a:rPr lang="en-US" sz="1600" b="1" dirty="0">
                <a:solidFill>
                  <a:schemeClr val="tx2"/>
                </a:solidFill>
              </a:rPr>
              <a:t> </a:t>
            </a:r>
            <a:r>
              <a:rPr lang="en-US" sz="1600" b="1" dirty="0" err="1">
                <a:solidFill>
                  <a:schemeClr val="tx2"/>
                </a:solidFill>
              </a:rPr>
              <a:t>es</a:t>
            </a:r>
            <a:r>
              <a:rPr lang="en-US" sz="1600" b="1" dirty="0">
                <a:solidFill>
                  <a:schemeClr val="tx2"/>
                </a:solidFill>
              </a:rPr>
              <a:t> </a:t>
            </a:r>
            <a:r>
              <a:rPr lang="en-US" sz="1600" b="1" dirty="0" err="1">
                <a:solidFill>
                  <a:schemeClr val="tx2"/>
                </a:solidFill>
              </a:rPr>
              <a:t>gemacht</a:t>
            </a:r>
            <a:r>
              <a:rPr lang="en-US" sz="1600" b="1" dirty="0">
                <a:solidFill>
                  <a:schemeClr val="tx2"/>
                </a:solidFill>
              </a:rPr>
              <a:t>?</a:t>
            </a:r>
          </a:p>
        </p:txBody>
      </p:sp>
      <p:sp>
        <p:nvSpPr>
          <p:cNvPr id="51209" name="Text Box 9"/>
          <p:cNvSpPr txBox="1">
            <a:spLocks noChangeArrowheads="1"/>
          </p:cNvSpPr>
          <p:nvPr/>
        </p:nvSpPr>
        <p:spPr bwMode="auto">
          <a:xfrm>
            <a:off x="4021658" y="375285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a:solidFill>
                  <a:schemeClr val="tx2"/>
                </a:solidFill>
              </a:rPr>
              <a:t>Hat </a:t>
            </a:r>
            <a:r>
              <a:rPr lang="en-US" sz="1600" b="1" dirty="0" err="1">
                <a:solidFill>
                  <a:schemeClr val="tx2"/>
                </a:solidFill>
              </a:rPr>
              <a:t>sich</a:t>
            </a:r>
            <a:r>
              <a:rPr lang="en-US" sz="1600" b="1" dirty="0">
                <a:solidFill>
                  <a:schemeClr val="tx2"/>
                </a:solidFill>
              </a:rPr>
              <a:t> </a:t>
            </a:r>
            <a:r>
              <a:rPr lang="en-US" sz="1600" b="1" dirty="0" err="1" smtClean="0">
                <a:solidFill>
                  <a:schemeClr val="tx2"/>
                </a:solidFill>
              </a:rPr>
              <a:t>etwas</a:t>
            </a:r>
            <a:r>
              <a:rPr lang="en-US" sz="1600" b="1" dirty="0" smtClean="0">
                <a:solidFill>
                  <a:schemeClr val="tx2"/>
                </a:solidFill>
              </a:rPr>
              <a:t> </a:t>
            </a:r>
            <a:r>
              <a:rPr lang="en-US" sz="1600" b="1" dirty="0" err="1">
                <a:solidFill>
                  <a:schemeClr val="tx2"/>
                </a:solidFill>
              </a:rPr>
              <a:t>verbessert</a:t>
            </a:r>
            <a:r>
              <a:rPr lang="en-US" sz="1600" b="1" dirty="0">
                <a:solidFill>
                  <a:schemeClr val="tx2"/>
                </a:solidFill>
              </a:rPr>
              <a:t>?</a:t>
            </a:r>
          </a:p>
        </p:txBody>
      </p:sp>
      <p:sp>
        <p:nvSpPr>
          <p:cNvPr id="51210" name="Line 10"/>
          <p:cNvSpPr>
            <a:spLocks noChangeShapeType="1"/>
          </p:cNvSpPr>
          <p:nvPr/>
        </p:nvSpPr>
        <p:spPr bwMode="auto">
          <a:xfrm flipH="1">
            <a:off x="4929188" y="4291013"/>
            <a:ext cx="1587" cy="20621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1211" name="Text Box 11"/>
          <p:cNvSpPr txBox="1">
            <a:spLocks noChangeArrowheads="1"/>
          </p:cNvSpPr>
          <p:nvPr/>
        </p:nvSpPr>
        <p:spPr bwMode="auto">
          <a:xfrm>
            <a:off x="2176463" y="1755775"/>
            <a:ext cx="274161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4400" b="1" dirty="0"/>
              <a:t>Am </a:t>
            </a:r>
            <a:r>
              <a:rPr lang="en-US" sz="4400" b="1" dirty="0" err="1"/>
              <a:t>wenigsten</a:t>
            </a:r>
            <a:r>
              <a:rPr lang="en-US" sz="6600" b="1" dirty="0"/>
              <a:t/>
            </a:r>
            <a:br>
              <a:rPr lang="en-US" sz="6600" b="1" dirty="0"/>
            </a:br>
            <a:r>
              <a:rPr lang="en-US" sz="2800" b="1" dirty="0" err="1"/>
              <a:t>wichtig</a:t>
            </a:r>
            <a:endParaRPr lang="en-US" sz="2800" b="1" dirty="0"/>
          </a:p>
        </p:txBody>
      </p:sp>
      <p:sp>
        <p:nvSpPr>
          <p:cNvPr id="51212" name="Text Box 12"/>
          <p:cNvSpPr txBox="1">
            <a:spLocks noChangeArrowheads="1"/>
          </p:cNvSpPr>
          <p:nvPr/>
        </p:nvSpPr>
        <p:spPr bwMode="auto">
          <a:xfrm>
            <a:off x="2527300" y="742950"/>
            <a:ext cx="200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Quantiät</a:t>
            </a:r>
          </a:p>
        </p:txBody>
      </p:sp>
      <p:sp>
        <p:nvSpPr>
          <p:cNvPr id="1528845" name="Text Box 13"/>
          <p:cNvSpPr txBox="1">
            <a:spLocks noChangeArrowheads="1"/>
          </p:cNvSpPr>
          <p:nvPr/>
        </p:nvSpPr>
        <p:spPr bwMode="auto">
          <a:xfrm>
            <a:off x="5281613" y="738188"/>
            <a:ext cx="2008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Qualität</a:t>
            </a:r>
          </a:p>
        </p:txBody>
      </p:sp>
      <p:sp>
        <p:nvSpPr>
          <p:cNvPr id="51214" name="Text Box 14"/>
          <p:cNvSpPr txBox="1">
            <a:spLocks noChangeArrowheads="1"/>
          </p:cNvSpPr>
          <p:nvPr/>
        </p:nvSpPr>
        <p:spPr bwMode="auto">
          <a:xfrm rot="-5400000">
            <a:off x="-546894" y="3290094"/>
            <a:ext cx="4903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a:solidFill>
                  <a:schemeClr val="tx2"/>
                </a:solidFill>
              </a:rPr>
              <a:t>       </a:t>
            </a:r>
            <a:r>
              <a:rPr lang="en-US" sz="1600" b="1">
                <a:solidFill>
                  <a:schemeClr val="tx2"/>
                </a:solidFill>
              </a:rPr>
              <a:t>Effekt                                                 Einsatz</a:t>
            </a:r>
          </a:p>
        </p:txBody>
      </p:sp>
      <p:sp>
        <p:nvSpPr>
          <p:cNvPr id="51215" name="Text Box 15"/>
          <p:cNvSpPr txBox="1">
            <a:spLocks noChangeArrowheads="1"/>
          </p:cNvSpPr>
          <p:nvPr/>
        </p:nvSpPr>
        <p:spPr bwMode="auto">
          <a:xfrm>
            <a:off x="4910138" y="3949700"/>
            <a:ext cx="28368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4400" b="1" dirty="0"/>
              <a:t>Am </a:t>
            </a:r>
            <a:r>
              <a:rPr lang="en-US" sz="4400" b="1" dirty="0" err="1"/>
              <a:t>W</a:t>
            </a:r>
            <a:r>
              <a:rPr lang="en-US" sz="4400" b="1" dirty="0" err="1" smtClean="0"/>
              <a:t>ichtigsten</a:t>
            </a:r>
            <a:endParaRPr lang="en-US" sz="4400" b="1" dirty="0"/>
          </a:p>
        </p:txBody>
      </p:sp>
      <p:sp>
        <p:nvSpPr>
          <p:cNvPr id="1528850" name="Oval 18"/>
          <p:cNvSpPr>
            <a:spLocks noChangeArrowheads="1"/>
          </p:cNvSpPr>
          <p:nvPr/>
        </p:nvSpPr>
        <p:spPr bwMode="auto">
          <a:xfrm>
            <a:off x="4764088" y="630238"/>
            <a:ext cx="3076575" cy="6016625"/>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528851" name="Text Box 19"/>
          <p:cNvSpPr txBox="1">
            <a:spLocks noChangeArrowheads="1"/>
          </p:cNvSpPr>
          <p:nvPr/>
        </p:nvSpPr>
        <p:spPr bwMode="auto">
          <a:xfrm>
            <a:off x="4960938" y="2046288"/>
            <a:ext cx="27416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b="1" dirty="0" err="1">
                <a:solidFill>
                  <a:schemeClr val="tx2"/>
                </a:solidFill>
              </a:rPr>
              <a:t>Auch</a:t>
            </a:r>
            <a:r>
              <a:rPr lang="en-US" b="1" dirty="0">
                <a:solidFill>
                  <a:schemeClr val="tx2"/>
                </a:solidFill>
              </a:rPr>
              <a:t> </a:t>
            </a:r>
            <a:r>
              <a:rPr lang="en-US" b="1" dirty="0" err="1">
                <a:solidFill>
                  <a:schemeClr val="tx2"/>
                </a:solidFill>
              </a:rPr>
              <a:t>sehr</a:t>
            </a:r>
            <a:r>
              <a:rPr lang="en-US" b="1" dirty="0">
                <a:solidFill>
                  <a:schemeClr val="tx2"/>
                </a:solidFill>
              </a:rPr>
              <a:t> </a:t>
            </a:r>
          </a:p>
          <a:p>
            <a:pPr algn="ctr" eaLnBrk="1" hangingPunct="1">
              <a:spcBef>
                <a:spcPct val="50000"/>
              </a:spcBef>
            </a:pPr>
            <a:r>
              <a:rPr lang="en-US" b="1" dirty="0" err="1">
                <a:solidFill>
                  <a:schemeClr val="tx2"/>
                </a:solidFill>
              </a:rPr>
              <a:t>wichtig</a:t>
            </a:r>
            <a:endParaRPr lang="en-US" b="1" dirty="0">
              <a:solidFill>
                <a:schemeClr val="tx2"/>
              </a:solidFill>
            </a:endParaRP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36</a:t>
            </a:fld>
            <a:endParaRPr lang="de-DE"/>
          </a:p>
        </p:txBody>
      </p:sp>
    </p:spTree>
    <p:extLst>
      <p:ext uri="{BB962C8B-B14F-4D97-AF65-F5344CB8AC3E}">
        <p14:creationId xmlns:p14="http://schemas.microsoft.com/office/powerpoint/2010/main" val="4018034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8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28850"/>
                                        </p:tgtEl>
                                        <p:attrNameLst>
                                          <p:attrName>style.visibility</p:attrName>
                                        </p:attrNameLst>
                                      </p:cBhvr>
                                      <p:to>
                                        <p:strVal val="visible"/>
                                      </p:to>
                                    </p:set>
                                    <p:animEffect transition="in" filter="wipe(down)">
                                      <p:cBhvr>
                                        <p:cTn id="11" dur="500"/>
                                        <p:tgtEl>
                                          <p:spTgt spid="1528850"/>
                                        </p:tgtEl>
                                      </p:cBhvr>
                                    </p:animEffect>
                                  </p:childTnLst>
                                </p:cTn>
                              </p:par>
                            </p:childTnLst>
                          </p:cTn>
                        </p:par>
                        <p:par>
                          <p:cTn id="12" fill="hold" nodeType="afterGroup">
                            <p:stCondLst>
                              <p:cond delay="500"/>
                            </p:stCondLst>
                            <p:childTnLst>
                              <p:par>
                                <p:cTn id="13" presetID="1" presetClass="exit" presetSubtype="0" fill="hold" grpId="0" nodeType="afterEffect">
                                  <p:stCondLst>
                                    <p:cond delay="0"/>
                                  </p:stCondLst>
                                  <p:childTnLst>
                                    <p:set>
                                      <p:cBhvr>
                                        <p:cTn id="14" dur="1" fill="hold">
                                          <p:stCondLst>
                                            <p:cond delay="0"/>
                                          </p:stCondLst>
                                        </p:cTn>
                                        <p:tgtEl>
                                          <p:spTgt spid="15288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8845" grpId="0"/>
      <p:bldP spid="1528850" grpId="0" animBg="1"/>
      <p:bldP spid="152885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165350" y="1033463"/>
            <a:ext cx="5538788" cy="5256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52227" name="Line 3"/>
          <p:cNvSpPr>
            <a:spLocks noChangeShapeType="1"/>
          </p:cNvSpPr>
          <p:nvPr/>
        </p:nvSpPr>
        <p:spPr bwMode="auto">
          <a:xfrm>
            <a:off x="2170113" y="3668713"/>
            <a:ext cx="55387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28" name="Rectangle 4"/>
          <p:cNvSpPr>
            <a:spLocks noChangeArrowheads="1"/>
          </p:cNvSpPr>
          <p:nvPr/>
        </p:nvSpPr>
        <p:spPr bwMode="auto">
          <a:xfrm>
            <a:off x="2165350" y="1033463"/>
            <a:ext cx="5538788" cy="5256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52229" name="Line 5"/>
          <p:cNvSpPr>
            <a:spLocks noChangeShapeType="1"/>
          </p:cNvSpPr>
          <p:nvPr/>
        </p:nvSpPr>
        <p:spPr bwMode="auto">
          <a:xfrm flipH="1">
            <a:off x="4929188" y="1033463"/>
            <a:ext cx="1587" cy="26336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30" name="Text Box 6"/>
          <p:cNvSpPr txBox="1">
            <a:spLocks noChangeArrowheads="1"/>
          </p:cNvSpPr>
          <p:nvPr/>
        </p:nvSpPr>
        <p:spPr bwMode="auto">
          <a:xfrm>
            <a:off x="2235200" y="1050925"/>
            <a:ext cx="2633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err="1">
                <a:solidFill>
                  <a:schemeClr val="tx2"/>
                </a:solidFill>
              </a:rPr>
              <a:t>Wieviel</a:t>
            </a:r>
            <a:r>
              <a:rPr lang="en-US" sz="1600" b="1" dirty="0">
                <a:solidFill>
                  <a:schemeClr val="tx2"/>
                </a:solidFill>
              </a:rPr>
              <a:t> </a:t>
            </a:r>
            <a:r>
              <a:rPr lang="en-US" sz="1600" b="1" dirty="0" err="1">
                <a:solidFill>
                  <a:schemeClr val="tx2"/>
                </a:solidFill>
              </a:rPr>
              <a:t>haben</a:t>
            </a:r>
            <a:r>
              <a:rPr lang="en-US" sz="1600" b="1" dirty="0">
                <a:solidFill>
                  <a:schemeClr val="tx2"/>
                </a:solidFill>
              </a:rPr>
              <a:t> </a:t>
            </a:r>
            <a:r>
              <a:rPr lang="en-US" sz="1600" b="1" dirty="0" err="1">
                <a:solidFill>
                  <a:schemeClr val="tx2"/>
                </a:solidFill>
              </a:rPr>
              <a:t>wir</a:t>
            </a:r>
            <a:r>
              <a:rPr lang="en-US" sz="1600" b="1" dirty="0">
                <a:solidFill>
                  <a:schemeClr val="tx2"/>
                </a:solidFill>
              </a:rPr>
              <a:t> </a:t>
            </a:r>
            <a:r>
              <a:rPr lang="en-US" sz="1600" b="1" dirty="0" err="1" smtClean="0">
                <a:solidFill>
                  <a:schemeClr val="tx2"/>
                </a:solidFill>
              </a:rPr>
              <a:t>geleistet</a:t>
            </a:r>
            <a:r>
              <a:rPr lang="en-US" sz="1600" b="1" dirty="0">
                <a:solidFill>
                  <a:schemeClr val="tx2"/>
                </a:solidFill>
              </a:rPr>
              <a:t>?</a:t>
            </a:r>
          </a:p>
        </p:txBody>
      </p:sp>
      <p:sp>
        <p:nvSpPr>
          <p:cNvPr id="52231" name="Text Box 7"/>
          <p:cNvSpPr txBox="1">
            <a:spLocks noChangeArrowheads="1"/>
          </p:cNvSpPr>
          <p:nvPr/>
        </p:nvSpPr>
        <p:spPr bwMode="auto">
          <a:xfrm>
            <a:off x="827444" y="79375"/>
            <a:ext cx="7562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2800" b="1" u="sng" dirty="0" err="1"/>
              <a:t>Eine</a:t>
            </a:r>
            <a:r>
              <a:rPr lang="en-US" sz="2800" b="1" u="sng" dirty="0"/>
              <a:t> </a:t>
            </a:r>
            <a:r>
              <a:rPr lang="en-US" sz="2800" b="1" u="sng" dirty="0" err="1"/>
              <a:t>Frage</a:t>
            </a:r>
            <a:r>
              <a:rPr lang="en-US" sz="2800" b="1" u="sng" dirty="0"/>
              <a:t> der </a:t>
            </a:r>
            <a:r>
              <a:rPr lang="en-US" sz="2800" b="1" u="sng" dirty="0" err="1"/>
              <a:t>Kontrolle</a:t>
            </a:r>
            <a:endParaRPr lang="en-US" sz="2800" b="1" u="sng" dirty="0"/>
          </a:p>
        </p:txBody>
      </p:sp>
      <p:sp>
        <p:nvSpPr>
          <p:cNvPr id="52232" name="Text Box 8"/>
          <p:cNvSpPr txBox="1">
            <a:spLocks noChangeArrowheads="1"/>
          </p:cNvSpPr>
          <p:nvPr/>
        </p:nvSpPr>
        <p:spPr bwMode="auto">
          <a:xfrm>
            <a:off x="4960938" y="1047750"/>
            <a:ext cx="2735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Wie gut haben wir es gemacht?</a:t>
            </a:r>
          </a:p>
        </p:txBody>
      </p:sp>
      <p:sp>
        <p:nvSpPr>
          <p:cNvPr id="52233" name="Text Box 9"/>
          <p:cNvSpPr txBox="1">
            <a:spLocks noChangeArrowheads="1"/>
          </p:cNvSpPr>
          <p:nvPr/>
        </p:nvSpPr>
        <p:spPr bwMode="auto">
          <a:xfrm>
            <a:off x="3581400" y="3695700"/>
            <a:ext cx="309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a:solidFill>
                  <a:schemeClr val="tx2"/>
                </a:solidFill>
              </a:rPr>
              <a:t>Hat </a:t>
            </a:r>
            <a:r>
              <a:rPr lang="en-US" sz="1600" b="1" dirty="0" err="1">
                <a:solidFill>
                  <a:schemeClr val="tx2"/>
                </a:solidFill>
              </a:rPr>
              <a:t>sich</a:t>
            </a:r>
            <a:r>
              <a:rPr lang="en-US" sz="1600" b="1" dirty="0">
                <a:solidFill>
                  <a:schemeClr val="tx2"/>
                </a:solidFill>
              </a:rPr>
              <a:t> </a:t>
            </a:r>
            <a:r>
              <a:rPr lang="en-US" sz="1600" b="1" dirty="0" err="1" smtClean="0">
                <a:solidFill>
                  <a:schemeClr val="tx2"/>
                </a:solidFill>
              </a:rPr>
              <a:t>etwas</a:t>
            </a:r>
            <a:r>
              <a:rPr lang="en-US" sz="1600" b="1" dirty="0" smtClean="0">
                <a:solidFill>
                  <a:schemeClr val="tx2"/>
                </a:solidFill>
              </a:rPr>
              <a:t> </a:t>
            </a:r>
            <a:r>
              <a:rPr lang="en-US" sz="1600" b="1" dirty="0" err="1">
                <a:solidFill>
                  <a:schemeClr val="tx2"/>
                </a:solidFill>
              </a:rPr>
              <a:t>verbessert</a:t>
            </a:r>
            <a:r>
              <a:rPr lang="en-US" sz="1600" b="1" dirty="0">
                <a:solidFill>
                  <a:schemeClr val="tx2"/>
                </a:solidFill>
              </a:rPr>
              <a:t>?</a:t>
            </a:r>
          </a:p>
        </p:txBody>
      </p:sp>
      <p:sp>
        <p:nvSpPr>
          <p:cNvPr id="52234" name="Line 11"/>
          <p:cNvSpPr>
            <a:spLocks noChangeShapeType="1"/>
          </p:cNvSpPr>
          <p:nvPr/>
        </p:nvSpPr>
        <p:spPr bwMode="auto">
          <a:xfrm flipH="1">
            <a:off x="4929188" y="4233863"/>
            <a:ext cx="1587" cy="20621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2235" name="Text Box 13"/>
          <p:cNvSpPr txBox="1">
            <a:spLocks noChangeArrowheads="1"/>
          </p:cNvSpPr>
          <p:nvPr/>
        </p:nvSpPr>
        <p:spPr bwMode="auto">
          <a:xfrm>
            <a:off x="2527300" y="685800"/>
            <a:ext cx="200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Quantität</a:t>
            </a:r>
          </a:p>
        </p:txBody>
      </p:sp>
      <p:sp>
        <p:nvSpPr>
          <p:cNvPr id="52236" name="Text Box 14"/>
          <p:cNvSpPr txBox="1">
            <a:spLocks noChangeArrowheads="1"/>
          </p:cNvSpPr>
          <p:nvPr/>
        </p:nvSpPr>
        <p:spPr bwMode="auto">
          <a:xfrm>
            <a:off x="5281613" y="681038"/>
            <a:ext cx="2008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solidFill>
                  <a:schemeClr val="tx2"/>
                </a:solidFill>
              </a:rPr>
              <a:t>Qualität</a:t>
            </a:r>
          </a:p>
        </p:txBody>
      </p:sp>
      <p:sp>
        <p:nvSpPr>
          <p:cNvPr id="52237" name="Text Box 15"/>
          <p:cNvSpPr txBox="1">
            <a:spLocks noChangeArrowheads="1"/>
          </p:cNvSpPr>
          <p:nvPr/>
        </p:nvSpPr>
        <p:spPr bwMode="auto">
          <a:xfrm rot="-5400000">
            <a:off x="-546894" y="3232944"/>
            <a:ext cx="4903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a:solidFill>
                  <a:schemeClr val="tx2"/>
                </a:solidFill>
              </a:rPr>
              <a:t>       </a:t>
            </a:r>
            <a:r>
              <a:rPr lang="en-US" sz="1600" b="1">
                <a:solidFill>
                  <a:schemeClr val="tx2"/>
                </a:solidFill>
              </a:rPr>
              <a:t>Effekt                                                 Einsatz</a:t>
            </a:r>
          </a:p>
        </p:txBody>
      </p:sp>
      <p:sp>
        <p:nvSpPr>
          <p:cNvPr id="52238" name="Text Box 18"/>
          <p:cNvSpPr txBox="1">
            <a:spLocks noChangeArrowheads="1"/>
          </p:cNvSpPr>
          <p:nvPr/>
        </p:nvSpPr>
        <p:spPr bwMode="auto">
          <a:xfrm>
            <a:off x="4954588" y="4151313"/>
            <a:ext cx="274161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4400" b="1">
                <a:solidFill>
                  <a:schemeClr val="accent1"/>
                </a:solidFill>
              </a:rPr>
              <a:t>Am wenigsten</a:t>
            </a:r>
          </a:p>
          <a:p>
            <a:pPr eaLnBrk="1" hangingPunct="1">
              <a:spcBef>
                <a:spcPct val="50000"/>
              </a:spcBef>
            </a:pPr>
            <a:r>
              <a:rPr lang="en-US" sz="2800" b="1"/>
              <a:t>Kontrolle</a:t>
            </a:r>
          </a:p>
        </p:txBody>
      </p:sp>
      <p:sp>
        <p:nvSpPr>
          <p:cNvPr id="136217" name="Freeform 25"/>
          <p:cNvSpPr>
            <a:spLocks/>
          </p:cNvSpPr>
          <p:nvPr/>
        </p:nvSpPr>
        <p:spPr bwMode="auto">
          <a:xfrm>
            <a:off x="1085850" y="1562100"/>
            <a:ext cx="7891463" cy="4972050"/>
          </a:xfrm>
          <a:custGeom>
            <a:avLst/>
            <a:gdLst>
              <a:gd name="T0" fmla="*/ 0 w 4599"/>
              <a:gd name="T1" fmla="*/ 0 h 3324"/>
              <a:gd name="T2" fmla="*/ 2147483647 w 4599"/>
              <a:gd name="T3" fmla="*/ 2147483647 h 3324"/>
              <a:gd name="T4" fmla="*/ 2147483647 w 4599"/>
              <a:gd name="T5" fmla="*/ 2147483647 h 3324"/>
              <a:gd name="T6" fmla="*/ 2147483647 w 4599"/>
              <a:gd name="T7" fmla="*/ 2147483647 h 3324"/>
              <a:gd name="T8" fmla="*/ 2147483647 w 4599"/>
              <a:gd name="T9" fmla="*/ 2147483647 h 3324"/>
              <a:gd name="T10" fmla="*/ 2147483647 w 4599"/>
              <a:gd name="T11" fmla="*/ 2147483647 h 3324"/>
              <a:gd name="T12" fmla="*/ 2147483647 w 4599"/>
              <a:gd name="T13" fmla="*/ 2147483647 h 3324"/>
              <a:gd name="T14" fmla="*/ 2147483647 w 4599"/>
              <a:gd name="T15" fmla="*/ 2147483647 h 3324"/>
              <a:gd name="T16" fmla="*/ 2147483647 w 4599"/>
              <a:gd name="T17" fmla="*/ 2147483647 h 3324"/>
              <a:gd name="T18" fmla="*/ 2147483647 w 4599"/>
              <a:gd name="T19" fmla="*/ 2147483647 h 3324"/>
              <a:gd name="T20" fmla="*/ 2147483647 w 4599"/>
              <a:gd name="T21" fmla="*/ 2147483647 h 3324"/>
              <a:gd name="T22" fmla="*/ 2147483647 w 4599"/>
              <a:gd name="T23" fmla="*/ 2147483647 h 3324"/>
              <a:gd name="T24" fmla="*/ 2147483647 w 4599"/>
              <a:gd name="T25" fmla="*/ 2147483647 h 3324"/>
              <a:gd name="T26" fmla="*/ 2147483647 w 4599"/>
              <a:gd name="T27" fmla="*/ 2147483647 h 3324"/>
              <a:gd name="T28" fmla="*/ 2147483647 w 4599"/>
              <a:gd name="T29" fmla="*/ 2147483647 h 3324"/>
              <a:gd name="T30" fmla="*/ 2147483647 w 4599"/>
              <a:gd name="T31" fmla="*/ 2147483647 h 3324"/>
              <a:gd name="T32" fmla="*/ 2147483647 w 4599"/>
              <a:gd name="T33" fmla="*/ 2147483647 h 3324"/>
              <a:gd name="T34" fmla="*/ 2147483647 w 4599"/>
              <a:gd name="T35" fmla="*/ 2147483647 h 3324"/>
              <a:gd name="T36" fmla="*/ 2147483647 w 4599"/>
              <a:gd name="T37" fmla="*/ 2147483647 h 3324"/>
              <a:gd name="T38" fmla="*/ 2147483647 w 4599"/>
              <a:gd name="T39" fmla="*/ 2147483647 h 3324"/>
              <a:gd name="T40" fmla="*/ 2147483647 w 4599"/>
              <a:gd name="T41" fmla="*/ 2147483647 h 3324"/>
              <a:gd name="T42" fmla="*/ 2147483647 w 4599"/>
              <a:gd name="T43" fmla="*/ 2147483647 h 3324"/>
              <a:gd name="T44" fmla="*/ 2147483647 w 4599"/>
              <a:gd name="T45" fmla="*/ 2147483647 h 3324"/>
              <a:gd name="T46" fmla="*/ 2147483647 w 4599"/>
              <a:gd name="T47" fmla="*/ 2147483647 h 3324"/>
              <a:gd name="T48" fmla="*/ 2147483647 w 4599"/>
              <a:gd name="T49" fmla="*/ 2147483647 h 3324"/>
              <a:gd name="T50" fmla="*/ 2147483647 w 4599"/>
              <a:gd name="T51" fmla="*/ 2147483647 h 3324"/>
              <a:gd name="T52" fmla="*/ 2147483647 w 4599"/>
              <a:gd name="T53" fmla="*/ 2147483647 h 3324"/>
              <a:gd name="T54" fmla="*/ 2147483647 w 4599"/>
              <a:gd name="T55" fmla="*/ 2147483647 h 3324"/>
              <a:gd name="T56" fmla="*/ 2147483647 w 4599"/>
              <a:gd name="T57" fmla="*/ 2147483647 h 3324"/>
              <a:gd name="T58" fmla="*/ 2147483647 w 4599"/>
              <a:gd name="T59" fmla="*/ 2147483647 h 3324"/>
              <a:gd name="T60" fmla="*/ 2147483647 w 4599"/>
              <a:gd name="T61" fmla="*/ 2147483647 h 3324"/>
              <a:gd name="T62" fmla="*/ 2147483647 w 4599"/>
              <a:gd name="T63" fmla="*/ 2147483647 h 3324"/>
              <a:gd name="T64" fmla="*/ 2147483647 w 4599"/>
              <a:gd name="T65" fmla="*/ 2147483647 h 3324"/>
              <a:gd name="T66" fmla="*/ 2147483647 w 4599"/>
              <a:gd name="T67" fmla="*/ 2147483647 h 3324"/>
              <a:gd name="T68" fmla="*/ 2147483647 w 4599"/>
              <a:gd name="T69" fmla="*/ 2147483647 h 3324"/>
              <a:gd name="T70" fmla="*/ 2147483647 w 4599"/>
              <a:gd name="T71" fmla="*/ 2147483647 h 3324"/>
              <a:gd name="T72" fmla="*/ 2147483647 w 4599"/>
              <a:gd name="T73" fmla="*/ 2147483647 h 3324"/>
              <a:gd name="T74" fmla="*/ 2147483647 w 4599"/>
              <a:gd name="T75" fmla="*/ 2147483647 h 3324"/>
              <a:gd name="T76" fmla="*/ 2147483647 w 4599"/>
              <a:gd name="T77" fmla="*/ 2147483647 h 3324"/>
              <a:gd name="T78" fmla="*/ 2147483647 w 4599"/>
              <a:gd name="T79" fmla="*/ 2147483647 h 3324"/>
              <a:gd name="T80" fmla="*/ 2147483647 w 4599"/>
              <a:gd name="T81" fmla="*/ 2147483647 h 3324"/>
              <a:gd name="T82" fmla="*/ 2147483647 w 4599"/>
              <a:gd name="T83" fmla="*/ 2147483647 h 3324"/>
              <a:gd name="T84" fmla="*/ 2147483647 w 4599"/>
              <a:gd name="T85" fmla="*/ 2147483647 h 3324"/>
              <a:gd name="T86" fmla="*/ 2147483647 w 4599"/>
              <a:gd name="T87" fmla="*/ 2147483647 h 3324"/>
              <a:gd name="T88" fmla="*/ 2147483647 w 4599"/>
              <a:gd name="T89" fmla="*/ 2147483647 h 3324"/>
              <a:gd name="T90" fmla="*/ 2147483647 w 4599"/>
              <a:gd name="T91" fmla="*/ 2147483647 h 3324"/>
              <a:gd name="T92" fmla="*/ 2147483647 w 4599"/>
              <a:gd name="T93" fmla="*/ 2147483647 h 33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9"/>
              <a:gd name="T142" fmla="*/ 0 h 3324"/>
              <a:gd name="T143" fmla="*/ 4599 w 4599"/>
              <a:gd name="T144" fmla="*/ 3324 h 33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9" h="3324">
                <a:moveTo>
                  <a:pt x="0" y="0"/>
                </a:moveTo>
                <a:cubicBezTo>
                  <a:pt x="136" y="3"/>
                  <a:pt x="493" y="6"/>
                  <a:pt x="684" y="24"/>
                </a:cubicBezTo>
                <a:cubicBezTo>
                  <a:pt x="967" y="51"/>
                  <a:pt x="1237" y="86"/>
                  <a:pt x="1524" y="96"/>
                </a:cubicBezTo>
                <a:cubicBezTo>
                  <a:pt x="1840" y="201"/>
                  <a:pt x="2154" y="127"/>
                  <a:pt x="2508" y="132"/>
                </a:cubicBezTo>
                <a:cubicBezTo>
                  <a:pt x="2613" y="145"/>
                  <a:pt x="2715" y="167"/>
                  <a:pt x="2820" y="180"/>
                </a:cubicBezTo>
                <a:cubicBezTo>
                  <a:pt x="3085" y="268"/>
                  <a:pt x="3373" y="267"/>
                  <a:pt x="3648" y="276"/>
                </a:cubicBezTo>
                <a:cubicBezTo>
                  <a:pt x="3725" y="295"/>
                  <a:pt x="3799" y="317"/>
                  <a:pt x="3876" y="336"/>
                </a:cubicBezTo>
                <a:cubicBezTo>
                  <a:pt x="3919" y="347"/>
                  <a:pt x="3953" y="382"/>
                  <a:pt x="3996" y="396"/>
                </a:cubicBezTo>
                <a:cubicBezTo>
                  <a:pt x="4052" y="452"/>
                  <a:pt x="4018" y="423"/>
                  <a:pt x="4104" y="480"/>
                </a:cubicBezTo>
                <a:cubicBezTo>
                  <a:pt x="4158" y="516"/>
                  <a:pt x="4193" y="575"/>
                  <a:pt x="4248" y="612"/>
                </a:cubicBezTo>
                <a:cubicBezTo>
                  <a:pt x="4264" y="636"/>
                  <a:pt x="4280" y="660"/>
                  <a:pt x="4296" y="684"/>
                </a:cubicBezTo>
                <a:cubicBezTo>
                  <a:pt x="4304" y="696"/>
                  <a:pt x="4320" y="720"/>
                  <a:pt x="4320" y="720"/>
                </a:cubicBezTo>
                <a:cubicBezTo>
                  <a:pt x="4316" y="772"/>
                  <a:pt x="4321" y="826"/>
                  <a:pt x="4308" y="876"/>
                </a:cubicBezTo>
                <a:cubicBezTo>
                  <a:pt x="4305" y="887"/>
                  <a:pt x="4217" y="943"/>
                  <a:pt x="4200" y="948"/>
                </a:cubicBezTo>
                <a:cubicBezTo>
                  <a:pt x="4016" y="1001"/>
                  <a:pt x="3986" y="1012"/>
                  <a:pt x="3768" y="1020"/>
                </a:cubicBezTo>
                <a:cubicBezTo>
                  <a:pt x="3620" y="1025"/>
                  <a:pt x="3472" y="1028"/>
                  <a:pt x="3324" y="1032"/>
                </a:cubicBezTo>
                <a:cubicBezTo>
                  <a:pt x="2891" y="1075"/>
                  <a:pt x="2471" y="1069"/>
                  <a:pt x="2028" y="1080"/>
                </a:cubicBezTo>
                <a:cubicBezTo>
                  <a:pt x="1640" y="983"/>
                  <a:pt x="828" y="1092"/>
                  <a:pt x="828" y="1092"/>
                </a:cubicBezTo>
                <a:cubicBezTo>
                  <a:pt x="691" y="1126"/>
                  <a:pt x="909" y="1074"/>
                  <a:pt x="684" y="1116"/>
                </a:cubicBezTo>
                <a:cubicBezTo>
                  <a:pt x="652" y="1122"/>
                  <a:pt x="588" y="1140"/>
                  <a:pt x="588" y="1140"/>
                </a:cubicBezTo>
                <a:cubicBezTo>
                  <a:pt x="530" y="1179"/>
                  <a:pt x="475" y="1226"/>
                  <a:pt x="408" y="1248"/>
                </a:cubicBezTo>
                <a:cubicBezTo>
                  <a:pt x="365" y="1291"/>
                  <a:pt x="302" y="1322"/>
                  <a:pt x="276" y="1380"/>
                </a:cubicBezTo>
                <a:cubicBezTo>
                  <a:pt x="249" y="1441"/>
                  <a:pt x="237" y="1509"/>
                  <a:pt x="216" y="1572"/>
                </a:cubicBezTo>
                <a:cubicBezTo>
                  <a:pt x="220" y="1620"/>
                  <a:pt x="222" y="1668"/>
                  <a:pt x="228" y="1716"/>
                </a:cubicBezTo>
                <a:cubicBezTo>
                  <a:pt x="245" y="1845"/>
                  <a:pt x="372" y="1881"/>
                  <a:pt x="480" y="1908"/>
                </a:cubicBezTo>
                <a:cubicBezTo>
                  <a:pt x="953" y="1902"/>
                  <a:pt x="1360" y="1900"/>
                  <a:pt x="1812" y="1872"/>
                </a:cubicBezTo>
                <a:cubicBezTo>
                  <a:pt x="1920" y="1854"/>
                  <a:pt x="2028" y="1814"/>
                  <a:pt x="2136" y="1800"/>
                </a:cubicBezTo>
                <a:cubicBezTo>
                  <a:pt x="2300" y="1780"/>
                  <a:pt x="2200" y="1790"/>
                  <a:pt x="2436" y="1776"/>
                </a:cubicBezTo>
                <a:cubicBezTo>
                  <a:pt x="2914" y="1716"/>
                  <a:pt x="2564" y="1751"/>
                  <a:pt x="3492" y="1764"/>
                </a:cubicBezTo>
                <a:cubicBezTo>
                  <a:pt x="3615" y="1789"/>
                  <a:pt x="3742" y="1794"/>
                  <a:pt x="3864" y="1824"/>
                </a:cubicBezTo>
                <a:cubicBezTo>
                  <a:pt x="3945" y="1878"/>
                  <a:pt x="4011" y="1904"/>
                  <a:pt x="4104" y="1920"/>
                </a:cubicBezTo>
                <a:cubicBezTo>
                  <a:pt x="4120" y="1928"/>
                  <a:pt x="4135" y="1938"/>
                  <a:pt x="4152" y="1944"/>
                </a:cubicBezTo>
                <a:cubicBezTo>
                  <a:pt x="4167" y="1950"/>
                  <a:pt x="4185" y="1950"/>
                  <a:pt x="4200" y="1956"/>
                </a:cubicBezTo>
                <a:cubicBezTo>
                  <a:pt x="4244" y="1975"/>
                  <a:pt x="4273" y="2012"/>
                  <a:pt x="4320" y="2028"/>
                </a:cubicBezTo>
                <a:cubicBezTo>
                  <a:pt x="4342" y="2050"/>
                  <a:pt x="4370" y="2066"/>
                  <a:pt x="4392" y="2088"/>
                </a:cubicBezTo>
                <a:cubicBezTo>
                  <a:pt x="4472" y="2168"/>
                  <a:pt x="4356" y="2084"/>
                  <a:pt x="4452" y="2148"/>
                </a:cubicBezTo>
                <a:cubicBezTo>
                  <a:pt x="4467" y="2192"/>
                  <a:pt x="4497" y="2212"/>
                  <a:pt x="4512" y="2256"/>
                </a:cubicBezTo>
                <a:cubicBezTo>
                  <a:pt x="4519" y="2379"/>
                  <a:pt x="4509" y="2418"/>
                  <a:pt x="4536" y="2508"/>
                </a:cubicBezTo>
                <a:cubicBezTo>
                  <a:pt x="4547" y="2544"/>
                  <a:pt x="4560" y="2580"/>
                  <a:pt x="4572" y="2616"/>
                </a:cubicBezTo>
                <a:cubicBezTo>
                  <a:pt x="4576" y="2628"/>
                  <a:pt x="4584" y="2652"/>
                  <a:pt x="4584" y="2652"/>
                </a:cubicBezTo>
                <a:cubicBezTo>
                  <a:pt x="4577" y="2740"/>
                  <a:pt x="4599" y="2830"/>
                  <a:pt x="4524" y="2880"/>
                </a:cubicBezTo>
                <a:cubicBezTo>
                  <a:pt x="4461" y="2975"/>
                  <a:pt x="4422" y="3017"/>
                  <a:pt x="4308" y="3036"/>
                </a:cubicBezTo>
                <a:cubicBezTo>
                  <a:pt x="4247" y="3066"/>
                  <a:pt x="4253" y="3085"/>
                  <a:pt x="4200" y="3120"/>
                </a:cubicBezTo>
                <a:cubicBezTo>
                  <a:pt x="4173" y="3161"/>
                  <a:pt x="4099" y="3230"/>
                  <a:pt x="4056" y="3252"/>
                </a:cubicBezTo>
                <a:cubicBezTo>
                  <a:pt x="4045" y="3258"/>
                  <a:pt x="4031" y="3258"/>
                  <a:pt x="4020" y="3264"/>
                </a:cubicBezTo>
                <a:cubicBezTo>
                  <a:pt x="3995" y="3278"/>
                  <a:pt x="3976" y="3305"/>
                  <a:pt x="3948" y="3312"/>
                </a:cubicBezTo>
                <a:cubicBezTo>
                  <a:pt x="3932" y="3316"/>
                  <a:pt x="3900" y="3324"/>
                  <a:pt x="3900" y="3324"/>
                </a:cubicBezTo>
              </a:path>
            </a:pathLst>
          </a:custGeom>
          <a:noFill/>
          <a:ln w="76200">
            <a:solidFill>
              <a:schemeClr val="tx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lstStyle/>
          <a:p>
            <a:endParaRPr lang="de-DE"/>
          </a:p>
        </p:txBody>
      </p:sp>
      <p:sp>
        <p:nvSpPr>
          <p:cNvPr id="136218" name="Text Box 26"/>
          <p:cNvSpPr txBox="1">
            <a:spLocks noChangeArrowheads="1"/>
          </p:cNvSpPr>
          <p:nvPr/>
        </p:nvSpPr>
        <p:spPr bwMode="auto">
          <a:xfrm>
            <a:off x="4953000" y="63198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a:solidFill>
                  <a:schemeClr val="accent1"/>
                </a:solidFill>
              </a:rPr>
              <a:t>PARTNERSCHAFTEN</a:t>
            </a:r>
          </a:p>
        </p:txBody>
      </p:sp>
      <p:sp>
        <p:nvSpPr>
          <p:cNvPr id="52241" name="Text Box 30"/>
          <p:cNvSpPr txBox="1">
            <a:spLocks noChangeArrowheads="1"/>
          </p:cNvSpPr>
          <p:nvPr/>
        </p:nvSpPr>
        <p:spPr bwMode="auto">
          <a:xfrm>
            <a:off x="2292350" y="1503363"/>
            <a:ext cx="274161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4400" b="1">
                <a:solidFill>
                  <a:schemeClr val="accent1"/>
                </a:solidFill>
              </a:rPr>
              <a:t>Am meisten</a:t>
            </a:r>
            <a:r>
              <a:rPr lang="en-US" sz="6600" b="1">
                <a:solidFill>
                  <a:schemeClr val="accent1"/>
                </a:solidFill>
              </a:rPr>
              <a:t> </a:t>
            </a:r>
            <a:r>
              <a:rPr lang="en-US" sz="2800" b="1"/>
              <a:t>Kontrolle</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37</a:t>
            </a:fld>
            <a:endParaRPr lang="de-DE"/>
          </a:p>
        </p:txBody>
      </p:sp>
    </p:spTree>
    <p:extLst>
      <p:ext uri="{BB962C8B-B14F-4D97-AF65-F5344CB8AC3E}">
        <p14:creationId xmlns:p14="http://schemas.microsoft.com/office/powerpoint/2010/main" val="1352859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6217"/>
                                        </p:tgtEl>
                                        <p:attrNameLst>
                                          <p:attrName>style.visibility</p:attrName>
                                        </p:attrNameLst>
                                      </p:cBhvr>
                                      <p:to>
                                        <p:strVal val="visible"/>
                                      </p:to>
                                    </p:set>
                                    <p:animEffect transition="in" filter="wipe(up)">
                                      <p:cBhvr>
                                        <p:cTn id="7" dur="1000"/>
                                        <p:tgtEl>
                                          <p:spTgt spid="1362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36218"/>
                                        </p:tgtEl>
                                        <p:attrNameLst>
                                          <p:attrName>style.visibility</p:attrName>
                                        </p:attrNameLst>
                                      </p:cBhvr>
                                      <p:to>
                                        <p:strVal val="visible"/>
                                      </p:to>
                                    </p:set>
                                    <p:anim calcmode="lin" valueType="num">
                                      <p:cBhvr additive="base">
                                        <p:cTn id="12" dur="500" fill="hold"/>
                                        <p:tgtEl>
                                          <p:spTgt spid="136218"/>
                                        </p:tgtEl>
                                        <p:attrNameLst>
                                          <p:attrName>ppt_x</p:attrName>
                                        </p:attrNameLst>
                                      </p:cBhvr>
                                      <p:tavLst>
                                        <p:tav tm="0">
                                          <p:val>
                                            <p:strVal val="#ppt_x"/>
                                          </p:val>
                                        </p:tav>
                                        <p:tav tm="100000">
                                          <p:val>
                                            <p:strVal val="#ppt_x"/>
                                          </p:val>
                                        </p:tav>
                                      </p:tavLst>
                                    </p:anim>
                                    <p:anim calcmode="lin" valueType="num">
                                      <p:cBhvr additive="base">
                                        <p:cTn id="13" dur="500" fill="hold"/>
                                        <p:tgtEl>
                                          <p:spTgt spid="1362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7" grpId="0" animBg="1"/>
      <p:bldP spid="1362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151063" y="1247775"/>
            <a:ext cx="5538787" cy="52562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53251" name="Line 3"/>
          <p:cNvSpPr>
            <a:spLocks noChangeShapeType="1"/>
          </p:cNvSpPr>
          <p:nvPr/>
        </p:nvSpPr>
        <p:spPr bwMode="auto">
          <a:xfrm>
            <a:off x="2155825" y="3883025"/>
            <a:ext cx="55387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3252" name="Rectangle 4"/>
          <p:cNvSpPr>
            <a:spLocks noChangeArrowheads="1"/>
          </p:cNvSpPr>
          <p:nvPr/>
        </p:nvSpPr>
        <p:spPr bwMode="auto">
          <a:xfrm>
            <a:off x="2151063" y="1247775"/>
            <a:ext cx="5538787" cy="52562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53253" name="Line 5"/>
          <p:cNvSpPr>
            <a:spLocks noChangeShapeType="1"/>
          </p:cNvSpPr>
          <p:nvPr/>
        </p:nvSpPr>
        <p:spPr bwMode="auto">
          <a:xfrm flipH="1">
            <a:off x="4914900" y="1247775"/>
            <a:ext cx="1588" cy="2628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53254" name="Text Box 6"/>
          <p:cNvSpPr txBox="1">
            <a:spLocks noChangeArrowheads="1"/>
          </p:cNvSpPr>
          <p:nvPr/>
        </p:nvSpPr>
        <p:spPr bwMode="auto">
          <a:xfrm>
            <a:off x="2119313" y="1265238"/>
            <a:ext cx="281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b="1" u="sng" dirty="0" err="1">
                <a:solidFill>
                  <a:schemeClr val="tx2"/>
                </a:solidFill>
              </a:rPr>
              <a:t>Wieviel</a:t>
            </a:r>
            <a:r>
              <a:rPr lang="en-US" b="1" u="sng" dirty="0">
                <a:solidFill>
                  <a:schemeClr val="tx2"/>
                </a:solidFill>
              </a:rPr>
              <a:t> </a:t>
            </a:r>
            <a:r>
              <a:rPr lang="en-US" b="1" u="sng" dirty="0" err="1">
                <a:solidFill>
                  <a:schemeClr val="tx2"/>
                </a:solidFill>
              </a:rPr>
              <a:t>haben</a:t>
            </a:r>
            <a:r>
              <a:rPr lang="en-US" b="1" u="sng" dirty="0">
                <a:solidFill>
                  <a:schemeClr val="tx2"/>
                </a:solidFill>
              </a:rPr>
              <a:t> </a:t>
            </a:r>
            <a:r>
              <a:rPr lang="en-US" b="1" u="sng" dirty="0" err="1">
                <a:solidFill>
                  <a:schemeClr val="tx2"/>
                </a:solidFill>
              </a:rPr>
              <a:t>wir</a:t>
            </a:r>
            <a:r>
              <a:rPr lang="en-US" b="1" u="sng" dirty="0">
                <a:solidFill>
                  <a:schemeClr val="tx2"/>
                </a:solidFill>
              </a:rPr>
              <a:t> </a:t>
            </a:r>
            <a:r>
              <a:rPr lang="en-US" b="1" u="sng" dirty="0" err="1" smtClean="0">
                <a:solidFill>
                  <a:schemeClr val="tx2"/>
                </a:solidFill>
              </a:rPr>
              <a:t>geleistet</a:t>
            </a:r>
            <a:r>
              <a:rPr lang="en-US" b="1" u="sng" dirty="0">
                <a:solidFill>
                  <a:schemeClr val="tx2"/>
                </a:solidFill>
              </a:rPr>
              <a:t>?</a:t>
            </a:r>
          </a:p>
        </p:txBody>
      </p:sp>
      <p:sp>
        <p:nvSpPr>
          <p:cNvPr id="53255" name="Text Box 7"/>
          <p:cNvSpPr txBox="1">
            <a:spLocks noChangeArrowheads="1"/>
          </p:cNvSpPr>
          <p:nvPr/>
        </p:nvSpPr>
        <p:spPr bwMode="auto">
          <a:xfrm>
            <a:off x="1236663" y="107950"/>
            <a:ext cx="75628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3200" b="1" u="sng" dirty="0" err="1"/>
              <a:t>Leistungsverantwortlichkeit</a:t>
            </a:r>
            <a:r>
              <a:rPr lang="en-US" sz="2800" b="1" u="sng" dirty="0"/>
              <a:t/>
            </a:r>
            <a:br>
              <a:rPr lang="en-US" sz="2800" b="1" u="sng" dirty="0"/>
            </a:br>
            <a:r>
              <a:rPr lang="en-US" b="1" dirty="0" err="1"/>
              <a:t>Typen</a:t>
            </a:r>
            <a:r>
              <a:rPr lang="en-US" b="1" dirty="0"/>
              <a:t> von </a:t>
            </a:r>
            <a:r>
              <a:rPr lang="en-US" b="1" dirty="0" err="1" smtClean="0"/>
              <a:t>Bemessungen</a:t>
            </a:r>
            <a:r>
              <a:rPr lang="en-US" b="1" dirty="0" smtClean="0"/>
              <a:t> </a:t>
            </a:r>
            <a:r>
              <a:rPr lang="en-US" b="1" dirty="0" err="1"/>
              <a:t>für</a:t>
            </a:r>
            <a:r>
              <a:rPr lang="en-US" b="1" dirty="0"/>
              <a:t> </a:t>
            </a:r>
            <a:r>
              <a:rPr lang="en-US" b="1" dirty="0" err="1"/>
              <a:t>jeden</a:t>
            </a:r>
            <a:r>
              <a:rPr lang="en-US" b="1" dirty="0"/>
              <a:t> </a:t>
            </a:r>
            <a:r>
              <a:rPr lang="en-US" b="1" dirty="0" err="1"/>
              <a:t>Quadranten</a:t>
            </a:r>
            <a:endParaRPr lang="en-US" b="1" dirty="0"/>
          </a:p>
        </p:txBody>
      </p:sp>
      <p:sp>
        <p:nvSpPr>
          <p:cNvPr id="53256" name="Text Box 8"/>
          <p:cNvSpPr txBox="1">
            <a:spLocks noChangeArrowheads="1"/>
          </p:cNvSpPr>
          <p:nvPr/>
        </p:nvSpPr>
        <p:spPr bwMode="auto">
          <a:xfrm>
            <a:off x="4862513" y="1262063"/>
            <a:ext cx="289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b="1" u="sng" dirty="0" err="1">
                <a:solidFill>
                  <a:schemeClr val="tx2"/>
                </a:solidFill>
              </a:rPr>
              <a:t>Wie</a:t>
            </a:r>
            <a:r>
              <a:rPr lang="en-US" b="1" u="sng" dirty="0">
                <a:solidFill>
                  <a:schemeClr val="tx2"/>
                </a:solidFill>
              </a:rPr>
              <a:t> gut </a:t>
            </a:r>
            <a:r>
              <a:rPr lang="en-US" b="1" u="sng" dirty="0" err="1">
                <a:solidFill>
                  <a:schemeClr val="tx2"/>
                </a:solidFill>
              </a:rPr>
              <a:t>haben</a:t>
            </a:r>
            <a:r>
              <a:rPr lang="en-US" b="1" u="sng" dirty="0">
                <a:solidFill>
                  <a:schemeClr val="tx2"/>
                </a:solidFill>
              </a:rPr>
              <a:t> </a:t>
            </a:r>
            <a:r>
              <a:rPr lang="en-US" b="1" u="sng" dirty="0" err="1">
                <a:solidFill>
                  <a:schemeClr val="tx2"/>
                </a:solidFill>
              </a:rPr>
              <a:t>wir</a:t>
            </a:r>
            <a:r>
              <a:rPr lang="en-US" b="1" u="sng" dirty="0">
                <a:solidFill>
                  <a:schemeClr val="tx2"/>
                </a:solidFill>
              </a:rPr>
              <a:t> </a:t>
            </a:r>
            <a:r>
              <a:rPr lang="en-US" b="1" u="sng" dirty="0" err="1">
                <a:solidFill>
                  <a:schemeClr val="tx2"/>
                </a:solidFill>
              </a:rPr>
              <a:t>es</a:t>
            </a:r>
            <a:r>
              <a:rPr lang="en-US" b="1" u="sng" dirty="0">
                <a:solidFill>
                  <a:schemeClr val="tx2"/>
                </a:solidFill>
              </a:rPr>
              <a:t> </a:t>
            </a:r>
            <a:r>
              <a:rPr lang="en-US" b="1" u="sng" dirty="0" err="1">
                <a:solidFill>
                  <a:schemeClr val="tx2"/>
                </a:solidFill>
              </a:rPr>
              <a:t>gemacht</a:t>
            </a:r>
            <a:r>
              <a:rPr lang="en-US" b="1" u="sng" dirty="0">
                <a:solidFill>
                  <a:schemeClr val="tx2"/>
                </a:solidFill>
              </a:rPr>
              <a:t>?</a:t>
            </a:r>
          </a:p>
        </p:txBody>
      </p:sp>
      <p:sp>
        <p:nvSpPr>
          <p:cNvPr id="53257" name="Text Box 9"/>
          <p:cNvSpPr txBox="1">
            <a:spLocks noChangeArrowheads="1"/>
          </p:cNvSpPr>
          <p:nvPr/>
        </p:nvSpPr>
        <p:spPr bwMode="auto">
          <a:xfrm>
            <a:off x="2955396" y="3898371"/>
            <a:ext cx="4156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b="1" u="sng" dirty="0">
                <a:solidFill>
                  <a:schemeClr val="tx2"/>
                </a:solidFill>
              </a:rPr>
              <a:t>Hat </a:t>
            </a:r>
            <a:r>
              <a:rPr lang="en-US" b="1" u="sng" dirty="0" err="1">
                <a:solidFill>
                  <a:schemeClr val="tx2"/>
                </a:solidFill>
              </a:rPr>
              <a:t>sich</a:t>
            </a:r>
            <a:r>
              <a:rPr lang="en-US" b="1" u="sng" dirty="0">
                <a:solidFill>
                  <a:schemeClr val="tx2"/>
                </a:solidFill>
              </a:rPr>
              <a:t> </a:t>
            </a:r>
            <a:r>
              <a:rPr lang="en-US" b="1" u="sng" dirty="0" err="1" smtClean="0">
                <a:solidFill>
                  <a:schemeClr val="tx2"/>
                </a:solidFill>
              </a:rPr>
              <a:t>etwas</a:t>
            </a:r>
            <a:r>
              <a:rPr lang="en-US" b="1" u="sng" dirty="0" smtClean="0">
                <a:solidFill>
                  <a:schemeClr val="tx2"/>
                </a:solidFill>
              </a:rPr>
              <a:t> </a:t>
            </a:r>
            <a:r>
              <a:rPr lang="en-US" b="1" u="sng" dirty="0" err="1">
                <a:solidFill>
                  <a:schemeClr val="tx2"/>
                </a:solidFill>
              </a:rPr>
              <a:t>verbessert</a:t>
            </a:r>
            <a:r>
              <a:rPr lang="en-US" b="1" u="sng" dirty="0">
                <a:solidFill>
                  <a:schemeClr val="tx2"/>
                </a:solidFill>
              </a:rPr>
              <a:t>?</a:t>
            </a:r>
          </a:p>
        </p:txBody>
      </p:sp>
      <p:sp>
        <p:nvSpPr>
          <p:cNvPr id="53258" name="Line 10"/>
          <p:cNvSpPr>
            <a:spLocks noChangeShapeType="1"/>
          </p:cNvSpPr>
          <p:nvPr/>
        </p:nvSpPr>
        <p:spPr bwMode="auto">
          <a:xfrm flipH="1">
            <a:off x="4933950" y="4333875"/>
            <a:ext cx="1588" cy="21574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660939" name="Text Box 11"/>
          <p:cNvSpPr txBox="1">
            <a:spLocks noChangeArrowheads="1"/>
          </p:cNvSpPr>
          <p:nvPr/>
        </p:nvSpPr>
        <p:spPr bwMode="auto">
          <a:xfrm>
            <a:off x="2347913" y="2011363"/>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 </a:t>
            </a:r>
            <a:r>
              <a:rPr lang="en-US" sz="2400" dirty="0" err="1"/>
              <a:t>Patienten</a:t>
            </a:r>
            <a:r>
              <a:rPr lang="en-US" sz="2400" dirty="0"/>
              <a:t>/</a:t>
            </a:r>
            <a:r>
              <a:rPr lang="en-US" sz="2400" dirty="0" err="1"/>
              <a:t>Kunden</a:t>
            </a:r>
            <a:r>
              <a:rPr lang="en-US" sz="2400" dirty="0"/>
              <a:t> </a:t>
            </a:r>
            <a:r>
              <a:rPr lang="en-US" sz="2400" dirty="0" err="1"/>
              <a:t>bedient</a:t>
            </a:r>
            <a:endParaRPr lang="en-US" sz="2400" dirty="0"/>
          </a:p>
        </p:txBody>
      </p:sp>
      <p:sp>
        <p:nvSpPr>
          <p:cNvPr id="1660940" name="Text Box 12"/>
          <p:cNvSpPr txBox="1">
            <a:spLocks noChangeArrowheads="1"/>
          </p:cNvSpPr>
          <p:nvPr/>
        </p:nvSpPr>
        <p:spPr bwMode="auto">
          <a:xfrm>
            <a:off x="2347913" y="2763838"/>
            <a:ext cx="243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 </a:t>
            </a:r>
            <a:r>
              <a:rPr lang="en-US" sz="2400" dirty="0" err="1" smtClean="0"/>
              <a:t>Aktivitäten</a:t>
            </a:r>
            <a:r>
              <a:rPr lang="en-US" sz="2400" dirty="0" smtClean="0"/>
              <a:t> (</a:t>
            </a:r>
            <a:r>
              <a:rPr lang="en-US" sz="2400" dirty="0"/>
              <a:t>pro Art der </a:t>
            </a:r>
            <a:r>
              <a:rPr lang="en-US" sz="2400" dirty="0" err="1" smtClean="0"/>
              <a:t>Aktivität</a:t>
            </a:r>
            <a:r>
              <a:rPr lang="en-US" sz="2400" dirty="0" smtClean="0"/>
              <a:t>)</a:t>
            </a:r>
            <a:endParaRPr lang="en-US" sz="2400" dirty="0"/>
          </a:p>
        </p:txBody>
      </p:sp>
      <p:grpSp>
        <p:nvGrpSpPr>
          <p:cNvPr id="2" name="Group 13"/>
          <p:cNvGrpSpPr>
            <a:grpSpLocks/>
          </p:cNvGrpSpPr>
          <p:nvPr/>
        </p:nvGrpSpPr>
        <p:grpSpPr bwMode="auto">
          <a:xfrm>
            <a:off x="4876799" y="1836751"/>
            <a:ext cx="2963333" cy="1149350"/>
            <a:chOff x="3081" y="946"/>
            <a:chExt cx="1781" cy="724"/>
          </a:xfrm>
        </p:grpSpPr>
        <p:sp>
          <p:nvSpPr>
            <p:cNvPr id="53283" name="Text Box 14"/>
            <p:cNvSpPr txBox="1">
              <a:spLocks noChangeArrowheads="1"/>
            </p:cNvSpPr>
            <p:nvPr/>
          </p:nvSpPr>
          <p:spPr bwMode="auto">
            <a:xfrm>
              <a:off x="3081" y="946"/>
              <a:ext cx="177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1800" dirty="0"/>
                <a:t>% </a:t>
              </a:r>
              <a:r>
                <a:rPr lang="en-US" sz="1800" dirty="0" err="1"/>
                <a:t>Allgemeine</a:t>
              </a:r>
              <a:r>
                <a:rPr lang="en-US" sz="1800" dirty="0"/>
                <a:t> </a:t>
              </a:r>
              <a:r>
                <a:rPr lang="en-US" sz="1800" dirty="0" err="1" smtClean="0"/>
                <a:t>Bemessungen</a:t>
              </a:r>
              <a:endParaRPr lang="en-US" sz="1800" dirty="0"/>
            </a:p>
          </p:txBody>
        </p:sp>
        <p:sp>
          <p:nvSpPr>
            <p:cNvPr id="53284" name="Text Box 15"/>
            <p:cNvSpPr txBox="1">
              <a:spLocks noChangeArrowheads="1"/>
            </p:cNvSpPr>
            <p:nvPr/>
          </p:nvSpPr>
          <p:spPr bwMode="auto">
            <a:xfrm>
              <a:off x="3129" y="1127"/>
              <a:ext cx="1733"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1000" dirty="0" err="1"/>
                <a:t>z.B</a:t>
              </a:r>
              <a:r>
                <a:rPr lang="en-US" sz="1000" dirty="0"/>
                <a:t>.. </a:t>
              </a:r>
              <a:r>
                <a:rPr lang="en-US" sz="1000" dirty="0" err="1"/>
                <a:t>Patienten</a:t>
              </a:r>
              <a:r>
                <a:rPr lang="en-US" sz="1000" dirty="0"/>
                <a:t>-Personal </a:t>
              </a:r>
              <a:r>
                <a:rPr lang="en-US" sz="1000" dirty="0" err="1"/>
                <a:t>Verhältnis</a:t>
              </a:r>
              <a:r>
                <a:rPr lang="en-US" sz="1000" dirty="0"/>
                <a:t>, </a:t>
              </a:r>
              <a:r>
                <a:rPr lang="en-US" sz="1000" dirty="0" err="1"/>
                <a:t>Arbeitsbelastungsverhältnis</a:t>
              </a:r>
              <a:r>
                <a:rPr lang="en-US" sz="1000" dirty="0"/>
                <a:t>, Personal turnover Rate, </a:t>
              </a:r>
              <a:r>
                <a:rPr lang="en-US" sz="1000" dirty="0" err="1"/>
                <a:t>Personalmoral</a:t>
              </a:r>
              <a:r>
                <a:rPr lang="en-US" sz="1000" dirty="0"/>
                <a:t>, % Personal </a:t>
              </a:r>
              <a:r>
                <a:rPr lang="en-US" sz="1000" dirty="0" err="1"/>
                <a:t>vollständig</a:t>
              </a:r>
              <a:r>
                <a:rPr lang="en-US" sz="1000" dirty="0"/>
                <a:t> </a:t>
              </a:r>
              <a:r>
                <a:rPr lang="en-US" sz="1000" dirty="0" err="1"/>
                <a:t>fortgebildet</a:t>
              </a:r>
              <a:r>
                <a:rPr lang="en-US" sz="1000" dirty="0"/>
                <a:t>, % der </a:t>
              </a:r>
              <a:r>
                <a:rPr lang="en-US" sz="1000" dirty="0" err="1"/>
                <a:t>Patienten</a:t>
              </a:r>
              <a:r>
                <a:rPr lang="en-US" sz="1000" dirty="0"/>
                <a:t> in </a:t>
              </a:r>
              <a:r>
                <a:rPr lang="en-US" sz="1000" dirty="0" err="1"/>
                <a:t>ihrer</a:t>
              </a:r>
              <a:r>
                <a:rPr lang="en-US" sz="1000" dirty="0"/>
                <a:t> </a:t>
              </a:r>
              <a:r>
                <a:rPr lang="en-US" sz="1000" dirty="0" err="1"/>
                <a:t>Muttersprache</a:t>
              </a:r>
              <a:r>
                <a:rPr lang="en-US" sz="1000" dirty="0"/>
                <a:t> </a:t>
              </a:r>
              <a:r>
                <a:rPr lang="en-US" sz="1000" dirty="0" err="1"/>
                <a:t>bedient</a:t>
              </a:r>
              <a:r>
                <a:rPr lang="en-US" sz="1000" dirty="0"/>
                <a:t>,</a:t>
              </a:r>
              <a:br>
                <a:rPr lang="en-US" sz="1000" dirty="0"/>
              </a:br>
              <a:r>
                <a:rPr lang="en-US" sz="1000" dirty="0" err="1"/>
                <a:t>Arbeitssicherheit</a:t>
              </a:r>
              <a:r>
                <a:rPr lang="en-US" sz="1000" dirty="0"/>
                <a:t> </a:t>
              </a:r>
              <a:r>
                <a:rPr lang="en-US" sz="1000" dirty="0" err="1"/>
                <a:t>Kosten</a:t>
              </a:r>
              <a:r>
                <a:rPr lang="en-US" sz="1000" dirty="0"/>
                <a:t> </a:t>
              </a:r>
              <a:r>
                <a:rPr lang="en-US" sz="1000" dirty="0" err="1"/>
                <a:t>prp</a:t>
              </a:r>
              <a:r>
                <a:rPr lang="en-US" sz="1000" dirty="0"/>
                <a:t> </a:t>
              </a:r>
              <a:r>
                <a:rPr lang="en-US" sz="1000" dirty="0" err="1"/>
                <a:t>Einheit</a:t>
              </a:r>
              <a:endParaRPr lang="en-US" sz="1000" dirty="0"/>
            </a:p>
          </p:txBody>
        </p:sp>
      </p:grpSp>
      <p:grpSp>
        <p:nvGrpSpPr>
          <p:cNvPr id="3" name="Group 16"/>
          <p:cNvGrpSpPr>
            <a:grpSpLocks/>
          </p:cNvGrpSpPr>
          <p:nvPr/>
        </p:nvGrpSpPr>
        <p:grpSpPr bwMode="auto">
          <a:xfrm>
            <a:off x="2347913" y="4249738"/>
            <a:ext cx="5484812" cy="615950"/>
            <a:chOff x="1488" y="2578"/>
            <a:chExt cx="3347" cy="388"/>
          </a:xfrm>
        </p:grpSpPr>
        <p:sp>
          <p:nvSpPr>
            <p:cNvPr id="53281" name="Text Box 17"/>
            <p:cNvSpPr txBox="1">
              <a:spLocks noChangeArrowheads="1"/>
            </p:cNvSpPr>
            <p:nvPr/>
          </p:nvSpPr>
          <p:spPr bwMode="auto">
            <a:xfrm>
              <a:off x="3032" y="2578"/>
              <a:ext cx="180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  Fähigkeiten / Wissen</a:t>
              </a:r>
              <a:r>
                <a:rPr lang="en-US" sz="1000"/>
                <a:t/>
              </a:r>
              <a:br>
                <a:rPr lang="en-US" sz="1000"/>
              </a:br>
              <a:r>
                <a:rPr lang="en-US" sz="1000"/>
                <a:t>                  (z.B. Fähigkeiten als Eltern)</a:t>
              </a:r>
            </a:p>
          </p:txBody>
        </p:sp>
        <p:sp>
          <p:nvSpPr>
            <p:cNvPr id="53282" name="Text Box 18"/>
            <p:cNvSpPr txBox="1">
              <a:spLocks noChangeArrowheads="1"/>
            </p:cNvSpPr>
            <p:nvPr/>
          </p:nvSpPr>
          <p:spPr bwMode="auto">
            <a:xfrm>
              <a:off x="1488" y="259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a:t>
              </a:r>
              <a:endParaRPr lang="en-US" sz="1000"/>
            </a:p>
          </p:txBody>
        </p:sp>
      </p:grpSp>
      <p:grpSp>
        <p:nvGrpSpPr>
          <p:cNvPr id="4" name="Group 19"/>
          <p:cNvGrpSpPr>
            <a:grpSpLocks/>
          </p:cNvGrpSpPr>
          <p:nvPr/>
        </p:nvGrpSpPr>
        <p:grpSpPr bwMode="auto">
          <a:xfrm>
            <a:off x="2347913" y="4767263"/>
            <a:ext cx="5575300" cy="615950"/>
            <a:chOff x="1488" y="2904"/>
            <a:chExt cx="3402" cy="388"/>
          </a:xfrm>
        </p:grpSpPr>
        <p:sp>
          <p:nvSpPr>
            <p:cNvPr id="53279" name="Text Box 20"/>
            <p:cNvSpPr txBox="1">
              <a:spLocks noChangeArrowheads="1"/>
            </p:cNvSpPr>
            <p:nvPr/>
          </p:nvSpPr>
          <p:spPr bwMode="auto">
            <a:xfrm>
              <a:off x="3046" y="2904"/>
              <a:ext cx="1844"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  Einstellung/Meinung</a:t>
              </a:r>
              <a:r>
                <a:rPr lang="en-US" sz="1000"/>
                <a:t/>
              </a:r>
              <a:br>
                <a:rPr lang="en-US" sz="1000"/>
              </a:br>
              <a:r>
                <a:rPr lang="en-US" sz="1000"/>
                <a:t>                  (z.B.gegenüber Drogen)</a:t>
              </a:r>
            </a:p>
          </p:txBody>
        </p:sp>
        <p:sp>
          <p:nvSpPr>
            <p:cNvPr id="53280" name="Text Box 21"/>
            <p:cNvSpPr txBox="1">
              <a:spLocks noChangeArrowheads="1"/>
            </p:cNvSpPr>
            <p:nvPr/>
          </p:nvSpPr>
          <p:spPr bwMode="auto">
            <a:xfrm>
              <a:off x="1488" y="291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a:t>
              </a:r>
              <a:endParaRPr lang="en-US" sz="1000"/>
            </a:p>
          </p:txBody>
        </p:sp>
      </p:grpSp>
      <p:grpSp>
        <p:nvGrpSpPr>
          <p:cNvPr id="5" name="Group 22"/>
          <p:cNvGrpSpPr>
            <a:grpSpLocks/>
          </p:cNvGrpSpPr>
          <p:nvPr/>
        </p:nvGrpSpPr>
        <p:grpSpPr bwMode="auto">
          <a:xfrm>
            <a:off x="2347913" y="5300663"/>
            <a:ext cx="5353050" cy="609600"/>
            <a:chOff x="1488" y="3240"/>
            <a:chExt cx="3372" cy="384"/>
          </a:xfrm>
        </p:grpSpPr>
        <p:sp>
          <p:nvSpPr>
            <p:cNvPr id="53277" name="Text Box 23"/>
            <p:cNvSpPr txBox="1">
              <a:spLocks noChangeArrowheads="1"/>
            </p:cNvSpPr>
            <p:nvPr/>
          </p:nvSpPr>
          <p:spPr bwMode="auto">
            <a:xfrm>
              <a:off x="3132" y="3240"/>
              <a:ext cx="172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  Verhalten</a:t>
              </a:r>
              <a:br>
                <a:rPr lang="en-US" sz="2400"/>
              </a:br>
              <a:r>
                <a:rPr lang="en-US" sz="1000"/>
                <a:t>                  (z.B. Schulbesuch)</a:t>
              </a:r>
            </a:p>
          </p:txBody>
        </p:sp>
        <p:sp>
          <p:nvSpPr>
            <p:cNvPr id="53278" name="Text Box 24"/>
            <p:cNvSpPr txBox="1">
              <a:spLocks noChangeArrowheads="1"/>
            </p:cNvSpPr>
            <p:nvPr/>
          </p:nvSpPr>
          <p:spPr bwMode="auto">
            <a:xfrm>
              <a:off x="1488" y="325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a:t>
              </a:r>
              <a:endParaRPr lang="en-US" sz="1000"/>
            </a:p>
          </p:txBody>
        </p:sp>
      </p:grpSp>
      <p:grpSp>
        <p:nvGrpSpPr>
          <p:cNvPr id="6" name="Group 25"/>
          <p:cNvGrpSpPr>
            <a:grpSpLocks/>
          </p:cNvGrpSpPr>
          <p:nvPr/>
        </p:nvGrpSpPr>
        <p:grpSpPr bwMode="auto">
          <a:xfrm>
            <a:off x="2347913" y="5834063"/>
            <a:ext cx="5510212" cy="615950"/>
            <a:chOff x="1488" y="3576"/>
            <a:chExt cx="3347" cy="388"/>
          </a:xfrm>
        </p:grpSpPr>
        <p:sp>
          <p:nvSpPr>
            <p:cNvPr id="53275" name="Text Box 26"/>
            <p:cNvSpPr txBox="1">
              <a:spLocks noChangeArrowheads="1"/>
            </p:cNvSpPr>
            <p:nvPr/>
          </p:nvSpPr>
          <p:spPr bwMode="auto">
            <a:xfrm>
              <a:off x="3045" y="3576"/>
              <a:ext cx="179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 Rahmenbedingungen</a:t>
              </a:r>
              <a:r>
                <a:rPr lang="en-US" sz="1000"/>
                <a:t>               </a:t>
              </a:r>
              <a:br>
                <a:rPr lang="en-US" sz="1000"/>
              </a:br>
              <a:r>
                <a:rPr lang="en-US" sz="1000"/>
                <a:t>                  (z.B. Arbeit, gute Wohnverhältnisse)</a:t>
              </a:r>
            </a:p>
          </p:txBody>
        </p:sp>
        <p:sp>
          <p:nvSpPr>
            <p:cNvPr id="53276" name="Text Box 27"/>
            <p:cNvSpPr txBox="1">
              <a:spLocks noChangeArrowheads="1"/>
            </p:cNvSpPr>
            <p:nvPr/>
          </p:nvSpPr>
          <p:spPr bwMode="auto">
            <a:xfrm>
              <a:off x="1488" y="3590"/>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a:t>
              </a:r>
              <a:endParaRPr lang="en-US" sz="1000"/>
            </a:p>
          </p:txBody>
        </p:sp>
      </p:grpSp>
      <p:grpSp>
        <p:nvGrpSpPr>
          <p:cNvPr id="7" name="Group 28"/>
          <p:cNvGrpSpPr>
            <a:grpSpLocks/>
          </p:cNvGrpSpPr>
          <p:nvPr/>
        </p:nvGrpSpPr>
        <p:grpSpPr bwMode="auto">
          <a:xfrm>
            <a:off x="3652500" y="3024189"/>
            <a:ext cx="4306295" cy="868363"/>
            <a:chOff x="2449" y="1737"/>
            <a:chExt cx="2479" cy="547"/>
          </a:xfrm>
        </p:grpSpPr>
        <p:sp>
          <p:nvSpPr>
            <p:cNvPr id="53272" name="Text Box 29"/>
            <p:cNvSpPr txBox="1">
              <a:spLocks noChangeArrowheads="1"/>
            </p:cNvSpPr>
            <p:nvPr/>
          </p:nvSpPr>
          <p:spPr bwMode="auto">
            <a:xfrm>
              <a:off x="3152" y="1737"/>
              <a:ext cx="177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1400" dirty="0"/>
                <a:t>% </a:t>
              </a:r>
              <a:r>
                <a:rPr lang="en-US" sz="1400" dirty="0" err="1"/>
                <a:t>Aktivitäts-spezifische</a:t>
              </a:r>
              <a:r>
                <a:rPr lang="en-US" sz="1400" dirty="0"/>
                <a:t> </a:t>
              </a:r>
              <a:r>
                <a:rPr lang="en-US" sz="1400" dirty="0" err="1" smtClean="0"/>
                <a:t>Bemessungen</a:t>
              </a:r>
              <a:endParaRPr lang="en-US" sz="1400" dirty="0"/>
            </a:p>
          </p:txBody>
        </p:sp>
        <p:sp>
          <p:nvSpPr>
            <p:cNvPr id="53273" name="Text Box 30"/>
            <p:cNvSpPr txBox="1">
              <a:spLocks noChangeArrowheads="1"/>
            </p:cNvSpPr>
            <p:nvPr/>
          </p:nvSpPr>
          <p:spPr bwMode="auto">
            <a:xfrm>
              <a:off x="3282" y="1935"/>
              <a:ext cx="14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1000"/>
                <a:t>z.B.% rechtzeitig, % Patienten mit abgeschlossener Aktivität,    % korrekt und vollständig, % entspricht dem Standard</a:t>
              </a:r>
            </a:p>
          </p:txBody>
        </p:sp>
        <p:sp>
          <p:nvSpPr>
            <p:cNvPr id="53274" name="Line 31"/>
            <p:cNvSpPr>
              <a:spLocks noChangeShapeType="1"/>
            </p:cNvSpPr>
            <p:nvPr/>
          </p:nvSpPr>
          <p:spPr bwMode="auto">
            <a:xfrm>
              <a:off x="2449" y="1850"/>
              <a:ext cx="720" cy="0"/>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wrap="none"/>
            <a:lstStyle/>
            <a:p>
              <a:endParaRPr lang="de-DE"/>
            </a:p>
          </p:txBody>
        </p:sp>
      </p:grpSp>
      <p:grpSp>
        <p:nvGrpSpPr>
          <p:cNvPr id="8" name="Group 32"/>
          <p:cNvGrpSpPr>
            <a:grpSpLocks/>
          </p:cNvGrpSpPr>
          <p:nvPr/>
        </p:nvGrpSpPr>
        <p:grpSpPr bwMode="auto">
          <a:xfrm>
            <a:off x="2837388" y="4560886"/>
            <a:ext cx="2125662" cy="1374774"/>
            <a:chOff x="1814" y="2873"/>
            <a:chExt cx="1339" cy="866"/>
          </a:xfrm>
        </p:grpSpPr>
        <p:sp>
          <p:nvSpPr>
            <p:cNvPr id="53270" name="Rectangle 33"/>
            <p:cNvSpPr>
              <a:spLocks noChangeArrowheads="1"/>
            </p:cNvSpPr>
            <p:nvPr/>
          </p:nvSpPr>
          <p:spPr bwMode="auto">
            <a:xfrm>
              <a:off x="1835" y="2873"/>
              <a:ext cx="1116" cy="85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53271" name="Text Box 34"/>
            <p:cNvSpPr txBox="1">
              <a:spLocks noChangeArrowheads="1"/>
            </p:cNvSpPr>
            <p:nvPr/>
          </p:nvSpPr>
          <p:spPr bwMode="auto">
            <a:xfrm>
              <a:off x="1814" y="2896"/>
              <a:ext cx="1339"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800" b="1" dirty="0" err="1" smtClean="0">
                  <a:solidFill>
                    <a:schemeClr val="tx2"/>
                  </a:solidFill>
                </a:rPr>
                <a:t>Zeitpunkt</a:t>
              </a:r>
              <a:r>
                <a:rPr lang="en-US" sz="1800" b="1" dirty="0" smtClean="0">
                  <a:solidFill>
                    <a:schemeClr val="tx2"/>
                  </a:solidFill>
                </a:rPr>
                <a:t/>
              </a:r>
              <a:br>
                <a:rPr lang="en-US" sz="1800" b="1" dirty="0" smtClean="0">
                  <a:solidFill>
                    <a:schemeClr val="tx2"/>
                  </a:solidFill>
                </a:rPr>
              </a:br>
              <a:r>
                <a:rPr lang="en-US" sz="1800" b="1" dirty="0" smtClean="0">
                  <a:solidFill>
                    <a:schemeClr val="tx2"/>
                  </a:solidFill>
                </a:rPr>
                <a:t/>
              </a:r>
              <a:br>
                <a:rPr lang="en-US" sz="1800" b="1" dirty="0" smtClean="0">
                  <a:solidFill>
                    <a:schemeClr val="tx2"/>
                  </a:solidFill>
                </a:rPr>
              </a:br>
              <a:r>
                <a:rPr lang="en-US" sz="1800" b="1" dirty="0" err="1" smtClean="0">
                  <a:solidFill>
                    <a:schemeClr val="tx2"/>
                  </a:solidFill>
                </a:rPr>
                <a:t>gegenüber</a:t>
              </a:r>
              <a:r>
                <a:rPr lang="en-US" sz="1800" b="1" dirty="0" smtClean="0">
                  <a:solidFill>
                    <a:schemeClr val="tx2"/>
                  </a:solidFill>
                </a:rPr>
                <a:t> </a:t>
              </a:r>
              <a:endParaRPr lang="en-US" sz="1800" b="1" dirty="0">
                <a:solidFill>
                  <a:schemeClr val="tx2"/>
                </a:solidFill>
              </a:endParaRPr>
            </a:p>
            <a:p>
              <a:pPr eaLnBrk="1" hangingPunct="1">
                <a:spcBef>
                  <a:spcPct val="50000"/>
                </a:spcBef>
              </a:pPr>
              <a:r>
                <a:rPr lang="en-US" sz="1800" b="1" dirty="0">
                  <a:solidFill>
                    <a:schemeClr val="tx2"/>
                  </a:solidFill>
                </a:rPr>
                <a:t>2 </a:t>
              </a:r>
              <a:r>
                <a:rPr lang="en-US" sz="1800" b="1" dirty="0" err="1">
                  <a:solidFill>
                    <a:schemeClr val="tx2"/>
                  </a:solidFill>
                </a:rPr>
                <a:t>Punkte</a:t>
              </a:r>
              <a:r>
                <a:rPr lang="en-US" sz="1800" b="1" dirty="0">
                  <a:solidFill>
                    <a:schemeClr val="tx2"/>
                  </a:solidFill>
                </a:rPr>
                <a:t> </a:t>
              </a:r>
              <a:r>
                <a:rPr lang="en-US" sz="1800" b="1" dirty="0" err="1">
                  <a:solidFill>
                    <a:schemeClr val="tx2"/>
                  </a:solidFill>
                </a:rPr>
                <a:t>Vergleich</a:t>
              </a:r>
              <a:endParaRPr lang="en-US" sz="1800" b="1" dirty="0">
                <a:solidFill>
                  <a:schemeClr val="tx2"/>
                </a:solidFill>
              </a:endParaRPr>
            </a:p>
          </p:txBody>
        </p:sp>
      </p:grpSp>
      <p:sp>
        <p:nvSpPr>
          <p:cNvPr id="9" name="Espace réservé du pied de page 8"/>
          <p:cNvSpPr>
            <a:spLocks noGrp="1"/>
          </p:cNvSpPr>
          <p:nvPr>
            <p:ph type="ftr" sz="quarter" idx="11"/>
          </p:nvPr>
        </p:nvSpPr>
        <p:spPr/>
        <p:txBody>
          <a:bodyPr/>
          <a:lstStyle/>
          <a:p>
            <a:endParaRPr lang="de-DE"/>
          </a:p>
        </p:txBody>
      </p:sp>
      <p:sp>
        <p:nvSpPr>
          <p:cNvPr id="10" name="Espace réservé du numéro de diapositive 9"/>
          <p:cNvSpPr>
            <a:spLocks noGrp="1"/>
          </p:cNvSpPr>
          <p:nvPr>
            <p:ph type="sldNum" sz="quarter" idx="12"/>
          </p:nvPr>
        </p:nvSpPr>
        <p:spPr/>
        <p:txBody>
          <a:bodyPr/>
          <a:lstStyle/>
          <a:p>
            <a:fld id="{B1269B40-03FF-0041-B1C9-1A7A68D3A37A}" type="slidenum">
              <a:rPr lang="de-DE" smtClean="0"/>
              <a:t>38</a:t>
            </a:fld>
            <a:endParaRPr lang="de-DE"/>
          </a:p>
        </p:txBody>
      </p:sp>
    </p:spTree>
    <p:extLst>
      <p:ext uri="{BB962C8B-B14F-4D97-AF65-F5344CB8AC3E}">
        <p14:creationId xmlns:p14="http://schemas.microsoft.com/office/powerpoint/2010/main" val="3902782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609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nodeType="after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nodeType="afterEffect">
                                  <p:stCondLst>
                                    <p:cond delay="50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nodeType="afterGroup">
                            <p:stCondLst>
                              <p:cond delay="1500"/>
                            </p:stCondLst>
                            <p:childTnLst>
                              <p:par>
                                <p:cTn id="29" presetID="1" presetClass="entr" presetSubtype="0" fill="hold" nodeType="afterEffect">
                                  <p:stCondLst>
                                    <p:cond delay="50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39" grpId="0" autoUpdateAnimBg="0"/>
      <p:bldP spid="166094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0" y="0"/>
            <a:ext cx="9144000" cy="6858000"/>
          </a:xfrm>
          <a:prstGeom prst="rect">
            <a:avLst/>
          </a:prstGeom>
          <a:solidFill>
            <a:srgbClr val="FFFFFF"/>
          </a:solidFill>
          <a:ln w="38100" cap="flat" cmpd="sng" algn="ctr">
            <a:noFill/>
            <a:prstDash val="solid"/>
            <a:round/>
            <a:headEnd type="none" w="med" len="med"/>
            <a:tailEnd type="none" w="med" len="med"/>
          </a:ln>
          <a:effectLst/>
        </p:spPr>
        <p:txBody>
          <a:bodyPr wrap="none"/>
          <a:lstStyle/>
          <a:p>
            <a:pPr>
              <a:defRPr/>
            </a:pPr>
            <a:endParaRPr lang="lb-LU">
              <a:latin typeface="Arial Narrow" pitchFamily="34" charset="0"/>
              <a:ea typeface="ＭＳ Ｐゴシック" pitchFamily="34" charset="-128"/>
              <a:cs typeface="+mn-cs"/>
            </a:endParaRPr>
          </a:p>
        </p:txBody>
      </p:sp>
      <p:sp>
        <p:nvSpPr>
          <p:cNvPr id="101378" name="Rectangle 2"/>
          <p:cNvSpPr>
            <a:spLocks noChangeArrowheads="1"/>
          </p:cNvSpPr>
          <p:nvPr/>
        </p:nvSpPr>
        <p:spPr bwMode="auto">
          <a:xfrm>
            <a:off x="2151063" y="1247775"/>
            <a:ext cx="5538787" cy="52562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1379" name="Line 3"/>
          <p:cNvSpPr>
            <a:spLocks noChangeShapeType="1"/>
          </p:cNvSpPr>
          <p:nvPr/>
        </p:nvSpPr>
        <p:spPr bwMode="auto">
          <a:xfrm>
            <a:off x="2155825" y="3883025"/>
            <a:ext cx="55387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01380" name="Line 5"/>
          <p:cNvSpPr>
            <a:spLocks noChangeShapeType="1"/>
          </p:cNvSpPr>
          <p:nvPr/>
        </p:nvSpPr>
        <p:spPr bwMode="auto">
          <a:xfrm flipH="1">
            <a:off x="4914900" y="1247775"/>
            <a:ext cx="1588" cy="2628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01381" name="Text Box 6"/>
          <p:cNvSpPr txBox="1">
            <a:spLocks noChangeArrowheads="1"/>
          </p:cNvSpPr>
          <p:nvPr/>
        </p:nvSpPr>
        <p:spPr bwMode="auto">
          <a:xfrm>
            <a:off x="2119313" y="1265238"/>
            <a:ext cx="2819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200" u="sng" dirty="0" err="1" smtClean="0">
                <a:solidFill>
                  <a:schemeClr val="tx2"/>
                </a:solidFill>
              </a:rPr>
              <a:t>Wieviel</a:t>
            </a:r>
            <a:r>
              <a:rPr lang="en-US" sz="2200" u="sng" dirty="0" smtClean="0">
                <a:solidFill>
                  <a:schemeClr val="tx2"/>
                </a:solidFill>
              </a:rPr>
              <a:t> </a:t>
            </a:r>
            <a:r>
              <a:rPr lang="en-US" sz="2200" u="sng" dirty="0" err="1" smtClean="0">
                <a:solidFill>
                  <a:schemeClr val="tx2"/>
                </a:solidFill>
              </a:rPr>
              <a:t>haben</a:t>
            </a:r>
            <a:r>
              <a:rPr lang="en-US" sz="2200" u="sng" dirty="0" smtClean="0">
                <a:solidFill>
                  <a:schemeClr val="tx2"/>
                </a:solidFill>
              </a:rPr>
              <a:t> </a:t>
            </a:r>
            <a:r>
              <a:rPr lang="en-US" sz="2200" u="sng" dirty="0" err="1" smtClean="0">
                <a:solidFill>
                  <a:schemeClr val="tx2"/>
                </a:solidFill>
              </a:rPr>
              <a:t>wir</a:t>
            </a:r>
            <a:r>
              <a:rPr lang="en-US" sz="2200" u="sng" dirty="0" smtClean="0">
                <a:solidFill>
                  <a:schemeClr val="tx2"/>
                </a:solidFill>
              </a:rPr>
              <a:t> </a:t>
            </a:r>
            <a:r>
              <a:rPr lang="en-US" sz="2200" u="sng" dirty="0" err="1" smtClean="0">
                <a:solidFill>
                  <a:schemeClr val="tx2"/>
                </a:solidFill>
              </a:rPr>
              <a:t>geleistet</a:t>
            </a:r>
            <a:r>
              <a:rPr lang="en-US" sz="2200" u="sng" dirty="0" smtClean="0">
                <a:solidFill>
                  <a:schemeClr val="tx2"/>
                </a:solidFill>
              </a:rPr>
              <a:t>?</a:t>
            </a:r>
            <a:endParaRPr lang="en-US" sz="2200" u="sng" dirty="0">
              <a:solidFill>
                <a:schemeClr val="tx2"/>
              </a:solidFill>
            </a:endParaRPr>
          </a:p>
        </p:txBody>
      </p:sp>
      <p:sp>
        <p:nvSpPr>
          <p:cNvPr id="188423" name="Text Box 7"/>
          <p:cNvSpPr txBox="1">
            <a:spLocks noChangeArrowheads="1"/>
          </p:cNvSpPr>
          <p:nvPr/>
        </p:nvSpPr>
        <p:spPr bwMode="auto">
          <a:xfrm>
            <a:off x="0" y="328613"/>
            <a:ext cx="895826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3200" dirty="0" err="1" smtClean="0">
                <a:solidFill>
                  <a:schemeClr val="tx2"/>
                </a:solidFill>
              </a:rPr>
              <a:t>Dienstleistung</a:t>
            </a:r>
            <a:r>
              <a:rPr lang="en-US" sz="3200" dirty="0" smtClean="0">
                <a:solidFill>
                  <a:schemeClr val="tx2"/>
                </a:solidFill>
              </a:rPr>
              <a:t>: </a:t>
            </a:r>
            <a:r>
              <a:rPr lang="en-US" sz="3200" u="sng" dirty="0"/>
              <a:t>__________________________________</a:t>
            </a:r>
            <a:r>
              <a:rPr lang="en-US" sz="2800" u="sng" dirty="0"/>
              <a:t/>
            </a:r>
            <a:br>
              <a:rPr lang="en-US" sz="2800" u="sng" dirty="0"/>
            </a:br>
            <a:endParaRPr lang="en-US" dirty="0"/>
          </a:p>
        </p:txBody>
      </p:sp>
      <p:sp>
        <p:nvSpPr>
          <p:cNvPr id="101383" name="Text Box 8"/>
          <p:cNvSpPr txBox="1">
            <a:spLocks noChangeArrowheads="1"/>
          </p:cNvSpPr>
          <p:nvPr/>
        </p:nvSpPr>
        <p:spPr bwMode="auto">
          <a:xfrm>
            <a:off x="4862513" y="1262063"/>
            <a:ext cx="2895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200" u="sng" dirty="0" err="1" smtClean="0">
                <a:solidFill>
                  <a:schemeClr val="tx2"/>
                </a:solidFill>
              </a:rPr>
              <a:t>Wie</a:t>
            </a:r>
            <a:r>
              <a:rPr lang="en-US" sz="2200" u="sng" dirty="0" smtClean="0">
                <a:solidFill>
                  <a:schemeClr val="tx2"/>
                </a:solidFill>
              </a:rPr>
              <a:t> gut </a:t>
            </a:r>
            <a:r>
              <a:rPr lang="en-US" sz="2200" u="sng" dirty="0" err="1" smtClean="0">
                <a:solidFill>
                  <a:schemeClr val="tx2"/>
                </a:solidFill>
              </a:rPr>
              <a:t>haben</a:t>
            </a:r>
            <a:r>
              <a:rPr lang="en-US" sz="2200" u="sng" dirty="0" smtClean="0">
                <a:solidFill>
                  <a:schemeClr val="tx2"/>
                </a:solidFill>
              </a:rPr>
              <a:t> </a:t>
            </a:r>
            <a:r>
              <a:rPr lang="en-US" sz="2200" u="sng" dirty="0" err="1" smtClean="0">
                <a:solidFill>
                  <a:schemeClr val="tx2"/>
                </a:solidFill>
              </a:rPr>
              <a:t>wir</a:t>
            </a:r>
            <a:r>
              <a:rPr lang="en-US" sz="2200" u="sng" dirty="0" smtClean="0">
                <a:solidFill>
                  <a:schemeClr val="tx2"/>
                </a:solidFill>
              </a:rPr>
              <a:t> </a:t>
            </a:r>
            <a:r>
              <a:rPr lang="en-US" sz="2200" u="sng" dirty="0" err="1" smtClean="0">
                <a:solidFill>
                  <a:schemeClr val="tx2"/>
                </a:solidFill>
              </a:rPr>
              <a:t>es</a:t>
            </a:r>
            <a:r>
              <a:rPr lang="en-US" sz="2200" u="sng" dirty="0" smtClean="0">
                <a:solidFill>
                  <a:schemeClr val="tx2"/>
                </a:solidFill>
              </a:rPr>
              <a:t> </a:t>
            </a:r>
            <a:r>
              <a:rPr lang="en-US" sz="2200" u="sng" dirty="0" err="1" smtClean="0">
                <a:solidFill>
                  <a:schemeClr val="tx2"/>
                </a:solidFill>
              </a:rPr>
              <a:t>gemacht</a:t>
            </a:r>
            <a:r>
              <a:rPr lang="en-US" sz="2200" u="sng" dirty="0" smtClean="0">
                <a:solidFill>
                  <a:schemeClr val="tx2"/>
                </a:solidFill>
              </a:rPr>
              <a:t>?</a:t>
            </a:r>
            <a:endParaRPr lang="en-US" sz="2200" u="sng" dirty="0">
              <a:solidFill>
                <a:schemeClr val="tx2"/>
              </a:solidFill>
            </a:endParaRPr>
          </a:p>
        </p:txBody>
      </p:sp>
      <p:sp>
        <p:nvSpPr>
          <p:cNvPr id="101384" name="Text Box 9"/>
          <p:cNvSpPr txBox="1">
            <a:spLocks noChangeArrowheads="1"/>
          </p:cNvSpPr>
          <p:nvPr/>
        </p:nvSpPr>
        <p:spPr bwMode="auto">
          <a:xfrm>
            <a:off x="3567113" y="3881438"/>
            <a:ext cx="30707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200" u="sng" dirty="0" smtClean="0">
                <a:solidFill>
                  <a:schemeClr val="tx2"/>
                </a:solidFill>
              </a:rPr>
              <a:t>Was hat </a:t>
            </a:r>
            <a:r>
              <a:rPr lang="en-US" sz="2200" u="sng" dirty="0" err="1" smtClean="0">
                <a:solidFill>
                  <a:schemeClr val="tx2"/>
                </a:solidFill>
              </a:rPr>
              <a:t>sich</a:t>
            </a:r>
            <a:r>
              <a:rPr lang="en-US" sz="2200" u="sng" dirty="0" smtClean="0">
                <a:solidFill>
                  <a:schemeClr val="tx2"/>
                </a:solidFill>
              </a:rPr>
              <a:t> </a:t>
            </a:r>
            <a:r>
              <a:rPr lang="en-US" sz="2200" u="sng" dirty="0" err="1" smtClean="0">
                <a:solidFill>
                  <a:schemeClr val="tx2"/>
                </a:solidFill>
              </a:rPr>
              <a:t>verbessert</a:t>
            </a:r>
            <a:r>
              <a:rPr lang="en-US" sz="2200" u="sng" dirty="0" smtClean="0">
                <a:solidFill>
                  <a:schemeClr val="tx2"/>
                </a:solidFill>
              </a:rPr>
              <a:t>?</a:t>
            </a:r>
            <a:endParaRPr lang="en-US" sz="2200" u="sng" dirty="0">
              <a:solidFill>
                <a:schemeClr val="tx2"/>
              </a:solidFill>
            </a:endParaRPr>
          </a:p>
        </p:txBody>
      </p:sp>
      <p:sp>
        <p:nvSpPr>
          <p:cNvPr id="37" name="Text Box 11"/>
          <p:cNvSpPr txBox="1">
            <a:spLocks noChangeArrowheads="1"/>
          </p:cNvSpPr>
          <p:nvPr/>
        </p:nvSpPr>
        <p:spPr bwMode="auto">
          <a:xfrm>
            <a:off x="2347913" y="1782763"/>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solidFill>
                  <a:srgbClr val="FA9747"/>
                </a:solidFill>
              </a:rPr>
              <a:t>Primary customers</a:t>
            </a:r>
          </a:p>
        </p:txBody>
      </p:sp>
      <p:sp>
        <p:nvSpPr>
          <p:cNvPr id="38" name="Text Box 11"/>
          <p:cNvSpPr txBox="1">
            <a:spLocks noChangeArrowheads="1"/>
          </p:cNvSpPr>
          <p:nvPr/>
        </p:nvSpPr>
        <p:spPr bwMode="auto">
          <a:xfrm>
            <a:off x="2347913" y="2120900"/>
            <a:ext cx="344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a:t>
            </a:r>
          </a:p>
        </p:txBody>
      </p:sp>
      <p:sp>
        <p:nvSpPr>
          <p:cNvPr id="39" name="Text Box 11"/>
          <p:cNvSpPr txBox="1">
            <a:spLocks noChangeArrowheads="1"/>
          </p:cNvSpPr>
          <p:nvPr/>
        </p:nvSpPr>
        <p:spPr bwMode="auto">
          <a:xfrm>
            <a:off x="2608263" y="2105025"/>
            <a:ext cx="2155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a:t>Students/patients/</a:t>
            </a:r>
          </a:p>
          <a:p>
            <a:pPr algn="l" eaLnBrk="1" hangingPunct="1">
              <a:spcBef>
                <a:spcPct val="50000"/>
              </a:spcBef>
            </a:pPr>
            <a:endParaRPr lang="en-US" sz="2400"/>
          </a:p>
        </p:txBody>
      </p:sp>
      <p:sp>
        <p:nvSpPr>
          <p:cNvPr id="41" name="Text Box 11"/>
          <p:cNvSpPr txBox="1">
            <a:spLocks noChangeArrowheads="1"/>
          </p:cNvSpPr>
          <p:nvPr/>
        </p:nvSpPr>
        <p:spPr bwMode="auto">
          <a:xfrm>
            <a:off x="2609850" y="2316163"/>
            <a:ext cx="215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dirty="0"/>
              <a:t>persons trained</a:t>
            </a:r>
          </a:p>
        </p:txBody>
      </p:sp>
      <p:sp>
        <p:nvSpPr>
          <p:cNvPr id="43" name="Text Box 11"/>
          <p:cNvSpPr txBox="1">
            <a:spLocks noChangeArrowheads="1"/>
          </p:cNvSpPr>
          <p:nvPr/>
        </p:nvSpPr>
        <p:spPr bwMode="auto">
          <a:xfrm>
            <a:off x="2347913" y="2655888"/>
            <a:ext cx="243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solidFill>
                  <a:srgbClr val="FA9747"/>
                </a:solidFill>
              </a:rPr>
              <a:t>Primary activity</a:t>
            </a:r>
          </a:p>
        </p:txBody>
      </p:sp>
      <p:sp>
        <p:nvSpPr>
          <p:cNvPr id="44" name="Text Box 11"/>
          <p:cNvSpPr txBox="1">
            <a:spLocks noChangeArrowheads="1"/>
          </p:cNvSpPr>
          <p:nvPr/>
        </p:nvSpPr>
        <p:spPr bwMode="auto">
          <a:xfrm>
            <a:off x="2347913" y="2951163"/>
            <a:ext cx="34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a:t>
            </a:r>
          </a:p>
        </p:txBody>
      </p:sp>
      <p:sp>
        <p:nvSpPr>
          <p:cNvPr id="45" name="Text Box 11"/>
          <p:cNvSpPr txBox="1">
            <a:spLocks noChangeArrowheads="1"/>
          </p:cNvSpPr>
          <p:nvPr/>
        </p:nvSpPr>
        <p:spPr bwMode="auto">
          <a:xfrm>
            <a:off x="2628900" y="2909888"/>
            <a:ext cx="2065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a:t>hours of instruction</a:t>
            </a:r>
          </a:p>
        </p:txBody>
      </p:sp>
      <p:sp>
        <p:nvSpPr>
          <p:cNvPr id="46" name="Text Box 11"/>
          <p:cNvSpPr txBox="1">
            <a:spLocks noChangeArrowheads="1"/>
          </p:cNvSpPr>
          <p:nvPr/>
        </p:nvSpPr>
        <p:spPr bwMode="auto">
          <a:xfrm>
            <a:off x="2628900" y="3103563"/>
            <a:ext cx="220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a:t>diagnostic tests</a:t>
            </a:r>
          </a:p>
        </p:txBody>
      </p:sp>
      <p:sp>
        <p:nvSpPr>
          <p:cNvPr id="47" name="Text Box 11"/>
          <p:cNvSpPr txBox="1">
            <a:spLocks noChangeArrowheads="1"/>
          </p:cNvSpPr>
          <p:nvPr/>
        </p:nvSpPr>
        <p:spPr bwMode="auto">
          <a:xfrm>
            <a:off x="2622550" y="3316288"/>
            <a:ext cx="215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a:t>job courses</a:t>
            </a:r>
          </a:p>
        </p:txBody>
      </p:sp>
      <p:sp>
        <p:nvSpPr>
          <p:cNvPr id="48" name="Text Box 11"/>
          <p:cNvSpPr txBox="1">
            <a:spLocks noChangeArrowheads="1"/>
          </p:cNvSpPr>
          <p:nvPr/>
        </p:nvSpPr>
        <p:spPr bwMode="auto">
          <a:xfrm>
            <a:off x="2595563" y="3527425"/>
            <a:ext cx="2173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a:t>alarms responded to</a:t>
            </a:r>
          </a:p>
        </p:txBody>
      </p:sp>
      <p:sp>
        <p:nvSpPr>
          <p:cNvPr id="58" name="TextBox 57"/>
          <p:cNvSpPr txBox="1">
            <a:spLocks noChangeArrowheads="1"/>
          </p:cNvSpPr>
          <p:nvPr/>
        </p:nvSpPr>
        <p:spPr bwMode="auto">
          <a:xfrm>
            <a:off x="2286000" y="4225925"/>
            <a:ext cx="523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sz="1800">
                <a:solidFill>
                  <a:srgbClr val="000000"/>
                </a:solidFill>
              </a:rPr>
              <a:t>If your service works really well,</a:t>
            </a:r>
            <a:br>
              <a:rPr lang="en-US" sz="1800">
                <a:solidFill>
                  <a:srgbClr val="000000"/>
                </a:solidFill>
              </a:rPr>
            </a:br>
            <a:r>
              <a:rPr lang="en-US" sz="1800">
                <a:solidFill>
                  <a:srgbClr val="000000"/>
                </a:solidFill>
              </a:rPr>
              <a:t>how are your customer's better off?</a:t>
            </a:r>
          </a:p>
        </p:txBody>
      </p:sp>
      <p:sp>
        <p:nvSpPr>
          <p:cNvPr id="59" name="Text Box 11"/>
          <p:cNvSpPr txBox="1">
            <a:spLocks noChangeArrowheads="1"/>
          </p:cNvSpPr>
          <p:nvPr/>
        </p:nvSpPr>
        <p:spPr bwMode="auto">
          <a:xfrm>
            <a:off x="3228975" y="5102225"/>
            <a:ext cx="461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 </a:t>
            </a:r>
          </a:p>
        </p:txBody>
      </p:sp>
      <p:sp>
        <p:nvSpPr>
          <p:cNvPr id="62" name="Text Box 11"/>
          <p:cNvSpPr txBox="1">
            <a:spLocks noChangeArrowheads="1"/>
          </p:cNvSpPr>
          <p:nvPr/>
        </p:nvSpPr>
        <p:spPr bwMode="auto">
          <a:xfrm>
            <a:off x="5156200" y="5372100"/>
            <a:ext cx="261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a:t>students who graduate</a:t>
            </a:r>
          </a:p>
        </p:txBody>
      </p:sp>
      <p:sp>
        <p:nvSpPr>
          <p:cNvPr id="63" name="Text Box 11"/>
          <p:cNvSpPr txBox="1">
            <a:spLocks noChangeArrowheads="1"/>
          </p:cNvSpPr>
          <p:nvPr/>
        </p:nvSpPr>
        <p:spPr bwMode="auto">
          <a:xfrm>
            <a:off x="5168900" y="5634038"/>
            <a:ext cx="3678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a:t>patients who fully recover</a:t>
            </a:r>
          </a:p>
        </p:txBody>
      </p:sp>
      <p:sp>
        <p:nvSpPr>
          <p:cNvPr id="64" name="Text Box 11"/>
          <p:cNvSpPr txBox="1">
            <a:spLocks noChangeArrowheads="1"/>
          </p:cNvSpPr>
          <p:nvPr/>
        </p:nvSpPr>
        <p:spPr bwMode="auto">
          <a:xfrm>
            <a:off x="5133975" y="6126163"/>
            <a:ext cx="3357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a:t>fires kept to room of origin</a:t>
            </a:r>
          </a:p>
        </p:txBody>
      </p:sp>
      <p:sp>
        <p:nvSpPr>
          <p:cNvPr id="65" name="Text Box 11"/>
          <p:cNvSpPr txBox="1">
            <a:spLocks noChangeArrowheads="1"/>
          </p:cNvSpPr>
          <p:nvPr/>
        </p:nvSpPr>
        <p:spPr bwMode="auto">
          <a:xfrm>
            <a:off x="4938713" y="5135563"/>
            <a:ext cx="463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a:t>% </a:t>
            </a:r>
          </a:p>
        </p:txBody>
      </p:sp>
      <p:sp>
        <p:nvSpPr>
          <p:cNvPr id="101402" name="Line 5"/>
          <p:cNvSpPr>
            <a:spLocks noChangeShapeType="1"/>
          </p:cNvSpPr>
          <p:nvPr/>
        </p:nvSpPr>
        <p:spPr bwMode="auto">
          <a:xfrm flipH="1">
            <a:off x="4914900" y="3871913"/>
            <a:ext cx="1588" cy="2628900"/>
          </a:xfrm>
          <a:prstGeom prst="line">
            <a:avLst/>
          </a:prstGeom>
          <a:noFill/>
          <a:ln w="38100">
            <a:solidFill>
              <a:schemeClr val="tx1">
                <a:alpha val="34117"/>
              </a:schemeClr>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7" name="TextBox 66"/>
          <p:cNvSpPr txBox="1">
            <a:spLocks noChangeArrowheads="1"/>
          </p:cNvSpPr>
          <p:nvPr/>
        </p:nvSpPr>
        <p:spPr bwMode="auto">
          <a:xfrm>
            <a:off x="5199063" y="1930400"/>
            <a:ext cx="209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dirty="0"/>
              <a:t>Unit cost</a:t>
            </a:r>
          </a:p>
        </p:txBody>
      </p:sp>
      <p:sp>
        <p:nvSpPr>
          <p:cNvPr id="68" name="TextBox 67"/>
          <p:cNvSpPr txBox="1">
            <a:spLocks noChangeArrowheads="1"/>
          </p:cNvSpPr>
          <p:nvPr/>
        </p:nvSpPr>
        <p:spPr bwMode="auto">
          <a:xfrm>
            <a:off x="5181600" y="2354263"/>
            <a:ext cx="2201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a:t>Workload ratio</a:t>
            </a:r>
          </a:p>
        </p:txBody>
      </p:sp>
      <p:sp>
        <p:nvSpPr>
          <p:cNvPr id="69" name="TextBox 68"/>
          <p:cNvSpPr txBox="1">
            <a:spLocks noChangeArrowheads="1"/>
          </p:cNvSpPr>
          <p:nvPr/>
        </p:nvSpPr>
        <p:spPr bwMode="auto">
          <a:xfrm>
            <a:off x="5130800" y="2760663"/>
            <a:ext cx="2303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a:t>% of ___x___ that happen on time</a:t>
            </a:r>
          </a:p>
        </p:txBody>
      </p:sp>
      <p:sp>
        <p:nvSpPr>
          <p:cNvPr id="70" name="Text Box 11"/>
          <p:cNvSpPr txBox="1">
            <a:spLocks noChangeArrowheads="1"/>
          </p:cNvSpPr>
          <p:nvPr/>
        </p:nvSpPr>
        <p:spPr bwMode="auto">
          <a:xfrm>
            <a:off x="5151438" y="5865813"/>
            <a:ext cx="246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a:t>persons who  get jobs</a:t>
            </a:r>
          </a:p>
        </p:txBody>
      </p:sp>
      <p:sp>
        <p:nvSpPr>
          <p:cNvPr id="36" name="Text Box 11"/>
          <p:cNvSpPr txBox="1">
            <a:spLocks noChangeArrowheads="1"/>
          </p:cNvSpPr>
          <p:nvPr/>
        </p:nvSpPr>
        <p:spPr bwMode="auto">
          <a:xfrm>
            <a:off x="2353202" y="373063"/>
            <a:ext cx="2270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err="1" smtClean="0"/>
              <a:t>Schule</a:t>
            </a:r>
            <a:endParaRPr lang="en-US" sz="2400" dirty="0"/>
          </a:p>
        </p:txBody>
      </p:sp>
      <p:sp>
        <p:nvSpPr>
          <p:cNvPr id="42" name="Text Box 11"/>
          <p:cNvSpPr txBox="1">
            <a:spLocks noChangeArrowheads="1"/>
          </p:cNvSpPr>
          <p:nvPr/>
        </p:nvSpPr>
        <p:spPr bwMode="auto">
          <a:xfrm>
            <a:off x="3302002" y="366713"/>
            <a:ext cx="220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err="1" smtClean="0"/>
              <a:t>Krankenhaus</a:t>
            </a:r>
            <a:endParaRPr lang="en-US" sz="2400" dirty="0"/>
          </a:p>
        </p:txBody>
      </p:sp>
      <p:sp>
        <p:nvSpPr>
          <p:cNvPr id="49" name="Text Box 11"/>
          <p:cNvSpPr txBox="1">
            <a:spLocks noChangeArrowheads="1"/>
          </p:cNvSpPr>
          <p:nvPr/>
        </p:nvSpPr>
        <p:spPr bwMode="auto">
          <a:xfrm>
            <a:off x="4995326" y="366713"/>
            <a:ext cx="2155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err="1" smtClean="0"/>
              <a:t>Berufsausbildung</a:t>
            </a:r>
            <a:endParaRPr lang="en-US" sz="2400" dirty="0"/>
          </a:p>
        </p:txBody>
      </p:sp>
      <p:sp>
        <p:nvSpPr>
          <p:cNvPr id="50" name="Text Box 11"/>
          <p:cNvSpPr txBox="1">
            <a:spLocks noChangeArrowheads="1"/>
          </p:cNvSpPr>
          <p:nvPr/>
        </p:nvSpPr>
        <p:spPr bwMode="auto">
          <a:xfrm>
            <a:off x="7145323" y="385763"/>
            <a:ext cx="166000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err="1" smtClean="0"/>
              <a:t>Feuerwehr</a:t>
            </a:r>
            <a:endParaRPr lang="en-US" sz="2400" dirty="0"/>
          </a:p>
        </p:txBody>
      </p:sp>
    </p:spTree>
    <p:extLst>
      <p:ext uri="{BB962C8B-B14F-4D97-AF65-F5344CB8AC3E}">
        <p14:creationId xmlns:p14="http://schemas.microsoft.com/office/powerpoint/2010/main" val="42868211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6"/>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7"/>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62"/>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63"/>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70"/>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3" grpId="0"/>
      <p:bldP spid="37" grpId="0"/>
      <p:bldP spid="38" grpId="0"/>
      <p:bldP spid="39" grpId="0"/>
      <p:bldP spid="39" grpId="1"/>
      <p:bldP spid="41" grpId="0"/>
      <p:bldP spid="43" grpId="0"/>
      <p:bldP spid="44" grpId="0"/>
      <p:bldP spid="45" grpId="0"/>
      <p:bldP spid="45" grpId="1"/>
      <p:bldP spid="46" grpId="0"/>
      <p:bldP spid="46" grpId="1"/>
      <p:bldP spid="47" grpId="0"/>
      <p:bldP spid="47" grpId="1"/>
      <p:bldP spid="48" grpId="0"/>
      <p:bldP spid="58" grpId="0"/>
      <p:bldP spid="59" grpId="0"/>
      <p:bldP spid="62" grpId="0"/>
      <p:bldP spid="62" grpId="1"/>
      <p:bldP spid="63" grpId="0"/>
      <p:bldP spid="63" grpId="1"/>
      <p:bldP spid="64" grpId="0"/>
      <p:bldP spid="65" grpId="0"/>
      <p:bldP spid="67" grpId="0"/>
      <p:bldP spid="68" grpId="0"/>
      <p:bldP spid="69" grpId="0"/>
      <p:bldP spid="70" grpId="0"/>
      <p:bldP spid="70" grpId="1"/>
      <p:bldP spid="36" grpId="0"/>
      <p:bldP spid="42" grpId="0"/>
      <p:bldP spid="49"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259189" y="381000"/>
            <a:ext cx="6858000" cy="714375"/>
          </a:xfrm>
        </p:spPr>
        <p:txBody>
          <a:bodyPr>
            <a:normAutofit fontScale="90000"/>
          </a:bodyPr>
          <a:lstStyle/>
          <a:p>
            <a:r>
              <a:rPr lang="en-US" sz="3200" dirty="0" err="1"/>
              <a:t>Ergebnisorientierte</a:t>
            </a:r>
            <a:r>
              <a:rPr lang="en-US" sz="3200" dirty="0"/>
              <a:t> </a:t>
            </a:r>
            <a:r>
              <a:rPr lang="en-US" sz="3200" dirty="0" err="1"/>
              <a:t>Verantwortlichkeit</a:t>
            </a:r>
            <a:r>
              <a:rPr lang="en-US" sz="3200" dirty="0"/>
              <a:t/>
            </a:r>
            <a:br>
              <a:rPr lang="en-US" sz="3200" dirty="0"/>
            </a:br>
            <a:endParaRPr lang="en-US" sz="1600" dirty="0"/>
          </a:p>
        </p:txBody>
      </p:sp>
      <p:sp>
        <p:nvSpPr>
          <p:cNvPr id="52227" name="Text Box 3"/>
          <p:cNvSpPr txBox="1">
            <a:spLocks noChangeArrowheads="1"/>
          </p:cNvSpPr>
          <p:nvPr/>
        </p:nvSpPr>
        <p:spPr bwMode="auto">
          <a:xfrm>
            <a:off x="1639722" y="1828800"/>
            <a:ext cx="5867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4000" b="1" dirty="0" smtClean="0">
                <a:latin typeface="Times New Roman" charset="0"/>
              </a:rPr>
              <a:t>GEMEINSAME SPRACHE</a:t>
            </a:r>
            <a:endParaRPr lang="en-US" sz="4000" b="1" dirty="0">
              <a:latin typeface="Times New Roman" charset="0"/>
            </a:endParaRPr>
          </a:p>
          <a:p>
            <a:pPr algn="ctr" eaLnBrk="1" hangingPunct="1">
              <a:spcBef>
                <a:spcPct val="50000"/>
              </a:spcBef>
            </a:pPr>
            <a:r>
              <a:rPr lang="en-US" sz="4000" b="1" dirty="0" smtClean="0">
                <a:latin typeface="Times New Roman" charset="0"/>
              </a:rPr>
              <a:t>GEMEINSAMES VERSTÄNDNIS</a:t>
            </a:r>
            <a:endParaRPr lang="en-US" sz="4000" b="1" dirty="0">
              <a:latin typeface="Times New Roman" charset="0"/>
            </a:endParaRPr>
          </a:p>
          <a:p>
            <a:pPr algn="ctr" eaLnBrk="1" hangingPunct="1">
              <a:spcBef>
                <a:spcPct val="50000"/>
              </a:spcBef>
            </a:pPr>
            <a:r>
              <a:rPr lang="en-US" sz="4000" b="1" dirty="0" smtClean="0">
                <a:latin typeface="Times New Roman" charset="0"/>
              </a:rPr>
              <a:t>GEMEINSAME BASIS</a:t>
            </a:r>
            <a:endParaRPr lang="en-US" sz="4000" b="1" dirty="0">
              <a:latin typeface="Times New Roman" charset="0"/>
            </a:endParaRPr>
          </a:p>
        </p:txBody>
      </p:sp>
    </p:spTree>
    <p:extLst>
      <p:ext uri="{BB962C8B-B14F-4D97-AF65-F5344CB8AC3E}">
        <p14:creationId xmlns:p14="http://schemas.microsoft.com/office/powerpoint/2010/main" val="9531029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2227">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Die 7 Fragen zur Leistungsverantwortung_konve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300" y="0"/>
            <a:ext cx="4844391" cy="6858000"/>
          </a:xfrm>
          <a:prstGeom prst="rect">
            <a:avLst/>
          </a:prstGeom>
        </p:spPr>
      </p:pic>
      <p:sp>
        <p:nvSpPr>
          <p:cNvPr id="1453059" name="AutoShape 3"/>
          <p:cNvSpPr>
            <a:spLocks noChangeArrowheads="1"/>
          </p:cNvSpPr>
          <p:nvPr/>
        </p:nvSpPr>
        <p:spPr bwMode="auto">
          <a:xfrm>
            <a:off x="1167871" y="948268"/>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1453060" name="AutoShape 4"/>
          <p:cNvSpPr>
            <a:spLocks noChangeArrowheads="1"/>
          </p:cNvSpPr>
          <p:nvPr/>
        </p:nvSpPr>
        <p:spPr bwMode="auto">
          <a:xfrm>
            <a:off x="1209675" y="1564216"/>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453061" name="AutoShape 5"/>
          <p:cNvSpPr>
            <a:spLocks noChangeArrowheads="1"/>
          </p:cNvSpPr>
          <p:nvPr/>
        </p:nvSpPr>
        <p:spPr bwMode="auto">
          <a:xfrm>
            <a:off x="1193800" y="2418292"/>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453062" name="AutoShape 6"/>
          <p:cNvSpPr>
            <a:spLocks noChangeArrowheads="1"/>
          </p:cNvSpPr>
          <p:nvPr/>
        </p:nvSpPr>
        <p:spPr bwMode="auto">
          <a:xfrm>
            <a:off x="1184275" y="3268133"/>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453063" name="AutoShape 7"/>
          <p:cNvSpPr>
            <a:spLocks noChangeArrowheads="1"/>
          </p:cNvSpPr>
          <p:nvPr/>
        </p:nvSpPr>
        <p:spPr bwMode="auto">
          <a:xfrm>
            <a:off x="1184805" y="4110567"/>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453064" name="AutoShape 8"/>
          <p:cNvSpPr>
            <a:spLocks noChangeArrowheads="1"/>
          </p:cNvSpPr>
          <p:nvPr/>
        </p:nvSpPr>
        <p:spPr bwMode="auto">
          <a:xfrm>
            <a:off x="1209146" y="4931305"/>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sp>
        <p:nvSpPr>
          <p:cNvPr id="1453065" name="AutoShape 9"/>
          <p:cNvSpPr>
            <a:spLocks noChangeArrowheads="1"/>
          </p:cNvSpPr>
          <p:nvPr/>
        </p:nvSpPr>
        <p:spPr bwMode="auto">
          <a:xfrm>
            <a:off x="1192741" y="5736167"/>
            <a:ext cx="1295400" cy="304800"/>
          </a:xfrm>
          <a:prstGeom prst="rightArrow">
            <a:avLst>
              <a:gd name="adj1" fmla="val 50000"/>
              <a:gd name="adj2" fmla="val 1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sz="2400">
              <a:cs typeface="+mn-cs"/>
            </a:endParaRPr>
          </a:p>
        </p:txBody>
      </p:sp>
      <p:grpSp>
        <p:nvGrpSpPr>
          <p:cNvPr id="1453066" name="Group 10"/>
          <p:cNvGrpSpPr>
            <a:grpSpLocks/>
          </p:cNvGrpSpPr>
          <p:nvPr/>
        </p:nvGrpSpPr>
        <p:grpSpPr bwMode="auto">
          <a:xfrm>
            <a:off x="4210050" y="1753131"/>
            <a:ext cx="1928813" cy="338137"/>
            <a:chOff x="2849" y="1428"/>
            <a:chExt cx="871" cy="213"/>
          </a:xfrm>
        </p:grpSpPr>
        <p:sp>
          <p:nvSpPr>
            <p:cNvPr id="23566" name="Line 11"/>
            <p:cNvSpPr>
              <a:spLocks noChangeShapeType="1"/>
            </p:cNvSpPr>
            <p:nvPr/>
          </p:nvSpPr>
          <p:spPr bwMode="auto">
            <a:xfrm flipV="1">
              <a:off x="2849" y="1538"/>
              <a:ext cx="432"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endParaRPr lang="de-DE"/>
            </a:p>
          </p:txBody>
        </p:sp>
        <p:sp>
          <p:nvSpPr>
            <p:cNvPr id="23567" name="Text Box 12"/>
            <p:cNvSpPr txBox="1">
              <a:spLocks noChangeArrowheads="1"/>
            </p:cNvSpPr>
            <p:nvPr/>
          </p:nvSpPr>
          <p:spPr bwMode="auto">
            <a:xfrm>
              <a:off x="3240" y="1428"/>
              <a:ext cx="48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1600" b="1" dirty="0" smtClean="0"/>
                <a:t>UR </a:t>
              </a:r>
              <a:r>
                <a:rPr lang="en-US" sz="800" b="1" dirty="0" smtClean="0"/>
                <a:t>(</a:t>
              </a:r>
              <a:r>
                <a:rPr lang="en-US" sz="800" b="1" dirty="0" err="1" smtClean="0"/>
                <a:t>unten</a:t>
              </a:r>
              <a:r>
                <a:rPr lang="en-US" sz="800" b="1" dirty="0" smtClean="0"/>
                <a:t> </a:t>
              </a:r>
              <a:r>
                <a:rPr lang="en-US" sz="800" b="1" dirty="0" err="1" smtClean="0"/>
                <a:t>rechts</a:t>
              </a:r>
              <a:r>
                <a:rPr lang="en-US" sz="800" b="1" dirty="0" smtClean="0"/>
                <a:t>)</a:t>
              </a:r>
            </a:p>
          </p:txBody>
        </p:sp>
      </p:grpSp>
      <p:grpSp>
        <p:nvGrpSpPr>
          <p:cNvPr id="1453069" name="Group 13"/>
          <p:cNvGrpSpPr>
            <a:grpSpLocks/>
          </p:cNvGrpSpPr>
          <p:nvPr/>
        </p:nvGrpSpPr>
        <p:grpSpPr bwMode="auto">
          <a:xfrm>
            <a:off x="4314842" y="2822075"/>
            <a:ext cx="1712921" cy="338138"/>
            <a:chOff x="2916" y="1908"/>
            <a:chExt cx="1079" cy="213"/>
          </a:xfrm>
        </p:grpSpPr>
        <p:sp>
          <p:nvSpPr>
            <p:cNvPr id="23564" name="Text Box 14"/>
            <p:cNvSpPr txBox="1">
              <a:spLocks noChangeArrowheads="1"/>
            </p:cNvSpPr>
            <p:nvPr/>
          </p:nvSpPr>
          <p:spPr bwMode="auto">
            <a:xfrm>
              <a:off x="3325" y="1908"/>
              <a:ext cx="67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1600" b="1" dirty="0" smtClean="0">
                  <a:solidFill>
                    <a:srgbClr val="000000"/>
                  </a:solidFill>
                  <a:cs typeface="+mn-cs"/>
                </a:rPr>
                <a:t>OR </a:t>
              </a:r>
              <a:r>
                <a:rPr lang="en-US" sz="800" b="1" dirty="0" smtClean="0">
                  <a:solidFill>
                    <a:srgbClr val="000000"/>
                  </a:solidFill>
                  <a:cs typeface="+mn-cs"/>
                </a:rPr>
                <a:t>(</a:t>
              </a:r>
              <a:r>
                <a:rPr lang="en-US" sz="800" b="1" dirty="0" err="1" smtClean="0">
                  <a:solidFill>
                    <a:srgbClr val="000000"/>
                  </a:solidFill>
                  <a:cs typeface="+mn-cs"/>
                </a:rPr>
                <a:t>oben</a:t>
              </a:r>
              <a:r>
                <a:rPr lang="en-US" sz="800" b="1" dirty="0" smtClean="0">
                  <a:solidFill>
                    <a:srgbClr val="000000"/>
                  </a:solidFill>
                  <a:cs typeface="+mn-cs"/>
                </a:rPr>
                <a:t> </a:t>
              </a:r>
              <a:r>
                <a:rPr lang="en-US" sz="800" b="1" dirty="0" err="1" smtClean="0">
                  <a:solidFill>
                    <a:srgbClr val="000000"/>
                  </a:solidFill>
                  <a:cs typeface="+mn-cs"/>
                </a:rPr>
                <a:t>rechts</a:t>
              </a:r>
              <a:r>
                <a:rPr lang="en-US" sz="800" b="1" dirty="0" smtClean="0">
                  <a:solidFill>
                    <a:srgbClr val="000000"/>
                  </a:solidFill>
                  <a:cs typeface="+mn-cs"/>
                </a:rPr>
                <a:t>)</a:t>
              </a:r>
            </a:p>
          </p:txBody>
        </p:sp>
        <p:sp>
          <p:nvSpPr>
            <p:cNvPr id="23565" name="Line 15"/>
            <p:cNvSpPr>
              <a:spLocks noChangeShapeType="1"/>
            </p:cNvSpPr>
            <p:nvPr/>
          </p:nvSpPr>
          <p:spPr bwMode="auto">
            <a:xfrm flipV="1">
              <a:off x="2916" y="2018"/>
              <a:ext cx="432"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endParaRPr lang="de-DE"/>
            </a:p>
          </p:txBody>
        </p:sp>
      </p:grpSp>
      <p:sp>
        <p:nvSpPr>
          <p:cNvPr id="16" name="Text Box 20"/>
          <p:cNvSpPr txBox="1">
            <a:spLocks noChangeArrowheads="1"/>
          </p:cNvSpPr>
          <p:nvPr/>
        </p:nvSpPr>
        <p:spPr bwMode="auto">
          <a:xfrm>
            <a:off x="7543800" y="622300"/>
            <a:ext cx="160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dirty="0" err="1">
                <a:solidFill>
                  <a:srgbClr val="000000"/>
                </a:solidFill>
              </a:rPr>
              <a:t>Primär</a:t>
            </a:r>
            <a:r>
              <a:rPr lang="en-US" dirty="0">
                <a:solidFill>
                  <a:srgbClr val="000000"/>
                </a:solidFill>
              </a:rPr>
              <a:t> </a:t>
            </a:r>
            <a:r>
              <a:rPr lang="en-US" dirty="0" err="1">
                <a:solidFill>
                  <a:srgbClr val="000000"/>
                </a:solidFill>
              </a:rPr>
              <a:t>gegenüber</a:t>
            </a:r>
            <a:r>
              <a:rPr lang="en-US" dirty="0">
                <a:solidFill>
                  <a:srgbClr val="000000"/>
                </a:solidFill>
              </a:rPr>
              <a:t> </a:t>
            </a:r>
            <a:r>
              <a:rPr lang="en-US" dirty="0" err="1">
                <a:solidFill>
                  <a:srgbClr val="000000"/>
                </a:solidFill>
              </a:rPr>
              <a:t>Sekundär</a:t>
            </a:r>
            <a:endParaRPr lang="en-US" dirty="0">
              <a:solidFill>
                <a:srgbClr val="000000"/>
              </a:solidFill>
            </a:endParaRPr>
          </a:p>
        </p:txBody>
      </p:sp>
      <p:sp>
        <p:nvSpPr>
          <p:cNvPr id="17" name="Text Box 21"/>
          <p:cNvSpPr txBox="1">
            <a:spLocks noChangeArrowheads="1"/>
          </p:cNvSpPr>
          <p:nvPr/>
        </p:nvSpPr>
        <p:spPr bwMode="auto">
          <a:xfrm>
            <a:off x="7556500" y="1752600"/>
            <a:ext cx="160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dirty="0" err="1">
                <a:solidFill>
                  <a:srgbClr val="000000"/>
                </a:solidFill>
              </a:rPr>
              <a:t>Direkt</a:t>
            </a:r>
            <a:r>
              <a:rPr lang="en-US" dirty="0">
                <a:solidFill>
                  <a:srgbClr val="000000"/>
                </a:solidFill>
              </a:rPr>
              <a:t> </a:t>
            </a:r>
            <a:r>
              <a:rPr lang="en-US" dirty="0" err="1">
                <a:solidFill>
                  <a:srgbClr val="000000"/>
                </a:solidFill>
              </a:rPr>
              <a:t>gegenüber</a:t>
            </a:r>
            <a:r>
              <a:rPr lang="en-US" dirty="0">
                <a:solidFill>
                  <a:srgbClr val="000000"/>
                </a:solidFill>
              </a:rPr>
              <a:t> </a:t>
            </a:r>
            <a:r>
              <a:rPr lang="en-US" dirty="0" err="1">
                <a:solidFill>
                  <a:srgbClr val="000000"/>
                </a:solidFill>
              </a:rPr>
              <a:t>Indirekt</a:t>
            </a:r>
            <a:endParaRPr lang="en-US" dirty="0">
              <a:solidFill>
                <a:srgbClr val="000000"/>
              </a:solidFill>
            </a:endParaRPr>
          </a:p>
        </p:txBody>
      </p:sp>
      <p:sp>
        <p:nvSpPr>
          <p:cNvPr id="18" name="Text Box 22"/>
          <p:cNvSpPr txBox="1">
            <a:spLocks noChangeArrowheads="1"/>
          </p:cNvSpPr>
          <p:nvPr/>
        </p:nvSpPr>
        <p:spPr bwMode="auto">
          <a:xfrm>
            <a:off x="7569200" y="2938463"/>
            <a:ext cx="16002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dirty="0">
                <a:solidFill>
                  <a:srgbClr val="000000"/>
                </a:solidFill>
              </a:rPr>
              <a:t>Intern </a:t>
            </a:r>
            <a:r>
              <a:rPr lang="en-US" dirty="0" err="1">
                <a:solidFill>
                  <a:srgbClr val="000000"/>
                </a:solidFill>
              </a:rPr>
              <a:t>gegenüber</a:t>
            </a:r>
            <a:r>
              <a:rPr lang="en-US" dirty="0">
                <a:solidFill>
                  <a:srgbClr val="000000"/>
                </a:solidFill>
              </a:rPr>
              <a:t> Extern</a:t>
            </a:r>
          </a:p>
        </p:txBody>
      </p:sp>
      <p:grpSp>
        <p:nvGrpSpPr>
          <p:cNvPr id="21" name="Group 28"/>
          <p:cNvGrpSpPr>
            <a:grpSpLocks/>
          </p:cNvGrpSpPr>
          <p:nvPr/>
        </p:nvGrpSpPr>
        <p:grpSpPr bwMode="auto">
          <a:xfrm>
            <a:off x="3902622" y="3707877"/>
            <a:ext cx="2845311" cy="338138"/>
            <a:chOff x="2546" y="2586"/>
            <a:chExt cx="1642" cy="213"/>
          </a:xfrm>
        </p:grpSpPr>
        <p:sp>
          <p:nvSpPr>
            <p:cNvPr id="85008" name="Text Box 26"/>
            <p:cNvSpPr txBox="1">
              <a:spLocks noChangeArrowheads="1"/>
            </p:cNvSpPr>
            <p:nvPr/>
          </p:nvSpPr>
          <p:spPr bwMode="auto">
            <a:xfrm>
              <a:off x="3069" y="2586"/>
              <a:ext cx="111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dirty="0" smtClean="0">
                  <a:solidFill>
                    <a:srgbClr val="000000"/>
                  </a:solidFill>
                </a:rPr>
                <a:t>Baseline  </a:t>
              </a:r>
              <a:r>
                <a:rPr lang="en-US" sz="1600" dirty="0">
                  <a:solidFill>
                    <a:srgbClr val="000000"/>
                  </a:solidFill>
                </a:rPr>
                <a:t>&amp; </a:t>
              </a:r>
              <a:r>
                <a:rPr lang="en-US" sz="1600" dirty="0" smtClean="0">
                  <a:solidFill>
                    <a:srgbClr val="000000"/>
                  </a:solidFill>
                </a:rPr>
                <a:t>Geschichte</a:t>
              </a:r>
              <a:endParaRPr lang="en-US" sz="1600" dirty="0">
                <a:solidFill>
                  <a:srgbClr val="000000"/>
                </a:solidFill>
              </a:endParaRPr>
            </a:p>
          </p:txBody>
        </p:sp>
        <p:sp>
          <p:nvSpPr>
            <p:cNvPr id="85009" name="Line 27"/>
            <p:cNvSpPr>
              <a:spLocks noChangeShapeType="1"/>
            </p:cNvSpPr>
            <p:nvPr/>
          </p:nvSpPr>
          <p:spPr bwMode="auto">
            <a:xfrm>
              <a:off x="2546" y="2700"/>
              <a:ext cx="501" cy="5"/>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wrap="none"/>
            <a:lstStyle/>
            <a:p>
              <a:endParaRPr lang="de-DE"/>
            </a:p>
          </p:txBody>
        </p:sp>
      </p:gr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B1269B40-03FF-0041-B1C9-1A7A68D3A37A}" type="slidenum">
              <a:rPr lang="de-DE" smtClean="0"/>
              <a:t>40</a:t>
            </a:fld>
            <a:endParaRPr lang="de-DE"/>
          </a:p>
        </p:txBody>
      </p:sp>
      <p:sp>
        <p:nvSpPr>
          <p:cNvPr id="24" name="Rectangle 2"/>
          <p:cNvSpPr>
            <a:spLocks noChangeArrowheads="1"/>
          </p:cNvSpPr>
          <p:nvPr/>
        </p:nvSpPr>
        <p:spPr bwMode="auto">
          <a:xfrm>
            <a:off x="2446337" y="389465"/>
            <a:ext cx="4980517" cy="573616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Tree>
    <p:extLst>
      <p:ext uri="{BB962C8B-B14F-4D97-AF65-F5344CB8AC3E}">
        <p14:creationId xmlns:p14="http://schemas.microsoft.com/office/powerpoint/2010/main" val="126812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3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3060"/>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1453066"/>
                                        </p:tgtEl>
                                        <p:attrNameLst>
                                          <p:attrName>style.visibility</p:attrName>
                                        </p:attrNameLst>
                                      </p:cBhvr>
                                      <p:to>
                                        <p:strVal val="visible"/>
                                      </p:to>
                                    </p:set>
                                    <p:animEffect transition="in" filter="wipe(left)">
                                      <p:cBhvr>
                                        <p:cTn id="14" dur="500"/>
                                        <p:tgtEl>
                                          <p:spTgt spid="14530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53061"/>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1453069"/>
                                        </p:tgtEl>
                                        <p:attrNameLst>
                                          <p:attrName>style.visibility</p:attrName>
                                        </p:attrNameLst>
                                      </p:cBhvr>
                                      <p:to>
                                        <p:strVal val="visible"/>
                                      </p:to>
                                    </p:set>
                                    <p:animEffect transition="in" filter="wipe(left)">
                                      <p:cBhvr>
                                        <p:cTn id="22" dur="500"/>
                                        <p:tgtEl>
                                          <p:spTgt spid="14530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530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530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5306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5306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3059" grpId="0" animBg="1"/>
      <p:bldP spid="1453060" grpId="0" animBg="1" autoUpdateAnimBg="0"/>
      <p:bldP spid="1453061" grpId="0" animBg="1" autoUpdateAnimBg="0"/>
      <p:bldP spid="1453062" grpId="0" animBg="1" autoUpdateAnimBg="0"/>
      <p:bldP spid="1453063" grpId="0" animBg="1" autoUpdateAnimBg="0"/>
      <p:bldP spid="1453064" grpId="0" animBg="1" autoUpdateAnimBg="0"/>
      <p:bldP spid="1453065" grpId="0" animBg="1" autoUpdateAnimBg="0"/>
      <p:bldP spid="16" grpId="0"/>
      <p:bldP spid="17" grpId="0"/>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266700"/>
            <a:ext cx="8077200"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41</a:t>
            </a:fld>
            <a:endParaRPr lang="de-DE"/>
          </a:p>
        </p:txBody>
      </p:sp>
      <p:sp>
        <p:nvSpPr>
          <p:cNvPr id="4" name="Textfeld 3"/>
          <p:cNvSpPr txBox="1"/>
          <p:nvPr/>
        </p:nvSpPr>
        <p:spPr>
          <a:xfrm>
            <a:off x="3081858" y="1303863"/>
            <a:ext cx="4487333" cy="830997"/>
          </a:xfrm>
          <a:prstGeom prst="rect">
            <a:avLst/>
          </a:prstGeom>
          <a:solidFill>
            <a:schemeClr val="bg1"/>
          </a:solidFill>
        </p:spPr>
        <p:txBody>
          <a:bodyPr wrap="square" rtlCol="0">
            <a:spAutoFit/>
          </a:bodyPr>
          <a:lstStyle/>
          <a:p>
            <a:r>
              <a:rPr lang="de-DE" sz="2400" b="1" dirty="0" smtClean="0"/>
              <a:t>Öffentlicher Wohnungsbau</a:t>
            </a:r>
            <a:br>
              <a:rPr lang="de-DE" sz="2400" b="1" dirty="0" smtClean="0"/>
            </a:br>
            <a:r>
              <a:rPr lang="de-DE" sz="2400" b="1" dirty="0" smtClean="0"/>
              <a:t>Prozent Leerstand 1999-2005</a:t>
            </a:r>
            <a:endParaRPr lang="de-DE" sz="2400" b="1" dirty="0"/>
          </a:p>
        </p:txBody>
      </p:sp>
    </p:spTree>
    <p:extLst>
      <p:ext uri="{BB962C8B-B14F-4D97-AF65-F5344CB8AC3E}">
        <p14:creationId xmlns:p14="http://schemas.microsoft.com/office/powerpoint/2010/main" val="19017609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ig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247650"/>
            <a:ext cx="8296275"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42</a:t>
            </a:fld>
            <a:endParaRPr lang="de-DE"/>
          </a:p>
        </p:txBody>
      </p:sp>
      <p:sp>
        <p:nvSpPr>
          <p:cNvPr id="4" name="Textfeld 3"/>
          <p:cNvSpPr txBox="1"/>
          <p:nvPr/>
        </p:nvSpPr>
        <p:spPr>
          <a:xfrm>
            <a:off x="2709333" y="1676386"/>
            <a:ext cx="4639734" cy="646331"/>
          </a:xfrm>
          <a:prstGeom prst="rect">
            <a:avLst/>
          </a:prstGeom>
          <a:solidFill>
            <a:schemeClr val="bg1"/>
          </a:solidFill>
        </p:spPr>
        <p:txBody>
          <a:bodyPr wrap="square" rtlCol="0">
            <a:spAutoFit/>
          </a:bodyPr>
          <a:lstStyle/>
          <a:p>
            <a:r>
              <a:rPr lang="de-DE" dirty="0" smtClean="0"/>
              <a:t>K</a:t>
            </a:r>
            <a:r>
              <a:rPr lang="de-DE" dirty="0" smtClean="0">
                <a:solidFill>
                  <a:srgbClr val="FF0000"/>
                </a:solidFill>
              </a:rPr>
              <a:t>-12 Teilnahme pro Jahr mit einem Durchschnitt von ?????????</a:t>
            </a:r>
            <a:endParaRPr lang="de-DE" dirty="0">
              <a:solidFill>
                <a:srgbClr val="FF0000"/>
              </a:solidFill>
            </a:endParaRPr>
          </a:p>
        </p:txBody>
      </p:sp>
    </p:spTree>
    <p:extLst>
      <p:ext uri="{BB962C8B-B14F-4D97-AF65-F5344CB8AC3E}">
        <p14:creationId xmlns:p14="http://schemas.microsoft.com/office/powerpoint/2010/main" val="1185985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Welsh Epilepsy Unit Report 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89154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43</a:t>
            </a:fld>
            <a:endParaRPr lang="de-DE"/>
          </a:p>
        </p:txBody>
      </p:sp>
    </p:spTree>
    <p:extLst>
      <p:ext uri="{BB962C8B-B14F-4D97-AF65-F5344CB8AC3E}">
        <p14:creationId xmlns:p14="http://schemas.microsoft.com/office/powerpoint/2010/main" val="352366430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xmlns:p14="http://schemas.microsoft.com/office/powerpoint/2010/main" spd="slow" advTm="5000"/>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9388" y="3582988"/>
            <a:ext cx="66198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508000"/>
            <a:ext cx="65722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44</a:t>
            </a:fld>
            <a:endParaRPr lang="de-DE"/>
          </a:p>
        </p:txBody>
      </p:sp>
    </p:spTree>
    <p:extLst>
      <p:ext uri="{BB962C8B-B14F-4D97-AF65-F5344CB8AC3E}">
        <p14:creationId xmlns:p14="http://schemas.microsoft.com/office/powerpoint/2010/main" val="1604581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423863" y="942975"/>
            <a:ext cx="8643937" cy="5773738"/>
          </a:xfrm>
          <a:prstGeom prst="rect">
            <a:avLst/>
          </a:prstGeom>
          <a:noFill/>
          <a:ln>
            <a:noFill/>
          </a:ln>
          <a:extLst/>
        </p:spPr>
        <p:txBody>
          <a:bodyPr wrap="none" anchor="ctr"/>
          <a:lstStyle/>
          <a:p>
            <a:endParaRPr lang="de-DE"/>
          </a:p>
        </p:txBody>
      </p:sp>
      <p:graphicFrame>
        <p:nvGraphicFramePr>
          <p:cNvPr id="5" name="Chart 4"/>
          <p:cNvGraphicFramePr/>
          <p:nvPr/>
        </p:nvGraphicFramePr>
        <p:xfrm>
          <a:off x="657418" y="819866"/>
          <a:ext cx="8289366" cy="5876970"/>
        </p:xfrm>
        <a:graphic>
          <a:graphicData uri="http://schemas.openxmlformats.org/drawingml/2006/chart">
            <c:chart xmlns:c="http://schemas.openxmlformats.org/drawingml/2006/chart" xmlns:r="http://schemas.openxmlformats.org/officeDocument/2006/relationships" r:id="rId3"/>
          </a:graphicData>
        </a:graphic>
      </p:graphicFrame>
      <p:sp>
        <p:nvSpPr>
          <p:cNvPr id="59396" name="TextBox 5"/>
          <p:cNvSpPr txBox="1">
            <a:spLocks noChangeArrowheads="1"/>
          </p:cNvSpPr>
          <p:nvPr/>
        </p:nvSpPr>
        <p:spPr bwMode="auto">
          <a:xfrm>
            <a:off x="2482850" y="357710"/>
            <a:ext cx="4367213" cy="830263"/>
          </a:xfrm>
          <a:prstGeom prst="rect">
            <a:avLst/>
          </a:prstGeom>
          <a:solidFill>
            <a:schemeClr val="bg1"/>
          </a:solidFill>
          <a:ln>
            <a:noFill/>
          </a:ln>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sz="2400" dirty="0" err="1" smtClean="0"/>
              <a:t>Wasserrohrbrüche</a:t>
            </a:r>
            <a:r>
              <a:rPr lang="en-US" sz="2400" dirty="0" smtClean="0"/>
              <a:t> pro </a:t>
            </a:r>
            <a:r>
              <a:rPr lang="en-US" sz="2400" dirty="0" err="1" smtClean="0"/>
              <a:t>Jahr</a:t>
            </a:r>
            <a:endParaRPr lang="en-US" sz="2400" dirty="0" smtClean="0"/>
          </a:p>
          <a:p>
            <a:pPr algn="ctr" eaLnBrk="1" hangingPunct="1"/>
            <a:r>
              <a:rPr lang="en-US" sz="2400" dirty="0" smtClean="0"/>
              <a:t>London Ontario</a:t>
            </a:r>
            <a:endParaRPr lang="en-US" sz="2400" dirty="0"/>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45</a:t>
            </a:fld>
            <a:endParaRPr lang="de-DE"/>
          </a:p>
        </p:txBody>
      </p:sp>
    </p:spTree>
    <p:extLst>
      <p:ext uri="{BB962C8B-B14F-4D97-AF65-F5344CB8AC3E}">
        <p14:creationId xmlns:p14="http://schemas.microsoft.com/office/powerpoint/2010/main" val="230927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22339" y="2466625"/>
            <a:ext cx="7713662" cy="1219200"/>
          </a:xfrm>
        </p:spPr>
        <p:txBody>
          <a:bodyPr>
            <a:normAutofit fontScale="90000"/>
          </a:bodyPr>
          <a:lstStyle/>
          <a:p>
            <a:pPr algn="ctr" eaLnBrk="1" hangingPunct="1"/>
            <a:r>
              <a:rPr lang="en-US" sz="4000" dirty="0" err="1">
                <a:latin typeface="Arial" charset="0"/>
                <a:ea typeface="ＭＳ Ｐゴシック" charset="0"/>
                <a:cs typeface="ＭＳ Ｐゴシック" charset="0"/>
              </a:rPr>
              <a:t>Wie</a:t>
            </a:r>
            <a:r>
              <a:rPr lang="en-US" sz="4000" dirty="0">
                <a:latin typeface="Arial" charset="0"/>
                <a:ea typeface="ＭＳ Ｐゴシック" charset="0"/>
                <a:cs typeface="ＭＳ Ｐゴシック" charset="0"/>
              </a:rPr>
              <a:t> </a:t>
            </a:r>
            <a:r>
              <a:rPr lang="en-US" sz="4000" dirty="0" err="1">
                <a:latin typeface="Arial" charset="0"/>
                <a:ea typeface="ＭＳ Ｐゴシック" charset="0"/>
                <a:cs typeface="ＭＳ Ｐゴシック" charset="0"/>
              </a:rPr>
              <a:t>Bevölkerungs</a:t>
            </a:r>
            <a:r>
              <a:rPr lang="en-US" sz="4000" dirty="0">
                <a:latin typeface="Arial" charset="0"/>
                <a:ea typeface="ＭＳ Ｐゴシック" charset="0"/>
                <a:cs typeface="ＭＳ Ｐゴシック" charset="0"/>
              </a:rPr>
              <a:t>-</a:t>
            </a:r>
            <a:br>
              <a:rPr lang="en-US" sz="4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&amp;</a:t>
            </a:r>
            <a:br>
              <a:rPr lang="en-US" sz="4000" dirty="0">
                <a:latin typeface="Arial" charset="0"/>
                <a:ea typeface="ＭＳ Ｐゴシック" charset="0"/>
                <a:cs typeface="ＭＳ Ｐゴシック" charset="0"/>
              </a:rPr>
            </a:br>
            <a:r>
              <a:rPr lang="en-US" sz="4000" dirty="0" err="1">
                <a:latin typeface="Arial" charset="0"/>
                <a:ea typeface="ＭＳ Ｐゴシック" charset="0"/>
                <a:cs typeface="ＭＳ Ｐゴシック" charset="0"/>
              </a:rPr>
              <a:t>Leistungs</a:t>
            </a:r>
            <a:r>
              <a:rPr lang="en-US" sz="4000" dirty="0">
                <a:latin typeface="Arial" charset="0"/>
                <a:ea typeface="ＭＳ Ｐゴシック" charset="0"/>
                <a:cs typeface="ＭＳ Ｐゴシック" charset="0"/>
              </a:rPr>
              <a:t>-</a:t>
            </a:r>
            <a:br>
              <a:rPr lang="en-US" sz="4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 </a:t>
            </a:r>
            <a:r>
              <a:rPr lang="en-US" sz="4000" dirty="0" err="1">
                <a:latin typeface="Arial" charset="0"/>
                <a:ea typeface="ＭＳ Ｐゴシック" charset="0"/>
                <a:cs typeface="ＭＳ Ｐゴシック" charset="0"/>
              </a:rPr>
              <a:t>verantwortlichkeit</a:t>
            </a:r>
            <a:r>
              <a:rPr lang="en-US" sz="5400" dirty="0">
                <a:latin typeface="Arial" charset="0"/>
                <a:ea typeface="ＭＳ Ｐゴシック" charset="0"/>
                <a:cs typeface="ＭＳ Ｐゴシック" charset="0"/>
              </a:rPr>
              <a:t/>
            </a:r>
            <a:br>
              <a:rPr lang="en-US" sz="5400" dirty="0">
                <a:latin typeface="Arial" charset="0"/>
                <a:ea typeface="ＭＳ Ｐゴシック" charset="0"/>
                <a:cs typeface="ＭＳ Ｐゴシック" charset="0"/>
              </a:rPr>
            </a:br>
            <a:r>
              <a:rPr lang="en-US" sz="5400" dirty="0">
                <a:latin typeface="Arial" charset="0"/>
                <a:ea typeface="ＭＳ Ｐゴシック" charset="0"/>
                <a:cs typeface="ＭＳ Ｐゴシック" charset="0"/>
              </a:rPr>
              <a:t>ZUSAMMENPASSEN</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46</a:t>
            </a:fld>
            <a:endParaRPr lang="de-DE"/>
          </a:p>
        </p:txBody>
      </p:sp>
    </p:spTree>
    <p:extLst>
      <p:ext uri="{BB962C8B-B14F-4D97-AF65-F5344CB8AC3E}">
        <p14:creationId xmlns:p14="http://schemas.microsoft.com/office/powerpoint/2010/main" val="253834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Arc 2"/>
          <p:cNvSpPr>
            <a:spLocks/>
          </p:cNvSpPr>
          <p:nvPr/>
        </p:nvSpPr>
        <p:spPr bwMode="auto">
          <a:xfrm rot="16200000" flipV="1">
            <a:off x="3905690" y="2755990"/>
            <a:ext cx="4119562" cy="2139950"/>
          </a:xfrm>
          <a:custGeom>
            <a:avLst/>
            <a:gdLst>
              <a:gd name="T0" fmla="*/ 0 w 42658"/>
              <a:gd name="T1" fmla="*/ 2147483647 h 21600"/>
              <a:gd name="T2" fmla="*/ 2147483647 w 42658"/>
              <a:gd name="T3" fmla="*/ 2147483647 h 21600"/>
              <a:gd name="T4" fmla="*/ 2147483647 w 42658"/>
              <a:gd name="T5" fmla="*/ 2147483647 h 21600"/>
              <a:gd name="T6" fmla="*/ 0 60000 65536"/>
              <a:gd name="T7" fmla="*/ 0 60000 65536"/>
              <a:gd name="T8" fmla="*/ 0 60000 65536"/>
            </a:gdLst>
            <a:ahLst/>
            <a:cxnLst>
              <a:cxn ang="T6">
                <a:pos x="T0" y="T1"/>
              </a:cxn>
              <a:cxn ang="T7">
                <a:pos x="T2" y="T3"/>
              </a:cxn>
              <a:cxn ang="T8">
                <a:pos x="T4" y="T5"/>
              </a:cxn>
            </a:cxnLst>
            <a:rect l="0" t="0" r="r" b="b"/>
            <a:pathLst>
              <a:path w="42658" h="21600" fill="none" extrusionOk="0">
                <a:moveTo>
                  <a:pt x="-1" y="16893"/>
                </a:moveTo>
                <a:cubicBezTo>
                  <a:pt x="2203" y="7020"/>
                  <a:pt x="10964" y="-1"/>
                  <a:pt x="21081" y="0"/>
                </a:cubicBezTo>
                <a:cubicBezTo>
                  <a:pt x="32619" y="0"/>
                  <a:pt x="42120" y="9068"/>
                  <a:pt x="42657" y="20595"/>
                </a:cubicBezTo>
              </a:path>
              <a:path w="42658" h="21600" stroke="0" extrusionOk="0">
                <a:moveTo>
                  <a:pt x="-1" y="16893"/>
                </a:moveTo>
                <a:cubicBezTo>
                  <a:pt x="2203" y="7020"/>
                  <a:pt x="10964" y="-1"/>
                  <a:pt x="21081" y="0"/>
                </a:cubicBezTo>
                <a:cubicBezTo>
                  <a:pt x="32619" y="0"/>
                  <a:pt x="42120" y="9068"/>
                  <a:pt x="42657" y="20595"/>
                </a:cubicBezTo>
                <a:lnTo>
                  <a:pt x="21081" y="21600"/>
                </a:lnTo>
                <a:lnTo>
                  <a:pt x="-1" y="16893"/>
                </a:lnTo>
                <a:close/>
              </a:path>
            </a:pathLst>
          </a:custGeom>
          <a:noFill/>
          <a:ln w="101600">
            <a:solidFill>
              <a:schemeClr val="accent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83811" name="Text Box 3"/>
          <p:cNvSpPr txBox="1">
            <a:spLocks noChangeArrowheads="1"/>
          </p:cNvSpPr>
          <p:nvPr/>
        </p:nvSpPr>
        <p:spPr bwMode="auto">
          <a:xfrm>
            <a:off x="7048500" y="1981200"/>
            <a:ext cx="19240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400" b="1" dirty="0" err="1" smtClean="0">
                <a:solidFill>
                  <a:srgbClr val="000000"/>
                </a:solidFill>
                <a:cs typeface="+mn-cs"/>
              </a:rPr>
              <a:t>Leistet</a:t>
            </a:r>
            <a:r>
              <a:rPr lang="en-US" sz="2400" b="1" dirty="0" smtClean="0">
                <a:solidFill>
                  <a:srgbClr val="000000"/>
                </a:solidFill>
                <a:cs typeface="+mn-cs"/>
              </a:rPr>
              <a:t> </a:t>
            </a:r>
            <a:r>
              <a:rPr lang="en-US" sz="2400" b="1" dirty="0" err="1" smtClean="0">
                <a:solidFill>
                  <a:srgbClr val="000000"/>
                </a:solidFill>
                <a:cs typeface="+mn-cs"/>
              </a:rPr>
              <a:t>einen</a:t>
            </a:r>
            <a:r>
              <a:rPr lang="en-US" sz="2400" b="1" dirty="0" smtClean="0">
                <a:solidFill>
                  <a:srgbClr val="000000"/>
                </a:solidFill>
                <a:cs typeface="+mn-cs"/>
              </a:rPr>
              <a:t> </a:t>
            </a:r>
            <a:r>
              <a:rPr lang="en-US" sz="2400" b="1" dirty="0" err="1" smtClean="0">
                <a:solidFill>
                  <a:srgbClr val="000000"/>
                </a:solidFill>
                <a:cs typeface="+mn-cs"/>
              </a:rPr>
              <a:t>Beitrag</a:t>
            </a:r>
            <a:endParaRPr lang="en-US" sz="2400" b="1" dirty="0" smtClean="0">
              <a:solidFill>
                <a:srgbClr val="000000"/>
              </a:solidFill>
              <a:cs typeface="+mn-cs"/>
            </a:endParaRPr>
          </a:p>
        </p:txBody>
      </p:sp>
      <p:sp>
        <p:nvSpPr>
          <p:cNvPr id="1783812" name="Text Box 4"/>
          <p:cNvSpPr txBox="1">
            <a:spLocks noChangeArrowheads="1"/>
          </p:cNvSpPr>
          <p:nvPr/>
        </p:nvSpPr>
        <p:spPr bwMode="auto">
          <a:xfrm>
            <a:off x="7048500" y="3292475"/>
            <a:ext cx="19240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dirty="0" err="1">
                <a:solidFill>
                  <a:srgbClr val="000000"/>
                </a:solidFill>
              </a:rPr>
              <a:t>Abgleich</a:t>
            </a:r>
            <a:r>
              <a:rPr lang="en-US" sz="2400" b="1" dirty="0">
                <a:solidFill>
                  <a:srgbClr val="000000"/>
                </a:solidFill>
              </a:rPr>
              <a:t> der </a:t>
            </a:r>
            <a:r>
              <a:rPr lang="en-US" sz="2400" b="1" dirty="0" err="1">
                <a:solidFill>
                  <a:srgbClr val="000000"/>
                </a:solidFill>
              </a:rPr>
              <a:t>Maßnahmen</a:t>
            </a:r>
            <a:endParaRPr lang="en-US" sz="2400" b="1" dirty="0">
              <a:solidFill>
                <a:srgbClr val="000000"/>
              </a:solidFill>
            </a:endParaRPr>
          </a:p>
        </p:txBody>
      </p:sp>
      <p:sp>
        <p:nvSpPr>
          <p:cNvPr id="1783813" name="Text Box 5"/>
          <p:cNvSpPr txBox="1">
            <a:spLocks noChangeArrowheads="1"/>
          </p:cNvSpPr>
          <p:nvPr/>
        </p:nvSpPr>
        <p:spPr bwMode="auto">
          <a:xfrm>
            <a:off x="6799263" y="4572000"/>
            <a:ext cx="234473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400" b="1" dirty="0" err="1" smtClean="0">
                <a:solidFill>
                  <a:srgbClr val="000000"/>
                </a:solidFill>
                <a:cs typeface="+mn-cs"/>
              </a:rPr>
              <a:t>Angemessene</a:t>
            </a:r>
            <a:r>
              <a:rPr lang="en-US" sz="2400" b="1" dirty="0" smtClean="0">
                <a:solidFill>
                  <a:srgbClr val="000000"/>
                </a:solidFill>
                <a:cs typeface="+mn-cs"/>
              </a:rPr>
              <a:t/>
            </a:r>
            <a:br>
              <a:rPr lang="en-US" sz="2400" b="1" dirty="0" smtClean="0">
                <a:solidFill>
                  <a:srgbClr val="000000"/>
                </a:solidFill>
                <a:cs typeface="+mn-cs"/>
              </a:rPr>
            </a:br>
            <a:r>
              <a:rPr lang="en-US" sz="2400" b="1" dirty="0" err="1" smtClean="0">
                <a:solidFill>
                  <a:srgbClr val="000000"/>
                </a:solidFill>
                <a:cs typeface="+mn-cs"/>
              </a:rPr>
              <a:t>Verantwortlichkeit</a:t>
            </a:r>
            <a:endParaRPr lang="en-US" sz="2400" b="1" dirty="0" smtClean="0">
              <a:solidFill>
                <a:srgbClr val="000000"/>
              </a:solidFill>
              <a:cs typeface="+mn-cs"/>
            </a:endParaRPr>
          </a:p>
        </p:txBody>
      </p:sp>
      <p:sp>
        <p:nvSpPr>
          <p:cNvPr id="27654" name="Text Box 6"/>
          <p:cNvSpPr txBox="1">
            <a:spLocks noChangeArrowheads="1"/>
          </p:cNvSpPr>
          <p:nvPr/>
        </p:nvSpPr>
        <p:spPr bwMode="auto">
          <a:xfrm>
            <a:off x="647700" y="-19050"/>
            <a:ext cx="832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b="1" u="sng"/>
              <a:t>Die Verbindung </a:t>
            </a:r>
            <a:r>
              <a:rPr lang="en-US" sz="2400"/>
              <a:t>zwischen BEVÖLKERUNG und LEISTUNG</a:t>
            </a:r>
          </a:p>
        </p:txBody>
      </p:sp>
      <p:grpSp>
        <p:nvGrpSpPr>
          <p:cNvPr id="1783815" name="Group 7"/>
          <p:cNvGrpSpPr>
            <a:grpSpLocks/>
          </p:cNvGrpSpPr>
          <p:nvPr/>
        </p:nvGrpSpPr>
        <p:grpSpPr bwMode="auto">
          <a:xfrm>
            <a:off x="1371600" y="552450"/>
            <a:ext cx="5581650" cy="2533650"/>
            <a:chOff x="1056" y="348"/>
            <a:chExt cx="3324" cy="1548"/>
          </a:xfrm>
        </p:grpSpPr>
        <p:sp>
          <p:nvSpPr>
            <p:cNvPr id="27673" name="Text Box 8"/>
            <p:cNvSpPr txBox="1">
              <a:spLocks noChangeArrowheads="1"/>
            </p:cNvSpPr>
            <p:nvPr/>
          </p:nvSpPr>
          <p:spPr bwMode="auto">
            <a:xfrm>
              <a:off x="1128" y="372"/>
              <a:ext cx="3084"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b="1" u="sng">
                  <a:solidFill>
                    <a:schemeClr val="tx2"/>
                  </a:solidFill>
                </a:rPr>
                <a:t>BEVÖLKERUNGSVERANTWORTLICHKEIT</a:t>
              </a:r>
            </a:p>
          </p:txBody>
        </p:sp>
        <p:sp>
          <p:nvSpPr>
            <p:cNvPr id="27674" name="Text Box 9"/>
            <p:cNvSpPr txBox="1">
              <a:spLocks noChangeArrowheads="1"/>
            </p:cNvSpPr>
            <p:nvPr/>
          </p:nvSpPr>
          <p:spPr bwMode="auto">
            <a:xfrm>
              <a:off x="1428" y="648"/>
              <a:ext cx="2952" cy="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b="1" u="sng" dirty="0" err="1"/>
                <a:t>Gesunde</a:t>
              </a:r>
              <a:r>
                <a:rPr lang="en-US" b="1" u="sng" dirty="0"/>
                <a:t> </a:t>
              </a:r>
              <a:r>
                <a:rPr lang="en-US" b="1" u="sng" dirty="0" err="1"/>
                <a:t>Geburten</a:t>
              </a:r>
              <a:r>
                <a:rPr lang="en-US" dirty="0"/>
                <a:t>    </a:t>
              </a:r>
              <a:br>
                <a:rPr lang="en-US" dirty="0"/>
              </a:br>
              <a:r>
                <a:rPr lang="en-US" dirty="0"/>
                <a:t> </a:t>
              </a:r>
              <a:r>
                <a:rPr lang="en-US" sz="1600" dirty="0" err="1"/>
                <a:t>Anzahl</a:t>
              </a:r>
              <a:r>
                <a:rPr lang="en-US" sz="1600" dirty="0"/>
                <a:t> von Babies </a:t>
              </a:r>
              <a:r>
                <a:rPr lang="en-US" sz="1600" dirty="0" err="1"/>
                <a:t>mit</a:t>
              </a:r>
              <a:r>
                <a:rPr lang="en-US" sz="1600" dirty="0"/>
                <a:t> </a:t>
              </a:r>
              <a:r>
                <a:rPr lang="en-US" sz="1600" dirty="0" err="1"/>
                <a:t>niedrigem</a:t>
              </a:r>
              <a:r>
                <a:rPr lang="en-US" sz="1600" dirty="0"/>
                <a:t> </a:t>
              </a:r>
              <a:r>
                <a:rPr lang="en-US" sz="1600" dirty="0" err="1"/>
                <a:t>Geburtsgewicht</a:t>
              </a:r>
              <a:r>
                <a:rPr lang="en-US" dirty="0"/>
                <a:t/>
              </a:r>
              <a:br>
                <a:rPr lang="en-US" dirty="0"/>
              </a:br>
              <a:r>
                <a:rPr lang="en-US" b="1" u="sng" dirty="0"/>
                <a:t>Stabile </a:t>
              </a:r>
              <a:r>
                <a:rPr lang="en-US" b="1" u="sng" dirty="0" err="1"/>
                <a:t>Familien</a:t>
              </a:r>
              <a:r>
                <a:rPr lang="en-US" dirty="0"/>
                <a:t/>
              </a:r>
              <a:br>
                <a:rPr lang="en-US" dirty="0"/>
              </a:br>
              <a:r>
                <a:rPr lang="en-US" dirty="0"/>
                <a:t>     </a:t>
              </a:r>
              <a:r>
                <a:rPr lang="en-US" sz="1600" dirty="0" err="1"/>
                <a:t>Anzahl</a:t>
              </a:r>
              <a:r>
                <a:rPr lang="en-US" sz="1600" dirty="0"/>
                <a:t> von </a:t>
              </a:r>
              <a:r>
                <a:rPr lang="en-US" sz="1600" dirty="0" err="1"/>
                <a:t>Kindesmißbrauch</a:t>
              </a:r>
              <a:r>
                <a:rPr lang="en-US" sz="1600" dirty="0"/>
                <a:t> und </a:t>
              </a:r>
              <a:r>
                <a:rPr lang="en-US" sz="1600" dirty="0" err="1"/>
                <a:t>Vernachlässigung</a:t>
              </a:r>
              <a:r>
                <a:rPr lang="en-US" dirty="0"/>
                <a:t/>
              </a:r>
              <a:br>
                <a:rPr lang="en-US" dirty="0"/>
              </a:br>
              <a:r>
                <a:rPr lang="en-US" dirty="0"/>
                <a:t> </a:t>
              </a:r>
              <a:r>
                <a:rPr lang="en-US" b="1" u="sng" dirty="0" err="1"/>
                <a:t>Schulreife</a:t>
              </a:r>
              <a:r>
                <a:rPr lang="en-US" b="1" u="sng" dirty="0"/>
                <a:t> Kinder</a:t>
              </a:r>
              <a:r>
                <a:rPr lang="en-US" dirty="0"/>
                <a:t/>
              </a:r>
              <a:br>
                <a:rPr lang="en-US" dirty="0"/>
              </a:br>
              <a:r>
                <a:rPr lang="en-US" dirty="0"/>
                <a:t>     </a:t>
              </a:r>
              <a:r>
                <a:rPr lang="en-US" sz="1600" dirty="0" err="1"/>
                <a:t>Prozentsatz</a:t>
              </a:r>
              <a:r>
                <a:rPr lang="en-US" sz="1600" dirty="0"/>
                <a:t> </a:t>
              </a:r>
              <a:r>
                <a:rPr lang="en-US" sz="1600" dirty="0" err="1"/>
                <a:t>schulreif</a:t>
              </a:r>
              <a:r>
                <a:rPr lang="en-US" sz="1600" dirty="0"/>
                <a:t> </a:t>
              </a:r>
              <a:r>
                <a:rPr lang="en-US" sz="1600" dirty="0" err="1" smtClean="0"/>
                <a:t>nach</a:t>
              </a:r>
              <a:r>
                <a:rPr lang="en-US" sz="1600" dirty="0" smtClean="0"/>
                <a:t> </a:t>
              </a:r>
              <a:r>
                <a:rPr lang="en-US" sz="1600" dirty="0" err="1" smtClean="0"/>
                <a:t>Schulreife-Prüfung</a:t>
              </a:r>
              <a:endParaRPr lang="en-US" sz="1600" dirty="0"/>
            </a:p>
          </p:txBody>
        </p:sp>
        <p:sp>
          <p:nvSpPr>
            <p:cNvPr id="27675" name="Rectangle 10"/>
            <p:cNvSpPr>
              <a:spLocks noChangeArrowheads="1"/>
            </p:cNvSpPr>
            <p:nvPr/>
          </p:nvSpPr>
          <p:spPr bwMode="auto">
            <a:xfrm>
              <a:off x="1056" y="348"/>
              <a:ext cx="3132" cy="154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grpSp>
      <p:sp>
        <p:nvSpPr>
          <p:cNvPr id="1783819" name="Text Box 11"/>
          <p:cNvSpPr txBox="1">
            <a:spLocks noChangeArrowheads="1"/>
          </p:cNvSpPr>
          <p:nvPr/>
        </p:nvSpPr>
        <p:spPr bwMode="auto">
          <a:xfrm>
            <a:off x="3875613" y="6054725"/>
            <a:ext cx="1739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1600" b="1" dirty="0" smtClean="0">
                <a:solidFill>
                  <a:schemeClr val="accent1"/>
                </a:solidFill>
                <a:cs typeface="+mn-cs"/>
              </a:rPr>
              <a:t>ZIELGRUPPEN-</a:t>
            </a:r>
            <a:r>
              <a:rPr lang="en-US" sz="1600" b="1" dirty="0">
                <a:solidFill>
                  <a:schemeClr val="accent1"/>
                </a:solidFill>
                <a:cs typeface="+mn-cs"/>
              </a:rPr>
              <a:t/>
            </a:r>
            <a:br>
              <a:rPr lang="en-US" sz="1600" b="1" dirty="0">
                <a:solidFill>
                  <a:schemeClr val="accent1"/>
                </a:solidFill>
                <a:cs typeface="+mn-cs"/>
              </a:rPr>
            </a:br>
            <a:r>
              <a:rPr lang="en-US" sz="1600" b="1" dirty="0" smtClean="0">
                <a:solidFill>
                  <a:schemeClr val="accent1"/>
                </a:solidFill>
                <a:cs typeface="+mn-cs"/>
              </a:rPr>
              <a:t>ERGEBNISSE</a:t>
            </a:r>
          </a:p>
        </p:txBody>
      </p:sp>
      <p:grpSp>
        <p:nvGrpSpPr>
          <p:cNvPr id="61449" name="Group 12"/>
          <p:cNvGrpSpPr>
            <a:grpSpLocks/>
          </p:cNvGrpSpPr>
          <p:nvPr/>
        </p:nvGrpSpPr>
        <p:grpSpPr bwMode="auto">
          <a:xfrm>
            <a:off x="1358900" y="3181350"/>
            <a:ext cx="5295900" cy="69850"/>
            <a:chOff x="552" y="2004"/>
            <a:chExt cx="4800" cy="36"/>
          </a:xfrm>
        </p:grpSpPr>
        <p:sp>
          <p:nvSpPr>
            <p:cNvPr id="27671" name="Line 13"/>
            <p:cNvSpPr>
              <a:spLocks noChangeShapeType="1"/>
            </p:cNvSpPr>
            <p:nvPr/>
          </p:nvSpPr>
          <p:spPr bwMode="auto">
            <a:xfrm>
              <a:off x="552" y="2004"/>
              <a:ext cx="4800" cy="0"/>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7672" name="Line 14"/>
            <p:cNvSpPr>
              <a:spLocks noChangeShapeType="1"/>
            </p:cNvSpPr>
            <p:nvPr/>
          </p:nvSpPr>
          <p:spPr bwMode="auto">
            <a:xfrm>
              <a:off x="552" y="2040"/>
              <a:ext cx="4800" cy="0"/>
            </a:xfrm>
            <a:prstGeom prst="line">
              <a:avLst/>
            </a:prstGeom>
            <a:noFill/>
            <a:ln w="254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grpSp>
      <p:sp>
        <p:nvSpPr>
          <p:cNvPr id="1783823" name="Text Box 15"/>
          <p:cNvSpPr txBox="1">
            <a:spLocks noChangeArrowheads="1"/>
          </p:cNvSpPr>
          <p:nvPr/>
        </p:nvSpPr>
        <p:spPr bwMode="auto">
          <a:xfrm>
            <a:off x="2278063" y="4222750"/>
            <a:ext cx="158273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a:t># von Untersuchungen getätigt</a:t>
            </a:r>
          </a:p>
        </p:txBody>
      </p:sp>
      <p:sp>
        <p:nvSpPr>
          <p:cNvPr id="1783824" name="Text Box 16"/>
          <p:cNvSpPr txBox="1">
            <a:spLocks noChangeArrowheads="1"/>
          </p:cNvSpPr>
          <p:nvPr/>
        </p:nvSpPr>
        <p:spPr bwMode="auto">
          <a:xfrm>
            <a:off x="3754966" y="4083050"/>
            <a:ext cx="1646238"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1600" b="1" dirty="0" smtClean="0">
                <a:cs typeface="+mn-cs"/>
              </a:rPr>
              <a:t>% </a:t>
            </a:r>
            <a:r>
              <a:rPr lang="en-US" sz="1600" b="1" dirty="0" err="1" smtClean="0">
                <a:cs typeface="+mn-cs"/>
              </a:rPr>
              <a:t>initiiert</a:t>
            </a:r>
            <a:r>
              <a:rPr lang="en-US" sz="1600" b="1" dirty="0" smtClean="0">
                <a:cs typeface="+mn-cs"/>
              </a:rPr>
              <a:t> </a:t>
            </a:r>
            <a:r>
              <a:rPr lang="en-US" sz="1600" b="1" dirty="0" err="1" smtClean="0">
                <a:cs typeface="+mn-cs"/>
              </a:rPr>
              <a:t>innerhalb</a:t>
            </a:r>
            <a:r>
              <a:rPr lang="en-US" sz="1600" b="1" dirty="0" smtClean="0">
                <a:cs typeface="+mn-cs"/>
              </a:rPr>
              <a:t> von 24 Std. </a:t>
            </a:r>
            <a:r>
              <a:rPr lang="en-US" sz="1600" b="1" dirty="0" err="1" smtClean="0">
                <a:cs typeface="+mn-cs"/>
              </a:rPr>
              <a:t>nach</a:t>
            </a:r>
            <a:r>
              <a:rPr lang="en-US" sz="1600" b="1" dirty="0" smtClean="0">
                <a:cs typeface="+mn-cs"/>
              </a:rPr>
              <a:t> </a:t>
            </a:r>
            <a:r>
              <a:rPr lang="en-US" sz="1600" b="1" dirty="0" err="1" smtClean="0">
                <a:cs typeface="+mn-cs"/>
              </a:rPr>
              <a:t>Benachrichtigung</a:t>
            </a:r>
            <a:endParaRPr lang="en-US" sz="1600" b="1" dirty="0" smtClean="0">
              <a:cs typeface="+mn-cs"/>
            </a:endParaRPr>
          </a:p>
        </p:txBody>
      </p:sp>
      <p:sp>
        <p:nvSpPr>
          <p:cNvPr id="1783825" name="Text Box 17"/>
          <p:cNvSpPr txBox="1">
            <a:spLocks noChangeArrowheads="1"/>
          </p:cNvSpPr>
          <p:nvPr/>
        </p:nvSpPr>
        <p:spPr bwMode="auto">
          <a:xfrm>
            <a:off x="2251604" y="5335588"/>
            <a:ext cx="16684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a:t># </a:t>
            </a:r>
            <a:r>
              <a:rPr lang="en-US" sz="1600" b="1" dirty="0" err="1"/>
              <a:t>Wiederholung</a:t>
            </a:r>
            <a:r>
              <a:rPr lang="en-US" sz="1600" b="1" dirty="0"/>
              <a:t> </a:t>
            </a:r>
            <a:r>
              <a:rPr lang="en-US" sz="1600" b="1" dirty="0" err="1"/>
              <a:t>Mißbrauch</a:t>
            </a:r>
            <a:r>
              <a:rPr lang="en-US" sz="1600" b="1" dirty="0"/>
              <a:t>/</a:t>
            </a:r>
            <a:r>
              <a:rPr lang="en-US" sz="1600" b="1" dirty="0" err="1"/>
              <a:t>Vernachlässigung</a:t>
            </a:r>
            <a:endParaRPr lang="en-US" sz="1600" b="1" dirty="0"/>
          </a:p>
        </p:txBody>
      </p:sp>
      <p:sp>
        <p:nvSpPr>
          <p:cNvPr id="1783826" name="Text Box 18"/>
          <p:cNvSpPr txBox="1">
            <a:spLocks noChangeArrowheads="1"/>
          </p:cNvSpPr>
          <p:nvPr/>
        </p:nvSpPr>
        <p:spPr bwMode="auto">
          <a:xfrm>
            <a:off x="3745442" y="5259389"/>
            <a:ext cx="16398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a:t>% </a:t>
            </a:r>
            <a:r>
              <a:rPr lang="en-US" sz="1600" b="1" dirty="0" err="1"/>
              <a:t>Wiederholung</a:t>
            </a:r>
            <a:r>
              <a:rPr lang="en-US" sz="1600" b="1" dirty="0"/>
              <a:t> </a:t>
            </a:r>
            <a:r>
              <a:rPr lang="en-US" sz="1600" b="1" dirty="0" err="1"/>
              <a:t>Mißbrauch</a:t>
            </a:r>
            <a:r>
              <a:rPr lang="en-US" sz="1600" b="1" dirty="0"/>
              <a:t>/</a:t>
            </a:r>
            <a:r>
              <a:rPr lang="en-US" sz="1600" b="1" dirty="0" err="1"/>
              <a:t>Vernachlässigung</a:t>
            </a:r>
            <a:endParaRPr lang="en-US" sz="1600" b="1" dirty="0"/>
          </a:p>
          <a:p>
            <a:pPr eaLnBrk="1" hangingPunct="1">
              <a:spcBef>
                <a:spcPct val="50000"/>
              </a:spcBef>
            </a:pPr>
            <a:endParaRPr lang="en-US" sz="1600" b="1" dirty="0"/>
          </a:p>
        </p:txBody>
      </p:sp>
      <p:grpSp>
        <p:nvGrpSpPr>
          <p:cNvPr id="1783827" name="Group 19"/>
          <p:cNvGrpSpPr>
            <a:grpSpLocks/>
          </p:cNvGrpSpPr>
          <p:nvPr/>
        </p:nvGrpSpPr>
        <p:grpSpPr bwMode="auto">
          <a:xfrm>
            <a:off x="1390650" y="3333750"/>
            <a:ext cx="5257800" cy="3486150"/>
            <a:chOff x="876" y="2100"/>
            <a:chExt cx="3312" cy="2196"/>
          </a:xfrm>
        </p:grpSpPr>
        <p:sp>
          <p:nvSpPr>
            <p:cNvPr id="27665" name="Text Box 20"/>
            <p:cNvSpPr txBox="1">
              <a:spLocks noChangeArrowheads="1"/>
            </p:cNvSpPr>
            <p:nvPr/>
          </p:nvSpPr>
          <p:spPr bwMode="auto">
            <a:xfrm>
              <a:off x="965" y="2113"/>
              <a:ext cx="29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b="1" u="sng" dirty="0" smtClean="0">
                  <a:solidFill>
                    <a:schemeClr val="tx2"/>
                  </a:solidFill>
                  <a:cs typeface="+mn-cs"/>
                </a:rPr>
                <a:t>LEISTUNGSVERANTWORTLICHKEIT</a:t>
              </a:r>
            </a:p>
          </p:txBody>
        </p:sp>
        <p:sp>
          <p:nvSpPr>
            <p:cNvPr id="27666" name="Line 21"/>
            <p:cNvSpPr>
              <a:spLocks noChangeShapeType="1"/>
            </p:cNvSpPr>
            <p:nvPr/>
          </p:nvSpPr>
          <p:spPr bwMode="auto">
            <a:xfrm>
              <a:off x="1448" y="3352"/>
              <a:ext cx="187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7667" name="Rectangle 22"/>
            <p:cNvSpPr>
              <a:spLocks noChangeArrowheads="1"/>
            </p:cNvSpPr>
            <p:nvPr/>
          </p:nvSpPr>
          <p:spPr bwMode="auto">
            <a:xfrm>
              <a:off x="1459" y="2514"/>
              <a:ext cx="1871" cy="17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7668" name="Line 23"/>
            <p:cNvSpPr>
              <a:spLocks noChangeShapeType="1"/>
            </p:cNvSpPr>
            <p:nvPr/>
          </p:nvSpPr>
          <p:spPr bwMode="auto">
            <a:xfrm flipH="1">
              <a:off x="2405" y="2514"/>
              <a:ext cx="1" cy="172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endParaRPr lang="de-DE"/>
            </a:p>
          </p:txBody>
        </p:sp>
        <p:sp>
          <p:nvSpPr>
            <p:cNvPr id="27669" name="Rectangle 24"/>
            <p:cNvSpPr>
              <a:spLocks noChangeArrowheads="1"/>
            </p:cNvSpPr>
            <p:nvPr/>
          </p:nvSpPr>
          <p:spPr bwMode="auto">
            <a:xfrm>
              <a:off x="876" y="2100"/>
              <a:ext cx="3312" cy="219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27670" name="Text Box 25"/>
            <p:cNvSpPr txBox="1">
              <a:spLocks noChangeArrowheads="1"/>
            </p:cNvSpPr>
            <p:nvPr/>
          </p:nvSpPr>
          <p:spPr bwMode="auto">
            <a:xfrm>
              <a:off x="1142" y="2304"/>
              <a:ext cx="251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1600" dirty="0" err="1" smtClean="0">
                  <a:cs typeface="+mn-cs"/>
                </a:rPr>
                <a:t>Kinderhilfs-Programm</a:t>
              </a:r>
              <a:endParaRPr lang="en-US" sz="1600" dirty="0" smtClean="0">
                <a:cs typeface="+mn-cs"/>
              </a:endParaRPr>
            </a:p>
          </p:txBody>
        </p:sp>
      </p:grpSp>
      <p:sp>
        <p:nvSpPr>
          <p:cNvPr id="1783834" name="Text Box 26"/>
          <p:cNvSpPr txBox="1">
            <a:spLocks noChangeArrowheads="1"/>
          </p:cNvSpPr>
          <p:nvPr/>
        </p:nvSpPr>
        <p:spPr bwMode="auto">
          <a:xfrm>
            <a:off x="4660900" y="955670"/>
            <a:ext cx="1739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a:solidFill>
                  <a:schemeClr val="accent1"/>
                </a:solidFill>
              </a:rPr>
              <a:t>BEVÖLKERUNGS-</a:t>
            </a:r>
            <a:br>
              <a:rPr lang="en-US" sz="1600" b="1" dirty="0">
                <a:solidFill>
                  <a:schemeClr val="accent1"/>
                </a:solidFill>
              </a:rPr>
            </a:br>
            <a:r>
              <a:rPr lang="en-US" sz="1600" b="1" dirty="0">
                <a:solidFill>
                  <a:schemeClr val="accent1"/>
                </a:solidFill>
              </a:rPr>
              <a:t>ERGEBNISSE</a:t>
            </a:r>
          </a:p>
        </p:txBody>
      </p:sp>
      <p:sp>
        <p:nvSpPr>
          <p:cNvPr id="2" name="Espace réservé du pied de page 1"/>
          <p:cNvSpPr>
            <a:spLocks noGrp="1"/>
          </p:cNvSpPr>
          <p:nvPr>
            <p:ph type="ftr" sz="quarter" idx="11"/>
          </p:nvPr>
        </p:nvSpPr>
        <p:spPr>
          <a:xfrm>
            <a:off x="3141133" y="6356350"/>
            <a:ext cx="2895600" cy="365125"/>
          </a:xfrm>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47</a:t>
            </a:fld>
            <a:endParaRPr lang="de-DE"/>
          </a:p>
        </p:txBody>
      </p:sp>
    </p:spTree>
    <p:extLst>
      <p:ext uri="{BB962C8B-B14F-4D97-AF65-F5344CB8AC3E}">
        <p14:creationId xmlns:p14="http://schemas.microsoft.com/office/powerpoint/2010/main" val="2253506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83815"/>
                                        </p:tgtEl>
                                        <p:attrNameLst>
                                          <p:attrName>style.visibility</p:attrName>
                                        </p:attrNameLst>
                                      </p:cBhvr>
                                      <p:to>
                                        <p:strVal val="visible"/>
                                      </p:to>
                                    </p:set>
                                    <p:animEffect transition="in" filter="wipe(up)">
                                      <p:cBhvr>
                                        <p:cTn id="7" dur="500"/>
                                        <p:tgtEl>
                                          <p:spTgt spid="17838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83834"/>
                                        </p:tgtEl>
                                        <p:attrNameLst>
                                          <p:attrName>style.visibility</p:attrName>
                                        </p:attrNameLst>
                                      </p:cBhvr>
                                      <p:to>
                                        <p:strVal val="visible"/>
                                      </p:to>
                                    </p:set>
                                    <p:animEffect transition="in" filter="dissolve">
                                      <p:cBhvr>
                                        <p:cTn id="10" dur="500"/>
                                        <p:tgtEl>
                                          <p:spTgt spid="17838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783827"/>
                                        </p:tgtEl>
                                        <p:attrNameLst>
                                          <p:attrName>style.visibility</p:attrName>
                                        </p:attrNameLst>
                                      </p:cBhvr>
                                      <p:to>
                                        <p:strVal val="visible"/>
                                      </p:to>
                                    </p:set>
                                    <p:animEffect transition="in" filter="wipe(up)">
                                      <p:cBhvr>
                                        <p:cTn id="15" dur="500"/>
                                        <p:tgtEl>
                                          <p:spTgt spid="178382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83819"/>
                                        </p:tgtEl>
                                        <p:attrNameLst>
                                          <p:attrName>style.visibility</p:attrName>
                                        </p:attrNameLst>
                                      </p:cBhvr>
                                      <p:to>
                                        <p:strVal val="visible"/>
                                      </p:to>
                                    </p:set>
                                    <p:animEffect transition="in" filter="dissolve">
                                      <p:cBhvr>
                                        <p:cTn id="18" dur="500"/>
                                        <p:tgtEl>
                                          <p:spTgt spid="17838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38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838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838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838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783810"/>
                                        </p:tgtEl>
                                        <p:attrNameLst>
                                          <p:attrName>style.visibility</p:attrName>
                                        </p:attrNameLst>
                                      </p:cBhvr>
                                      <p:to>
                                        <p:strVal val="visible"/>
                                      </p:to>
                                    </p:set>
                                    <p:animEffect transition="in" filter="wipe(right)">
                                      <p:cBhvr>
                                        <p:cTn id="39" dur="500"/>
                                        <p:tgtEl>
                                          <p:spTgt spid="1783810"/>
                                        </p:tgtEl>
                                      </p:cBhvr>
                                    </p:animEffect>
                                  </p:childTnLst>
                                </p:cTn>
                              </p:par>
                              <p:par>
                                <p:cTn id="40" presetID="2" presetClass="entr" presetSubtype="2" fill="hold" grpId="0" nodeType="withEffect">
                                  <p:stCondLst>
                                    <p:cond delay="0"/>
                                  </p:stCondLst>
                                  <p:childTnLst>
                                    <p:set>
                                      <p:cBhvr>
                                        <p:cTn id="41" dur="1" fill="hold">
                                          <p:stCondLst>
                                            <p:cond delay="0"/>
                                          </p:stCondLst>
                                        </p:cTn>
                                        <p:tgtEl>
                                          <p:spTgt spid="1783811"/>
                                        </p:tgtEl>
                                        <p:attrNameLst>
                                          <p:attrName>style.visibility</p:attrName>
                                        </p:attrNameLst>
                                      </p:cBhvr>
                                      <p:to>
                                        <p:strVal val="visible"/>
                                      </p:to>
                                    </p:set>
                                    <p:anim calcmode="lin" valueType="num">
                                      <p:cBhvr additive="base">
                                        <p:cTn id="42" dur="500" fill="hold"/>
                                        <p:tgtEl>
                                          <p:spTgt spid="1783811"/>
                                        </p:tgtEl>
                                        <p:attrNameLst>
                                          <p:attrName>ppt_x</p:attrName>
                                        </p:attrNameLst>
                                      </p:cBhvr>
                                      <p:tavLst>
                                        <p:tav tm="0">
                                          <p:val>
                                            <p:strVal val="1+#ppt_w/2"/>
                                          </p:val>
                                        </p:tav>
                                        <p:tav tm="100000">
                                          <p:val>
                                            <p:strVal val="#ppt_x"/>
                                          </p:val>
                                        </p:tav>
                                      </p:tavLst>
                                    </p:anim>
                                    <p:anim calcmode="lin" valueType="num">
                                      <p:cBhvr additive="base">
                                        <p:cTn id="43" dur="500" fill="hold"/>
                                        <p:tgtEl>
                                          <p:spTgt spid="1783811"/>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783812"/>
                                        </p:tgtEl>
                                        <p:attrNameLst>
                                          <p:attrName>style.visibility</p:attrName>
                                        </p:attrNameLst>
                                      </p:cBhvr>
                                      <p:to>
                                        <p:strVal val="visible"/>
                                      </p:to>
                                    </p:set>
                                    <p:anim calcmode="lin" valueType="num">
                                      <p:cBhvr additive="base">
                                        <p:cTn id="48" dur="500" fill="hold"/>
                                        <p:tgtEl>
                                          <p:spTgt spid="1783812"/>
                                        </p:tgtEl>
                                        <p:attrNameLst>
                                          <p:attrName>ppt_x</p:attrName>
                                        </p:attrNameLst>
                                      </p:cBhvr>
                                      <p:tavLst>
                                        <p:tav tm="0">
                                          <p:val>
                                            <p:strVal val="1+#ppt_w/2"/>
                                          </p:val>
                                        </p:tav>
                                        <p:tav tm="100000">
                                          <p:val>
                                            <p:strVal val="#ppt_x"/>
                                          </p:val>
                                        </p:tav>
                                      </p:tavLst>
                                    </p:anim>
                                    <p:anim calcmode="lin" valueType="num">
                                      <p:cBhvr additive="base">
                                        <p:cTn id="49" dur="500" fill="hold"/>
                                        <p:tgtEl>
                                          <p:spTgt spid="1783812"/>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783813"/>
                                        </p:tgtEl>
                                        <p:attrNameLst>
                                          <p:attrName>style.visibility</p:attrName>
                                        </p:attrNameLst>
                                      </p:cBhvr>
                                      <p:to>
                                        <p:strVal val="visible"/>
                                      </p:to>
                                    </p:set>
                                    <p:anim calcmode="lin" valueType="num">
                                      <p:cBhvr additive="base">
                                        <p:cTn id="54" dur="500" fill="hold"/>
                                        <p:tgtEl>
                                          <p:spTgt spid="1783813"/>
                                        </p:tgtEl>
                                        <p:attrNameLst>
                                          <p:attrName>ppt_x</p:attrName>
                                        </p:attrNameLst>
                                      </p:cBhvr>
                                      <p:tavLst>
                                        <p:tav tm="0">
                                          <p:val>
                                            <p:strVal val="1+#ppt_w/2"/>
                                          </p:val>
                                        </p:tav>
                                        <p:tav tm="100000">
                                          <p:val>
                                            <p:strVal val="#ppt_x"/>
                                          </p:val>
                                        </p:tav>
                                      </p:tavLst>
                                    </p:anim>
                                    <p:anim calcmode="lin" valueType="num">
                                      <p:cBhvr additive="base">
                                        <p:cTn id="55" dur="500" fill="hold"/>
                                        <p:tgtEl>
                                          <p:spTgt spid="17838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3810" grpId="0" animBg="1"/>
      <p:bldP spid="1783811" grpId="0" autoUpdateAnimBg="0"/>
      <p:bldP spid="1783812" grpId="0" autoUpdateAnimBg="0"/>
      <p:bldP spid="1783813" grpId="0" autoUpdateAnimBg="0"/>
      <p:bldP spid="1783819" grpId="0"/>
      <p:bldP spid="1783823" grpId="0"/>
      <p:bldP spid="1783824" grpId="0"/>
      <p:bldP spid="1783825" grpId="0"/>
      <p:bldP spid="1783826" grpId="0"/>
      <p:bldP spid="178383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465513" y="100013"/>
            <a:ext cx="5110162" cy="6677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2467" name="Line 3"/>
          <p:cNvSpPr>
            <a:spLocks noChangeShapeType="1"/>
          </p:cNvSpPr>
          <p:nvPr/>
        </p:nvSpPr>
        <p:spPr bwMode="auto">
          <a:xfrm>
            <a:off x="3451225" y="3538538"/>
            <a:ext cx="51244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2468" name="Text Box 4"/>
          <p:cNvSpPr txBox="1">
            <a:spLocks noChangeArrowheads="1"/>
          </p:cNvSpPr>
          <p:nvPr/>
        </p:nvSpPr>
        <p:spPr bwMode="auto">
          <a:xfrm>
            <a:off x="979488" y="1531938"/>
            <a:ext cx="251936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800" b="1" u="sng"/>
              <a:t>Jedes mal</a:t>
            </a:r>
            <a:r>
              <a:rPr lang="en-US" sz="2800" b="1"/>
              <a:t/>
            </a:r>
            <a:br>
              <a:rPr lang="en-US" sz="2800" b="1"/>
            </a:br>
            <a:r>
              <a:rPr lang="en-US" sz="2800" b="1"/>
              <a:t>wenn Sie Ihr Programm präsentieren,</a:t>
            </a:r>
          </a:p>
          <a:p>
            <a:pPr eaLnBrk="1" hangingPunct="1">
              <a:spcBef>
                <a:spcPct val="50000"/>
              </a:spcBef>
            </a:pPr>
            <a:r>
              <a:rPr lang="en-US" sz="2800" b="1"/>
              <a:t>verwenden Sie eine zweiteilige Dartstellung.</a:t>
            </a:r>
          </a:p>
        </p:txBody>
      </p:sp>
      <p:grpSp>
        <p:nvGrpSpPr>
          <p:cNvPr id="2" name="Group 5"/>
          <p:cNvGrpSpPr>
            <a:grpSpLocks/>
          </p:cNvGrpSpPr>
          <p:nvPr/>
        </p:nvGrpSpPr>
        <p:grpSpPr bwMode="auto">
          <a:xfrm>
            <a:off x="4276725" y="1190625"/>
            <a:ext cx="3476625" cy="390525"/>
            <a:chOff x="1812" y="1614"/>
            <a:chExt cx="2190" cy="246"/>
          </a:xfrm>
        </p:grpSpPr>
        <p:sp>
          <p:nvSpPr>
            <p:cNvPr id="62494" name="Line 6"/>
            <p:cNvSpPr>
              <a:spLocks noChangeShapeType="1"/>
            </p:cNvSpPr>
            <p:nvPr/>
          </p:nvSpPr>
          <p:spPr bwMode="auto">
            <a:xfrm>
              <a:off x="1812" y="1620"/>
              <a:ext cx="0" cy="2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5" name="Line 7"/>
            <p:cNvSpPr>
              <a:spLocks noChangeShapeType="1"/>
            </p:cNvSpPr>
            <p:nvPr/>
          </p:nvSpPr>
          <p:spPr bwMode="auto">
            <a:xfrm>
              <a:off x="1812" y="1860"/>
              <a:ext cx="414"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6" name="Line 8"/>
            <p:cNvSpPr>
              <a:spLocks noChangeShapeType="1"/>
            </p:cNvSpPr>
            <p:nvPr/>
          </p:nvSpPr>
          <p:spPr bwMode="auto">
            <a:xfrm>
              <a:off x="2676" y="1614"/>
              <a:ext cx="0" cy="246"/>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7" name="Line 9"/>
            <p:cNvSpPr>
              <a:spLocks noChangeShapeType="1"/>
            </p:cNvSpPr>
            <p:nvPr/>
          </p:nvSpPr>
          <p:spPr bwMode="auto">
            <a:xfrm>
              <a:off x="2670" y="1854"/>
              <a:ext cx="432" cy="6"/>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8" name="Line 10"/>
            <p:cNvSpPr>
              <a:spLocks noChangeShapeType="1"/>
            </p:cNvSpPr>
            <p:nvPr/>
          </p:nvSpPr>
          <p:spPr bwMode="auto">
            <a:xfrm>
              <a:off x="3576" y="1626"/>
              <a:ext cx="0" cy="23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9" name="Line 11"/>
            <p:cNvSpPr>
              <a:spLocks noChangeShapeType="1"/>
            </p:cNvSpPr>
            <p:nvPr/>
          </p:nvSpPr>
          <p:spPr bwMode="auto">
            <a:xfrm>
              <a:off x="3576" y="1860"/>
              <a:ext cx="426"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grpSp>
      <p:sp>
        <p:nvSpPr>
          <p:cNvPr id="1669132" name="Text Box 12"/>
          <p:cNvSpPr txBox="1">
            <a:spLocks noChangeArrowheads="1"/>
          </p:cNvSpPr>
          <p:nvPr/>
        </p:nvSpPr>
        <p:spPr bwMode="auto">
          <a:xfrm>
            <a:off x="3395663" y="247650"/>
            <a:ext cx="5494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err="1" smtClean="0">
                <a:solidFill>
                  <a:srgbClr val="000000"/>
                </a:solidFill>
              </a:rPr>
              <a:t>Ergebnis</a:t>
            </a:r>
            <a:r>
              <a:rPr lang="en-US" sz="2400" b="1" dirty="0" err="1" smtClean="0">
                <a:solidFill>
                  <a:srgbClr val="000000"/>
                </a:solidFill>
              </a:rPr>
              <a:t>:</a:t>
            </a:r>
            <a:r>
              <a:rPr lang="en-US" sz="1600" b="1" dirty="0" err="1" smtClean="0">
                <a:solidFill>
                  <a:srgbClr val="000000"/>
                </a:solidFill>
              </a:rPr>
              <a:t>zu</a:t>
            </a:r>
            <a:r>
              <a:rPr lang="en-US" sz="1600" b="1" dirty="0" smtClean="0">
                <a:solidFill>
                  <a:srgbClr val="000000"/>
                </a:solidFill>
              </a:rPr>
              <a:t> </a:t>
            </a:r>
            <a:r>
              <a:rPr lang="en-US" sz="1600" b="1" dirty="0" err="1">
                <a:solidFill>
                  <a:srgbClr val="000000"/>
                </a:solidFill>
              </a:rPr>
              <a:t>welchem</a:t>
            </a:r>
            <a:r>
              <a:rPr lang="en-US" sz="1600" b="1" dirty="0">
                <a:solidFill>
                  <a:srgbClr val="000000"/>
                </a:solidFill>
              </a:rPr>
              <a:t> </a:t>
            </a:r>
            <a:r>
              <a:rPr lang="en-US" sz="1600" b="1" dirty="0" err="1">
                <a:solidFill>
                  <a:srgbClr val="000000"/>
                </a:solidFill>
              </a:rPr>
              <a:t>Sie</a:t>
            </a:r>
            <a:r>
              <a:rPr lang="en-US" sz="1600" b="1" dirty="0">
                <a:solidFill>
                  <a:srgbClr val="000000"/>
                </a:solidFill>
              </a:rPr>
              <a:t> am </a:t>
            </a:r>
            <a:r>
              <a:rPr lang="en-US" sz="1600" b="1" dirty="0" err="1">
                <a:solidFill>
                  <a:srgbClr val="000000"/>
                </a:solidFill>
              </a:rPr>
              <a:t>direktesten</a:t>
            </a:r>
            <a:r>
              <a:rPr lang="en-US" sz="1600" b="1" dirty="0">
                <a:solidFill>
                  <a:srgbClr val="000000"/>
                </a:solidFill>
              </a:rPr>
              <a:t> </a:t>
            </a:r>
            <a:r>
              <a:rPr lang="en-US" sz="1600" b="1" dirty="0" err="1">
                <a:solidFill>
                  <a:srgbClr val="000000"/>
                </a:solidFill>
              </a:rPr>
              <a:t>beigetragen</a:t>
            </a:r>
            <a:r>
              <a:rPr lang="en-US" sz="1600" b="1" dirty="0">
                <a:solidFill>
                  <a:srgbClr val="000000"/>
                </a:solidFill>
              </a:rPr>
              <a:t> </a:t>
            </a:r>
            <a:r>
              <a:rPr lang="en-US" sz="1600" b="1" dirty="0" err="1">
                <a:solidFill>
                  <a:srgbClr val="000000"/>
                </a:solidFill>
              </a:rPr>
              <a:t>haben</a:t>
            </a:r>
            <a:r>
              <a:rPr lang="en-US" sz="1600" b="1" dirty="0">
                <a:solidFill>
                  <a:srgbClr val="000000"/>
                </a:solidFill>
              </a:rPr>
              <a:t>.</a:t>
            </a:r>
            <a:endParaRPr lang="en-US" sz="1400" dirty="0">
              <a:solidFill>
                <a:srgbClr val="000000"/>
              </a:solidFill>
            </a:endParaRPr>
          </a:p>
        </p:txBody>
      </p:sp>
      <p:sp>
        <p:nvSpPr>
          <p:cNvPr id="1669133" name="Text Box 13"/>
          <p:cNvSpPr txBox="1">
            <a:spLocks noChangeArrowheads="1"/>
          </p:cNvSpPr>
          <p:nvPr/>
        </p:nvSpPr>
        <p:spPr bwMode="auto">
          <a:xfrm>
            <a:off x="3414713" y="628650"/>
            <a:ext cx="4760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err="1">
                <a:solidFill>
                  <a:srgbClr val="000000"/>
                </a:solidFill>
              </a:rPr>
              <a:t>Indikatoren</a:t>
            </a:r>
            <a:r>
              <a:rPr lang="en-US" sz="2400" b="1" u="sng" dirty="0">
                <a:solidFill>
                  <a:srgbClr val="000000"/>
                </a:solidFill>
              </a:rPr>
              <a:t>:</a:t>
            </a:r>
            <a:endParaRPr lang="en-US" sz="1400" dirty="0">
              <a:solidFill>
                <a:srgbClr val="000000"/>
              </a:solidFill>
            </a:endParaRPr>
          </a:p>
        </p:txBody>
      </p:sp>
      <p:sp>
        <p:nvSpPr>
          <p:cNvPr id="1669134" name="Text Box 14"/>
          <p:cNvSpPr txBox="1">
            <a:spLocks noChangeArrowheads="1"/>
          </p:cNvSpPr>
          <p:nvPr/>
        </p:nvSpPr>
        <p:spPr bwMode="auto">
          <a:xfrm>
            <a:off x="3562350" y="1638300"/>
            <a:ext cx="4760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a:solidFill>
                  <a:srgbClr val="000000"/>
                </a:solidFill>
              </a:rPr>
              <a:t>Geschichte</a:t>
            </a:r>
            <a:r>
              <a:rPr lang="en-US" sz="2400" b="1" dirty="0">
                <a:solidFill>
                  <a:srgbClr val="000000"/>
                </a:solidFill>
              </a:rPr>
              <a:t>:</a:t>
            </a:r>
            <a:endParaRPr lang="en-US" sz="1400" dirty="0">
              <a:solidFill>
                <a:srgbClr val="000000"/>
              </a:solidFill>
            </a:endParaRPr>
          </a:p>
        </p:txBody>
      </p:sp>
      <p:sp>
        <p:nvSpPr>
          <p:cNvPr id="1669135" name="Text Box 15"/>
          <p:cNvSpPr txBox="1">
            <a:spLocks noChangeArrowheads="1"/>
          </p:cNvSpPr>
          <p:nvPr/>
        </p:nvSpPr>
        <p:spPr bwMode="auto">
          <a:xfrm>
            <a:off x="3571875" y="2090738"/>
            <a:ext cx="4760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a:solidFill>
                  <a:srgbClr val="000000"/>
                </a:solidFill>
              </a:rPr>
              <a:t>Partner</a:t>
            </a:r>
            <a:r>
              <a:rPr lang="en-US" sz="2400" b="1" dirty="0">
                <a:solidFill>
                  <a:srgbClr val="000000"/>
                </a:solidFill>
              </a:rPr>
              <a:t>:</a:t>
            </a:r>
            <a:endParaRPr lang="en-US" sz="1400" dirty="0">
              <a:solidFill>
                <a:srgbClr val="000000"/>
              </a:solidFill>
            </a:endParaRPr>
          </a:p>
        </p:txBody>
      </p:sp>
      <p:sp>
        <p:nvSpPr>
          <p:cNvPr id="1669136" name="Text Box 16"/>
          <p:cNvSpPr txBox="1">
            <a:spLocks noChangeArrowheads="1"/>
          </p:cNvSpPr>
          <p:nvPr/>
        </p:nvSpPr>
        <p:spPr bwMode="auto">
          <a:xfrm>
            <a:off x="3567113" y="2528888"/>
            <a:ext cx="4760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a:solidFill>
                  <a:srgbClr val="000000"/>
                </a:solidFill>
              </a:rPr>
              <a:t>Was </a:t>
            </a:r>
            <a:r>
              <a:rPr lang="en-US" sz="2400" b="1" u="sng" dirty="0" err="1" smtClean="0">
                <a:solidFill>
                  <a:srgbClr val="000000"/>
                </a:solidFill>
              </a:rPr>
              <a:t>bräuchte</a:t>
            </a:r>
            <a:r>
              <a:rPr lang="en-US" sz="2400" b="1" u="sng" dirty="0" smtClean="0">
                <a:solidFill>
                  <a:srgbClr val="000000"/>
                </a:solidFill>
              </a:rPr>
              <a:t> </a:t>
            </a:r>
            <a:r>
              <a:rPr lang="en-US" sz="2400" b="1" u="sng" dirty="0" err="1" smtClean="0">
                <a:solidFill>
                  <a:srgbClr val="000000"/>
                </a:solidFill>
              </a:rPr>
              <a:t>es</a:t>
            </a:r>
            <a:r>
              <a:rPr lang="en-US" sz="2400" b="1" u="sng" dirty="0" smtClean="0">
                <a:solidFill>
                  <a:srgbClr val="000000"/>
                </a:solidFill>
              </a:rPr>
              <a:t>?</a:t>
            </a:r>
            <a:r>
              <a:rPr lang="en-US" sz="2400" b="1" dirty="0">
                <a:solidFill>
                  <a:srgbClr val="000000"/>
                </a:solidFill>
              </a:rPr>
              <a:t>:</a:t>
            </a:r>
            <a:endParaRPr lang="en-US" sz="1400" dirty="0">
              <a:solidFill>
                <a:srgbClr val="000000"/>
              </a:solidFill>
            </a:endParaRPr>
          </a:p>
        </p:txBody>
      </p:sp>
      <p:sp>
        <p:nvSpPr>
          <p:cNvPr id="1669137" name="Text Box 17"/>
          <p:cNvSpPr txBox="1">
            <a:spLocks noChangeArrowheads="1"/>
          </p:cNvSpPr>
          <p:nvPr/>
        </p:nvSpPr>
        <p:spPr bwMode="auto">
          <a:xfrm>
            <a:off x="3562350" y="2995613"/>
            <a:ext cx="4760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err="1">
                <a:solidFill>
                  <a:schemeClr val="accent1"/>
                </a:solidFill>
              </a:rPr>
              <a:t>Ihre</a:t>
            </a:r>
            <a:r>
              <a:rPr lang="en-US" sz="2400" b="1" u="sng" dirty="0">
                <a:solidFill>
                  <a:schemeClr val="accent1"/>
                </a:solidFill>
              </a:rPr>
              <a:t> </a:t>
            </a:r>
            <a:r>
              <a:rPr lang="en-US" sz="2400" b="1" u="sng" dirty="0" err="1">
                <a:solidFill>
                  <a:schemeClr val="accent1"/>
                </a:solidFill>
              </a:rPr>
              <a:t>Rolle</a:t>
            </a:r>
            <a:r>
              <a:rPr lang="en-US" sz="2400" b="1" dirty="0">
                <a:solidFill>
                  <a:schemeClr val="accent1"/>
                </a:solidFill>
              </a:rPr>
              <a:t>: </a:t>
            </a:r>
            <a:r>
              <a:rPr lang="en-US" sz="1600" b="1" dirty="0" err="1">
                <a:solidFill>
                  <a:srgbClr val="000000"/>
                </a:solidFill>
              </a:rPr>
              <a:t>als</a:t>
            </a:r>
            <a:r>
              <a:rPr lang="en-US" sz="1600" b="1" dirty="0">
                <a:solidFill>
                  <a:srgbClr val="000000"/>
                </a:solidFill>
              </a:rPr>
              <a:t> </a:t>
            </a:r>
            <a:r>
              <a:rPr lang="en-US" sz="1600" b="1" dirty="0" err="1">
                <a:solidFill>
                  <a:srgbClr val="000000"/>
                </a:solidFill>
              </a:rPr>
              <a:t>Teil</a:t>
            </a:r>
            <a:r>
              <a:rPr lang="en-US" sz="1600" b="1" dirty="0">
                <a:solidFill>
                  <a:srgbClr val="000000"/>
                </a:solidFill>
              </a:rPr>
              <a:t> </a:t>
            </a:r>
            <a:r>
              <a:rPr lang="en-US" sz="1600" b="1" dirty="0" err="1">
                <a:solidFill>
                  <a:srgbClr val="000000"/>
                </a:solidFill>
              </a:rPr>
              <a:t>einer</a:t>
            </a:r>
            <a:r>
              <a:rPr lang="en-US" sz="1600" b="1" dirty="0">
                <a:solidFill>
                  <a:srgbClr val="000000"/>
                </a:solidFill>
              </a:rPr>
              <a:t> </a:t>
            </a:r>
            <a:r>
              <a:rPr lang="en-US" sz="1600" b="1" dirty="0" err="1">
                <a:solidFill>
                  <a:srgbClr val="000000"/>
                </a:solidFill>
              </a:rPr>
              <a:t>größeren</a:t>
            </a:r>
            <a:r>
              <a:rPr lang="en-US" sz="1600" b="1" dirty="0">
                <a:solidFill>
                  <a:srgbClr val="000000"/>
                </a:solidFill>
              </a:rPr>
              <a:t> </a:t>
            </a:r>
            <a:r>
              <a:rPr lang="en-US" sz="1600" b="1" dirty="0" err="1">
                <a:solidFill>
                  <a:srgbClr val="000000"/>
                </a:solidFill>
              </a:rPr>
              <a:t>Strategie</a:t>
            </a:r>
            <a:r>
              <a:rPr lang="en-US" sz="1600" b="1" dirty="0">
                <a:solidFill>
                  <a:srgbClr val="000000"/>
                </a:solidFill>
              </a:rPr>
              <a:t>.</a:t>
            </a:r>
            <a:endParaRPr lang="en-US" sz="1600" dirty="0">
              <a:solidFill>
                <a:srgbClr val="000000"/>
              </a:solidFill>
            </a:endParaRPr>
          </a:p>
        </p:txBody>
      </p:sp>
      <p:sp>
        <p:nvSpPr>
          <p:cNvPr id="1669138" name="Text Box 18"/>
          <p:cNvSpPr txBox="1">
            <a:spLocks noChangeArrowheads="1"/>
          </p:cNvSpPr>
          <p:nvPr/>
        </p:nvSpPr>
        <p:spPr bwMode="auto">
          <a:xfrm>
            <a:off x="4235450" y="61913"/>
            <a:ext cx="3543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err="1" smtClean="0"/>
              <a:t>Bevölkerungsverantwortlichkeit</a:t>
            </a:r>
            <a:endParaRPr lang="en-US" sz="1600" b="1" dirty="0"/>
          </a:p>
        </p:txBody>
      </p:sp>
      <p:grpSp>
        <p:nvGrpSpPr>
          <p:cNvPr id="3" name="Group 19"/>
          <p:cNvGrpSpPr>
            <a:grpSpLocks/>
          </p:cNvGrpSpPr>
          <p:nvPr/>
        </p:nvGrpSpPr>
        <p:grpSpPr bwMode="auto">
          <a:xfrm>
            <a:off x="4271963" y="4829175"/>
            <a:ext cx="3476625" cy="390525"/>
            <a:chOff x="1812" y="1614"/>
            <a:chExt cx="2190" cy="246"/>
          </a:xfrm>
        </p:grpSpPr>
        <p:sp>
          <p:nvSpPr>
            <p:cNvPr id="62488" name="Line 20"/>
            <p:cNvSpPr>
              <a:spLocks noChangeShapeType="1"/>
            </p:cNvSpPr>
            <p:nvPr/>
          </p:nvSpPr>
          <p:spPr bwMode="auto">
            <a:xfrm>
              <a:off x="1812" y="1620"/>
              <a:ext cx="0" cy="2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89" name="Line 21"/>
            <p:cNvSpPr>
              <a:spLocks noChangeShapeType="1"/>
            </p:cNvSpPr>
            <p:nvPr/>
          </p:nvSpPr>
          <p:spPr bwMode="auto">
            <a:xfrm>
              <a:off x="1812" y="1860"/>
              <a:ext cx="414"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0" name="Line 22"/>
            <p:cNvSpPr>
              <a:spLocks noChangeShapeType="1"/>
            </p:cNvSpPr>
            <p:nvPr/>
          </p:nvSpPr>
          <p:spPr bwMode="auto">
            <a:xfrm>
              <a:off x="2676" y="1614"/>
              <a:ext cx="0" cy="246"/>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1" name="Line 23"/>
            <p:cNvSpPr>
              <a:spLocks noChangeShapeType="1"/>
            </p:cNvSpPr>
            <p:nvPr/>
          </p:nvSpPr>
          <p:spPr bwMode="auto">
            <a:xfrm>
              <a:off x="2670" y="1854"/>
              <a:ext cx="432" cy="6"/>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2" name="Line 24"/>
            <p:cNvSpPr>
              <a:spLocks noChangeShapeType="1"/>
            </p:cNvSpPr>
            <p:nvPr/>
          </p:nvSpPr>
          <p:spPr bwMode="auto">
            <a:xfrm>
              <a:off x="3576" y="1626"/>
              <a:ext cx="0" cy="23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62493" name="Line 25"/>
            <p:cNvSpPr>
              <a:spLocks noChangeShapeType="1"/>
            </p:cNvSpPr>
            <p:nvPr/>
          </p:nvSpPr>
          <p:spPr bwMode="auto">
            <a:xfrm>
              <a:off x="3576" y="1860"/>
              <a:ext cx="426"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grpSp>
      <p:sp>
        <p:nvSpPr>
          <p:cNvPr id="1669146" name="Text Box 26"/>
          <p:cNvSpPr txBox="1">
            <a:spLocks noChangeArrowheads="1"/>
          </p:cNvSpPr>
          <p:nvPr/>
        </p:nvSpPr>
        <p:spPr bwMode="auto">
          <a:xfrm>
            <a:off x="3567113" y="3886200"/>
            <a:ext cx="4760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err="1">
                <a:solidFill>
                  <a:srgbClr val="000000"/>
                </a:solidFill>
              </a:rPr>
              <a:t>Programm</a:t>
            </a:r>
            <a:r>
              <a:rPr lang="en-US" sz="2400" b="1" dirty="0">
                <a:solidFill>
                  <a:srgbClr val="000000"/>
                </a:solidFill>
              </a:rPr>
              <a:t>:</a:t>
            </a:r>
            <a:endParaRPr lang="en-US" sz="1400" dirty="0">
              <a:solidFill>
                <a:srgbClr val="000000"/>
              </a:solidFill>
            </a:endParaRPr>
          </a:p>
        </p:txBody>
      </p:sp>
      <p:sp>
        <p:nvSpPr>
          <p:cNvPr id="1669147" name="Text Box 27"/>
          <p:cNvSpPr txBox="1">
            <a:spLocks noChangeArrowheads="1"/>
          </p:cNvSpPr>
          <p:nvPr/>
        </p:nvSpPr>
        <p:spPr bwMode="auto">
          <a:xfrm>
            <a:off x="3562350" y="4310063"/>
            <a:ext cx="4760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err="1" smtClean="0">
                <a:solidFill>
                  <a:srgbClr val="000000"/>
                </a:solidFill>
              </a:rPr>
              <a:t>Leistungsbemessung</a:t>
            </a:r>
            <a:r>
              <a:rPr lang="en-US" sz="2400" b="1" dirty="0" smtClean="0">
                <a:solidFill>
                  <a:srgbClr val="000000"/>
                </a:solidFill>
              </a:rPr>
              <a:t>:</a:t>
            </a:r>
            <a:endParaRPr lang="en-US" sz="1400" dirty="0">
              <a:solidFill>
                <a:srgbClr val="000000"/>
              </a:solidFill>
            </a:endParaRPr>
          </a:p>
        </p:txBody>
      </p:sp>
      <p:sp>
        <p:nvSpPr>
          <p:cNvPr id="1669148" name="Text Box 28"/>
          <p:cNvSpPr txBox="1">
            <a:spLocks noChangeArrowheads="1"/>
          </p:cNvSpPr>
          <p:nvPr/>
        </p:nvSpPr>
        <p:spPr bwMode="auto">
          <a:xfrm>
            <a:off x="3557588" y="5276850"/>
            <a:ext cx="4760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a:solidFill>
                  <a:srgbClr val="000000"/>
                </a:solidFill>
              </a:rPr>
              <a:t>Geschichte</a:t>
            </a:r>
            <a:r>
              <a:rPr lang="en-US" sz="2400" b="1" dirty="0">
                <a:solidFill>
                  <a:srgbClr val="000000"/>
                </a:solidFill>
              </a:rPr>
              <a:t>:</a:t>
            </a:r>
            <a:endParaRPr lang="en-US" sz="1400" dirty="0">
              <a:solidFill>
                <a:srgbClr val="000000"/>
              </a:solidFill>
            </a:endParaRPr>
          </a:p>
        </p:txBody>
      </p:sp>
      <p:sp>
        <p:nvSpPr>
          <p:cNvPr id="1669149" name="Text Box 29"/>
          <p:cNvSpPr txBox="1">
            <a:spLocks noChangeArrowheads="1"/>
          </p:cNvSpPr>
          <p:nvPr/>
        </p:nvSpPr>
        <p:spPr bwMode="auto">
          <a:xfrm>
            <a:off x="3567113" y="5729288"/>
            <a:ext cx="4760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a:solidFill>
                  <a:srgbClr val="000000"/>
                </a:solidFill>
              </a:rPr>
              <a:t>Partner</a:t>
            </a:r>
            <a:r>
              <a:rPr lang="en-US" sz="2400" b="1" dirty="0">
                <a:solidFill>
                  <a:srgbClr val="000000"/>
                </a:solidFill>
              </a:rPr>
              <a:t>:</a:t>
            </a:r>
            <a:endParaRPr lang="en-US" sz="1400" dirty="0">
              <a:solidFill>
                <a:srgbClr val="000000"/>
              </a:solidFill>
            </a:endParaRPr>
          </a:p>
        </p:txBody>
      </p:sp>
      <p:sp>
        <p:nvSpPr>
          <p:cNvPr id="1669150" name="Text Box 30"/>
          <p:cNvSpPr txBox="1">
            <a:spLocks noChangeArrowheads="1"/>
          </p:cNvSpPr>
          <p:nvPr/>
        </p:nvSpPr>
        <p:spPr bwMode="auto">
          <a:xfrm>
            <a:off x="3562350" y="6167438"/>
            <a:ext cx="4760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err="1">
                <a:solidFill>
                  <a:srgbClr val="000000"/>
                </a:solidFill>
              </a:rPr>
              <a:t>Aktionsplan</a:t>
            </a:r>
            <a:r>
              <a:rPr lang="en-US" sz="2400" b="1" u="sng" dirty="0">
                <a:solidFill>
                  <a:srgbClr val="000000"/>
                </a:solidFill>
              </a:rPr>
              <a:t> um </a:t>
            </a:r>
            <a:r>
              <a:rPr lang="en-US" sz="2400" b="1" u="sng" dirty="0" err="1">
                <a:solidFill>
                  <a:srgbClr val="000000"/>
                </a:solidFill>
              </a:rPr>
              <a:t>besser</a:t>
            </a:r>
            <a:r>
              <a:rPr lang="en-US" sz="2400" b="1" u="sng" dirty="0">
                <a:solidFill>
                  <a:srgbClr val="000000"/>
                </a:solidFill>
              </a:rPr>
              <a:t> </a:t>
            </a:r>
            <a:r>
              <a:rPr lang="en-US" sz="2400" b="1" u="sng" dirty="0" err="1">
                <a:solidFill>
                  <a:srgbClr val="000000"/>
                </a:solidFill>
              </a:rPr>
              <a:t>zu</a:t>
            </a:r>
            <a:r>
              <a:rPr lang="en-US" sz="2400" b="1" u="sng" dirty="0">
                <a:solidFill>
                  <a:srgbClr val="000000"/>
                </a:solidFill>
              </a:rPr>
              <a:t> </a:t>
            </a:r>
            <a:r>
              <a:rPr lang="en-US" sz="2400" b="1" u="sng" dirty="0" err="1">
                <a:solidFill>
                  <a:srgbClr val="000000"/>
                </a:solidFill>
              </a:rPr>
              <a:t>werden</a:t>
            </a:r>
            <a:r>
              <a:rPr lang="en-US" sz="2400" b="1" dirty="0">
                <a:solidFill>
                  <a:srgbClr val="000000"/>
                </a:solidFill>
              </a:rPr>
              <a:t>:</a:t>
            </a:r>
            <a:endParaRPr lang="en-US" sz="1400" dirty="0">
              <a:solidFill>
                <a:srgbClr val="000000"/>
              </a:solidFill>
            </a:endParaRPr>
          </a:p>
        </p:txBody>
      </p:sp>
      <p:sp>
        <p:nvSpPr>
          <p:cNvPr id="1669151" name="Text Box 31"/>
          <p:cNvSpPr txBox="1">
            <a:spLocks noChangeArrowheads="1"/>
          </p:cNvSpPr>
          <p:nvPr/>
        </p:nvSpPr>
        <p:spPr bwMode="auto">
          <a:xfrm>
            <a:off x="4141788" y="3543300"/>
            <a:ext cx="3748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600" b="1" dirty="0" err="1" smtClean="0"/>
              <a:t>Leistungsverantwortlichkeit</a:t>
            </a:r>
            <a:endParaRPr lang="en-US" sz="1600" b="1" dirty="0"/>
          </a:p>
        </p:txBody>
      </p:sp>
      <p:sp>
        <p:nvSpPr>
          <p:cNvPr id="1669152" name="Text Box 32"/>
          <p:cNvSpPr txBox="1">
            <a:spLocks noChangeArrowheads="1"/>
          </p:cNvSpPr>
          <p:nvPr/>
        </p:nvSpPr>
        <p:spPr bwMode="auto">
          <a:xfrm>
            <a:off x="3562350" y="2992438"/>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b="1" u="sng" dirty="0" err="1">
                <a:solidFill>
                  <a:srgbClr val="000000"/>
                </a:solidFill>
              </a:rPr>
              <a:t>Ihre</a:t>
            </a:r>
            <a:r>
              <a:rPr lang="en-US" sz="2400" b="1" u="sng" dirty="0">
                <a:solidFill>
                  <a:srgbClr val="000000"/>
                </a:solidFill>
              </a:rPr>
              <a:t> </a:t>
            </a:r>
            <a:r>
              <a:rPr lang="en-US" sz="2400" b="1" u="sng" dirty="0" err="1">
                <a:solidFill>
                  <a:srgbClr val="000000"/>
                </a:solidFill>
              </a:rPr>
              <a:t>Rolle</a:t>
            </a:r>
            <a:endParaRPr lang="en-US" sz="1600" dirty="0">
              <a:solidFill>
                <a:srgbClr val="000000"/>
              </a:solidFill>
            </a:endParaRPr>
          </a:p>
        </p:txBody>
      </p:sp>
      <p:sp>
        <p:nvSpPr>
          <p:cNvPr id="62485" name="Line 33"/>
          <p:cNvSpPr>
            <a:spLocks noChangeShapeType="1"/>
          </p:cNvSpPr>
          <p:nvPr/>
        </p:nvSpPr>
        <p:spPr bwMode="auto">
          <a:xfrm flipV="1">
            <a:off x="947738" y="155575"/>
            <a:ext cx="2447925" cy="171132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2486" name="Line 34"/>
          <p:cNvSpPr>
            <a:spLocks noChangeShapeType="1"/>
          </p:cNvSpPr>
          <p:nvPr/>
        </p:nvSpPr>
        <p:spPr bwMode="auto">
          <a:xfrm>
            <a:off x="954088" y="4911725"/>
            <a:ext cx="2435225" cy="181451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2487" name="Line 35"/>
          <p:cNvSpPr>
            <a:spLocks noChangeShapeType="1"/>
          </p:cNvSpPr>
          <p:nvPr/>
        </p:nvSpPr>
        <p:spPr bwMode="auto">
          <a:xfrm>
            <a:off x="957263" y="1857375"/>
            <a:ext cx="0" cy="307816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B1269B40-03FF-0041-B1C9-1A7A68D3A37A}" type="slidenum">
              <a:rPr lang="de-DE" smtClean="0"/>
              <a:t>48</a:t>
            </a:fld>
            <a:endParaRPr lang="de-DE"/>
          </a:p>
        </p:txBody>
      </p:sp>
    </p:spTree>
    <p:extLst>
      <p:ext uri="{BB962C8B-B14F-4D97-AF65-F5344CB8AC3E}">
        <p14:creationId xmlns:p14="http://schemas.microsoft.com/office/powerpoint/2010/main" val="208004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91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91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69133"/>
                                        </p:tgtEl>
                                        <p:attrNameLst>
                                          <p:attrName>style.visibility</p:attrName>
                                        </p:attrNameLst>
                                      </p:cBhvr>
                                      <p:to>
                                        <p:strVal val="visible"/>
                                      </p:to>
                                    </p:set>
                                  </p:childTnLst>
                                </p:cTn>
                              </p:par>
                            </p:childTnLst>
                          </p:cTn>
                        </p:par>
                        <p:par>
                          <p:cTn id="19" fill="hold" nodeType="afterGroup">
                            <p:stCondLst>
                              <p:cond delay="0"/>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691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6913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6913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69137">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69152">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6914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69147"/>
                                        </p:tgtEl>
                                        <p:attrNameLst>
                                          <p:attrName>style.visibility</p:attrName>
                                        </p:attrNameLst>
                                      </p:cBhvr>
                                      <p:to>
                                        <p:strVal val="visible"/>
                                      </p:to>
                                    </p:set>
                                  </p:childTnLst>
                                </p:cTn>
                              </p:par>
                            </p:childTnLst>
                          </p:cTn>
                        </p:par>
                        <p:par>
                          <p:cTn id="51" fill="hold" nodeType="afterGroup">
                            <p:stCondLst>
                              <p:cond delay="0"/>
                            </p:stCondLst>
                            <p:childTnLst>
                              <p:par>
                                <p:cTn id="52" presetID="22" presetClass="entr" presetSubtype="8"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6914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6914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69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32" grpId="0"/>
      <p:bldP spid="1669133" grpId="0"/>
      <p:bldP spid="1669134" grpId="0"/>
      <p:bldP spid="1669135" grpId="0"/>
      <p:bldP spid="1669136" grpId="0"/>
      <p:bldP spid="1669137" grpId="0" build="allAtOnce"/>
      <p:bldP spid="1669138" grpId="0"/>
      <p:bldP spid="1669146" grpId="0"/>
      <p:bldP spid="1669147" grpId="0"/>
      <p:bldP spid="1669148" grpId="0"/>
      <p:bldP spid="1669149" grpId="0"/>
      <p:bldP spid="1669150" grpId="0"/>
      <p:bldP spid="1669151" grpId="0"/>
      <p:bldP spid="1669152"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236663" y="209550"/>
            <a:ext cx="7562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4000" b="1" u="sng" dirty="0" err="1" smtClean="0">
                <a:solidFill>
                  <a:srgbClr val="000000"/>
                </a:solidFill>
              </a:rPr>
              <a:t>Verschiedene</a:t>
            </a:r>
            <a:r>
              <a:rPr lang="en-US" sz="4000" b="1" u="sng" dirty="0" smtClean="0">
                <a:solidFill>
                  <a:srgbClr val="000000"/>
                </a:solidFill>
              </a:rPr>
              <a:t> </a:t>
            </a:r>
            <a:r>
              <a:rPr lang="en-US" sz="4000" b="1" u="sng" dirty="0" err="1" smtClean="0">
                <a:solidFill>
                  <a:srgbClr val="000000"/>
                </a:solidFill>
              </a:rPr>
              <a:t>Arten</a:t>
            </a:r>
            <a:r>
              <a:rPr lang="en-US" sz="4000" b="1" u="sng" dirty="0" smtClean="0">
                <a:solidFill>
                  <a:srgbClr val="000000"/>
                </a:solidFill>
              </a:rPr>
              <a:t> von </a:t>
            </a:r>
            <a:r>
              <a:rPr lang="en-US" sz="4000" b="1" u="sng" dirty="0" err="1" smtClean="0">
                <a:solidFill>
                  <a:srgbClr val="000000"/>
                </a:solidFill>
              </a:rPr>
              <a:t>Fortschritt</a:t>
            </a:r>
            <a:endParaRPr lang="en-US" sz="4000" b="1" u="sng" dirty="0">
              <a:solidFill>
                <a:srgbClr val="000000"/>
              </a:solidFill>
            </a:endParaRPr>
          </a:p>
        </p:txBody>
      </p:sp>
      <p:sp>
        <p:nvSpPr>
          <p:cNvPr id="187395" name="Text Box 3"/>
          <p:cNvSpPr txBox="1">
            <a:spLocks noChangeArrowheads="1"/>
          </p:cNvSpPr>
          <p:nvPr/>
        </p:nvSpPr>
        <p:spPr bwMode="auto">
          <a:xfrm>
            <a:off x="931333" y="1227138"/>
            <a:ext cx="8136467"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dirty="0"/>
              <a:t>1. </a:t>
            </a:r>
            <a:r>
              <a:rPr lang="en-US" sz="2800" b="1" u="sng" dirty="0" err="1" smtClean="0"/>
              <a:t>Daten</a:t>
            </a:r>
            <a:endParaRPr lang="en-US" sz="2800" b="1" u="sng" dirty="0"/>
          </a:p>
          <a:p>
            <a:pPr algn="l" eaLnBrk="1" hangingPunct="1">
              <a:spcBef>
                <a:spcPct val="50000"/>
              </a:spcBef>
            </a:pPr>
            <a:r>
              <a:rPr lang="en-US" sz="2800" b="1" dirty="0"/>
              <a:t>       a. </a:t>
            </a:r>
            <a:r>
              <a:rPr lang="en-US" sz="2800" b="1" u="sng" dirty="0" err="1" smtClean="0"/>
              <a:t>Bevölkerungsindikatoren</a:t>
            </a:r>
            <a:r>
              <a:rPr lang="en-US" sz="2800" b="1" u="sng" dirty="0" smtClean="0"/>
              <a:t> </a:t>
            </a:r>
            <a:r>
              <a:rPr lang="en-US" sz="2400" dirty="0" err="1" smtClean="0"/>
              <a:t>Tatsächlich</a:t>
            </a:r>
            <a:r>
              <a:rPr lang="en-US" sz="2400" dirty="0" smtClean="0"/>
              <a:t> </a:t>
            </a:r>
            <a:r>
              <a:rPr lang="en-US" sz="2400" dirty="0" err="1" smtClean="0"/>
              <a:t>veränderte</a:t>
            </a:r>
            <a:r>
              <a:rPr lang="en-US" sz="2400" dirty="0" smtClean="0"/>
              <a:t> </a:t>
            </a:r>
            <a:r>
              <a:rPr lang="en-US" sz="2400" dirty="0" err="1" smtClean="0"/>
              <a:t>Kurven</a:t>
            </a:r>
            <a:r>
              <a:rPr lang="en-US" sz="2400" dirty="0" smtClean="0"/>
              <a:t>: </a:t>
            </a:r>
            <a:r>
              <a:rPr lang="en-US" sz="2400" dirty="0"/>
              <a:t/>
            </a:r>
            <a:br>
              <a:rPr lang="en-US" sz="2400" dirty="0"/>
            </a:br>
            <a:r>
              <a:rPr lang="en-US" sz="2400" dirty="0"/>
              <a:t>             </a:t>
            </a:r>
            <a:r>
              <a:rPr lang="en-US" sz="2400" dirty="0" err="1" smtClean="0"/>
              <a:t>Bewegung</a:t>
            </a:r>
            <a:r>
              <a:rPr lang="en-US" sz="2400" dirty="0"/>
              <a:t> </a:t>
            </a:r>
            <a:r>
              <a:rPr lang="en-US" sz="2400" dirty="0" smtClean="0"/>
              <a:t>von der Baseline </a:t>
            </a:r>
            <a:r>
              <a:rPr lang="en-US" sz="2400" dirty="0" err="1" smtClean="0"/>
              <a:t>weg</a:t>
            </a:r>
            <a:r>
              <a:rPr lang="en-US" sz="2400" dirty="0" smtClean="0"/>
              <a:t>, </a:t>
            </a:r>
            <a:r>
              <a:rPr lang="en-US" sz="2400" dirty="0" err="1" smtClean="0"/>
              <a:t>hin</a:t>
            </a:r>
            <a:r>
              <a:rPr lang="en-US" sz="2400" dirty="0" smtClean="0"/>
              <a:t> </a:t>
            </a:r>
            <a:r>
              <a:rPr lang="en-US" sz="2400" dirty="0" err="1" smtClean="0"/>
              <a:t>zum</a:t>
            </a:r>
            <a:r>
              <a:rPr lang="en-US" sz="2400" dirty="0" smtClean="0"/>
              <a:t> </a:t>
            </a:r>
            <a:r>
              <a:rPr lang="en-US" sz="2400" dirty="0" err="1" smtClean="0"/>
              <a:t>Besseren</a:t>
            </a:r>
            <a:r>
              <a:rPr lang="en-US" sz="2400" dirty="0" smtClean="0"/>
              <a:t>.</a:t>
            </a:r>
            <a:endParaRPr lang="en-US" sz="2400" u="sng" dirty="0"/>
          </a:p>
        </p:txBody>
      </p:sp>
      <p:sp>
        <p:nvSpPr>
          <p:cNvPr id="187401" name="Text Box 9"/>
          <p:cNvSpPr txBox="1">
            <a:spLocks noChangeArrowheads="1"/>
          </p:cNvSpPr>
          <p:nvPr/>
        </p:nvSpPr>
        <p:spPr bwMode="auto">
          <a:xfrm>
            <a:off x="1371600" y="2757488"/>
            <a:ext cx="769620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dirty="0"/>
              <a:t>       b. </a:t>
            </a:r>
            <a:r>
              <a:rPr lang="en-US" sz="2800" b="1" u="sng" dirty="0" err="1" smtClean="0"/>
              <a:t>Dienstleistungsbemessung</a:t>
            </a:r>
            <a:r>
              <a:rPr lang="en-US" sz="2800" b="1" dirty="0" smtClean="0"/>
              <a:t>:</a:t>
            </a:r>
            <a:r>
              <a:rPr lang="en-US" sz="2400" dirty="0"/>
              <a:t/>
            </a:r>
            <a:br>
              <a:rPr lang="en-US" sz="2400" dirty="0"/>
            </a:br>
            <a:r>
              <a:rPr lang="en-US" sz="2400" dirty="0"/>
              <a:t>              </a:t>
            </a:r>
            <a:r>
              <a:rPr lang="en-US" sz="2400" dirty="0" err="1" smtClean="0"/>
              <a:t>Fortschritt</a:t>
            </a:r>
            <a:r>
              <a:rPr lang="en-US" sz="2400" dirty="0" smtClean="0"/>
              <a:t> </a:t>
            </a:r>
            <a:r>
              <a:rPr lang="en-US" sz="2400" dirty="0" err="1" smtClean="0"/>
              <a:t>für</a:t>
            </a:r>
            <a:r>
              <a:rPr lang="en-US" sz="2400" dirty="0" smtClean="0"/>
              <a:t> die </a:t>
            </a:r>
            <a:r>
              <a:rPr lang="en-US" sz="2400" dirty="0" err="1" smtClean="0"/>
              <a:t>Zielgruppe</a:t>
            </a:r>
            <a:r>
              <a:rPr lang="en-US" sz="2400" dirty="0" smtClean="0"/>
              <a:t> und </a:t>
            </a:r>
            <a:r>
              <a:rPr lang="en-US" sz="2400" dirty="0" err="1" smtClean="0"/>
              <a:t>bessere</a:t>
            </a:r>
            <a:r>
              <a:rPr lang="en-US" sz="2400" dirty="0" smtClean="0"/>
              <a:t> </a:t>
            </a:r>
            <a:r>
              <a:rPr lang="en-US" sz="2400" dirty="0" err="1" smtClean="0"/>
              <a:t>Dienstleistung</a:t>
            </a:r>
            <a:r>
              <a:rPr lang="en-US" sz="2400" dirty="0" smtClean="0"/>
              <a:t>: </a:t>
            </a:r>
            <a:r>
              <a:rPr lang="en-US" sz="2400" dirty="0"/>
              <a:t/>
            </a:r>
            <a:br>
              <a:rPr lang="en-US" sz="2400" dirty="0"/>
            </a:br>
            <a:r>
              <a:rPr lang="en-US" sz="2400" dirty="0"/>
              <a:t>                    </a:t>
            </a:r>
            <a:r>
              <a:rPr lang="en-US" sz="1800" dirty="0" err="1" smtClean="0"/>
              <a:t>Wieviel</a:t>
            </a:r>
            <a:r>
              <a:rPr lang="en-US" sz="1800" dirty="0" smtClean="0"/>
              <a:t> </a:t>
            </a:r>
            <a:r>
              <a:rPr lang="en-US" sz="1800" dirty="0" err="1" smtClean="0"/>
              <a:t>haben</a:t>
            </a:r>
            <a:r>
              <a:rPr lang="en-US" sz="1800" dirty="0" smtClean="0"/>
              <a:t> </a:t>
            </a:r>
            <a:r>
              <a:rPr lang="en-US" sz="1800" dirty="0" err="1" smtClean="0"/>
              <a:t>wir</a:t>
            </a:r>
            <a:r>
              <a:rPr lang="en-US" sz="1800" dirty="0" smtClean="0"/>
              <a:t> </a:t>
            </a:r>
            <a:r>
              <a:rPr lang="en-US" sz="1800" dirty="0" err="1" smtClean="0"/>
              <a:t>geleistet</a:t>
            </a:r>
            <a:r>
              <a:rPr lang="en-US" sz="1800" dirty="0" smtClean="0"/>
              <a:t>?</a:t>
            </a:r>
            <a:r>
              <a:rPr lang="en-US" sz="1800" dirty="0"/>
              <a:t/>
            </a:r>
            <a:br>
              <a:rPr lang="en-US" sz="1800" dirty="0"/>
            </a:br>
            <a:r>
              <a:rPr lang="en-US" sz="1800" dirty="0"/>
              <a:t>		         </a:t>
            </a:r>
            <a:r>
              <a:rPr lang="en-US" sz="1800" dirty="0" err="1" smtClean="0"/>
              <a:t>Wie</a:t>
            </a:r>
            <a:r>
              <a:rPr lang="en-US" sz="1800" dirty="0" smtClean="0"/>
              <a:t> gut </a:t>
            </a:r>
            <a:r>
              <a:rPr lang="en-US" sz="1800" dirty="0" err="1" smtClean="0"/>
              <a:t>haben</a:t>
            </a:r>
            <a:r>
              <a:rPr lang="en-US" sz="1800" dirty="0" smtClean="0"/>
              <a:t> </a:t>
            </a:r>
            <a:r>
              <a:rPr lang="en-US" sz="1800" dirty="0" err="1" smtClean="0"/>
              <a:t>wir</a:t>
            </a:r>
            <a:r>
              <a:rPr lang="en-US" sz="1800" dirty="0" smtClean="0"/>
              <a:t> </a:t>
            </a:r>
            <a:r>
              <a:rPr lang="en-US" sz="1800" dirty="0" err="1" smtClean="0"/>
              <a:t>es</a:t>
            </a:r>
            <a:r>
              <a:rPr lang="en-US" sz="1800" dirty="0" smtClean="0"/>
              <a:t> </a:t>
            </a:r>
            <a:r>
              <a:rPr lang="en-US" sz="1800" dirty="0" err="1" smtClean="0"/>
              <a:t>gemacht</a:t>
            </a:r>
            <a:r>
              <a:rPr lang="en-US" sz="1800" dirty="0" smtClean="0"/>
              <a:t>?</a:t>
            </a:r>
            <a:r>
              <a:rPr lang="en-US" sz="1800" dirty="0"/>
              <a:t/>
            </a:r>
            <a:br>
              <a:rPr lang="en-US" sz="1800" dirty="0"/>
            </a:br>
            <a:r>
              <a:rPr lang="en-US" sz="1800" dirty="0"/>
              <a:t>		         </a:t>
            </a:r>
            <a:r>
              <a:rPr lang="en-US" sz="1800" dirty="0" smtClean="0"/>
              <a:t>Hat </a:t>
            </a:r>
            <a:r>
              <a:rPr lang="en-US" sz="1800" dirty="0" err="1" smtClean="0"/>
              <a:t>sich</a:t>
            </a:r>
            <a:r>
              <a:rPr lang="en-US" sz="1800" dirty="0" smtClean="0"/>
              <a:t> </a:t>
            </a:r>
            <a:r>
              <a:rPr lang="en-US" sz="1800" dirty="0" err="1" smtClean="0"/>
              <a:t>etwas</a:t>
            </a:r>
            <a:r>
              <a:rPr lang="en-US" sz="1800" dirty="0" smtClean="0"/>
              <a:t> </a:t>
            </a:r>
            <a:r>
              <a:rPr lang="en-US" sz="1800" dirty="0" err="1" smtClean="0"/>
              <a:t>verbessert</a:t>
            </a:r>
            <a:r>
              <a:rPr lang="en-US" sz="1800" dirty="0" smtClean="0"/>
              <a:t>?</a:t>
            </a:r>
            <a:endParaRPr lang="en-US" sz="1800" u="sng" dirty="0"/>
          </a:p>
        </p:txBody>
      </p:sp>
      <p:sp>
        <p:nvSpPr>
          <p:cNvPr id="187402" name="Text Box 10"/>
          <p:cNvSpPr txBox="1">
            <a:spLocks noChangeArrowheads="1"/>
          </p:cNvSpPr>
          <p:nvPr/>
        </p:nvSpPr>
        <p:spPr bwMode="auto">
          <a:xfrm>
            <a:off x="1371600" y="4629150"/>
            <a:ext cx="7696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dirty="0"/>
              <a:t>2. </a:t>
            </a:r>
            <a:r>
              <a:rPr lang="en-US" sz="2800" b="1" u="sng" dirty="0" err="1" smtClean="0"/>
              <a:t>Besondere</a:t>
            </a:r>
            <a:r>
              <a:rPr lang="en-US" sz="2800" b="1" u="sng" dirty="0" smtClean="0"/>
              <a:t> </a:t>
            </a:r>
            <a:r>
              <a:rPr lang="en-US" sz="2800" b="1" u="sng" dirty="0" err="1" smtClean="0"/>
              <a:t>Errungenschaften</a:t>
            </a:r>
            <a:r>
              <a:rPr lang="en-US" sz="2800" b="1" dirty="0" smtClean="0"/>
              <a:t>:</a:t>
            </a:r>
            <a:r>
              <a:rPr lang="en-US" sz="2400" dirty="0" smtClean="0"/>
              <a:t> </a:t>
            </a:r>
            <a:r>
              <a:rPr lang="en-US" sz="2400" dirty="0"/>
              <a:t>Positive </a:t>
            </a:r>
            <a:r>
              <a:rPr lang="en-US" sz="2400" dirty="0" err="1" smtClean="0"/>
              <a:t>Aktivitäten</a:t>
            </a:r>
            <a:r>
              <a:rPr lang="en-US" sz="2400" dirty="0" smtClean="0"/>
              <a:t>, die </a:t>
            </a:r>
            <a:r>
              <a:rPr lang="en-US" sz="2400" dirty="0" err="1" smtClean="0"/>
              <a:t>oben</a:t>
            </a:r>
            <a:r>
              <a:rPr lang="en-US" sz="2400" dirty="0" smtClean="0"/>
              <a:t> </a:t>
            </a:r>
            <a:r>
              <a:rPr lang="en-US" sz="2400" dirty="0" err="1" smtClean="0"/>
              <a:t>nicht</a:t>
            </a:r>
            <a:r>
              <a:rPr lang="en-US" sz="2400" dirty="0" smtClean="0"/>
              <a:t> </a:t>
            </a:r>
            <a:r>
              <a:rPr lang="en-US" sz="2400" dirty="0" err="1" smtClean="0"/>
              <a:t>enthalten</a:t>
            </a:r>
            <a:r>
              <a:rPr lang="en-US" sz="2400" dirty="0" smtClean="0"/>
              <a:t> </a:t>
            </a:r>
            <a:r>
              <a:rPr lang="en-US" sz="2400" dirty="0" err="1" smtClean="0"/>
              <a:t>sind</a:t>
            </a:r>
            <a:r>
              <a:rPr lang="en-US" sz="2400" dirty="0" smtClean="0"/>
              <a:t>.</a:t>
            </a:r>
            <a:endParaRPr lang="en-US" sz="2400" u="sng" dirty="0"/>
          </a:p>
        </p:txBody>
      </p:sp>
      <p:sp>
        <p:nvSpPr>
          <p:cNvPr id="187403" name="Text Box 11"/>
          <p:cNvSpPr txBox="1">
            <a:spLocks noChangeArrowheads="1"/>
          </p:cNvSpPr>
          <p:nvPr/>
        </p:nvSpPr>
        <p:spPr bwMode="auto">
          <a:xfrm>
            <a:off x="1371600" y="5576888"/>
            <a:ext cx="7696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dirty="0"/>
              <a:t>3. </a:t>
            </a:r>
            <a:r>
              <a:rPr lang="en-US" sz="2800" b="1" u="sng" dirty="0" err="1" smtClean="0"/>
              <a:t>Anekdoten</a:t>
            </a:r>
            <a:r>
              <a:rPr lang="en-US" sz="2800" b="1" dirty="0" smtClean="0"/>
              <a:t>:</a:t>
            </a:r>
            <a:r>
              <a:rPr lang="en-US" sz="2400" dirty="0" smtClean="0"/>
              <a:t> </a:t>
            </a:r>
            <a:r>
              <a:rPr lang="en-US" sz="2400" dirty="0" err="1" smtClean="0"/>
              <a:t>Geschichten</a:t>
            </a:r>
            <a:r>
              <a:rPr lang="en-US" sz="2400" dirty="0" smtClean="0"/>
              <a:t> hinter den </a:t>
            </a:r>
            <a:r>
              <a:rPr lang="en-US" sz="2400" dirty="0" err="1" smtClean="0"/>
              <a:t>Statistiken</a:t>
            </a:r>
            <a:r>
              <a:rPr lang="en-US" sz="2400" dirty="0" smtClean="0"/>
              <a:t>, die </a:t>
            </a:r>
            <a:r>
              <a:rPr lang="en-US" sz="2400" dirty="0" err="1" smtClean="0"/>
              <a:t>zeigen</a:t>
            </a:r>
            <a:r>
              <a:rPr lang="en-US" sz="2400" dirty="0" smtClean="0"/>
              <a:t> </a:t>
            </a:r>
            <a:r>
              <a:rPr lang="en-US" sz="2400" dirty="0" err="1" smtClean="0"/>
              <a:t>inwiefern</a:t>
            </a:r>
            <a:r>
              <a:rPr lang="en-US" sz="2400" dirty="0" smtClean="0"/>
              <a:t> </a:t>
            </a:r>
            <a:r>
              <a:rPr lang="en-US" sz="2400" dirty="0" err="1" smtClean="0"/>
              <a:t>sich</a:t>
            </a:r>
            <a:r>
              <a:rPr lang="en-US" sz="2400" dirty="0" smtClean="0"/>
              <a:t> </a:t>
            </a:r>
            <a:r>
              <a:rPr lang="en-US" sz="2400" dirty="0" err="1" smtClean="0"/>
              <a:t>etwas</a:t>
            </a:r>
            <a:r>
              <a:rPr lang="en-US" sz="2400" dirty="0" smtClean="0"/>
              <a:t> </a:t>
            </a:r>
            <a:r>
              <a:rPr lang="en-US" sz="2400" dirty="0" err="1" smtClean="0"/>
              <a:t>konkret</a:t>
            </a:r>
            <a:r>
              <a:rPr lang="en-US" sz="2400" dirty="0" smtClean="0"/>
              <a:t> </a:t>
            </a:r>
            <a:r>
              <a:rPr lang="en-US" sz="2400" dirty="0" err="1" smtClean="0"/>
              <a:t>verbessert</a:t>
            </a:r>
            <a:r>
              <a:rPr lang="en-US" sz="2400" dirty="0" smtClean="0"/>
              <a:t> hat.</a:t>
            </a:r>
            <a:endParaRPr lang="en-US" sz="2400" u="sng" dirty="0"/>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49</a:t>
            </a:fld>
            <a:endParaRPr lang="de-DE"/>
          </a:p>
        </p:txBody>
      </p:sp>
    </p:spTree>
    <p:extLst>
      <p:ext uri="{BB962C8B-B14F-4D97-AF65-F5344CB8AC3E}">
        <p14:creationId xmlns:p14="http://schemas.microsoft.com/office/powerpoint/2010/main" val="3583262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739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740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740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87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utoUpdateAnimBg="0"/>
      <p:bldP spid="187401" grpId="0" autoUpdateAnimBg="0"/>
      <p:bldP spid="187402" grpId="0" autoUpdateAnimBg="0"/>
      <p:bldP spid="18740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04336" y="304800"/>
            <a:ext cx="7696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2800" b="1" dirty="0">
                <a:solidFill>
                  <a:srgbClr val="000000"/>
                </a:solidFill>
                <a:latin typeface="Times New Roman" charset="0"/>
              </a:rPr>
              <a:t>Die </a:t>
            </a:r>
            <a:r>
              <a:rPr lang="en-US" sz="2800" b="1" dirty="0" err="1">
                <a:solidFill>
                  <a:srgbClr val="000000"/>
                </a:solidFill>
                <a:latin typeface="Times New Roman" charset="0"/>
              </a:rPr>
              <a:t>Tücken</a:t>
            </a:r>
            <a:r>
              <a:rPr lang="en-US" sz="2800" b="1" dirty="0">
                <a:solidFill>
                  <a:srgbClr val="000000"/>
                </a:solidFill>
                <a:latin typeface="Times New Roman" charset="0"/>
              </a:rPr>
              <a:t> der </a:t>
            </a:r>
            <a:r>
              <a:rPr lang="en-US" sz="2800" b="1" dirty="0" err="1">
                <a:solidFill>
                  <a:srgbClr val="000000"/>
                </a:solidFill>
                <a:latin typeface="Times New Roman" charset="0"/>
              </a:rPr>
              <a:t>Sprache</a:t>
            </a:r>
            <a:r>
              <a:rPr lang="en-US" sz="2400" b="1" dirty="0">
                <a:solidFill>
                  <a:srgbClr val="000000"/>
                </a:solidFill>
                <a:latin typeface="Times New Roman" charset="0"/>
              </a:rPr>
              <a:t/>
            </a:r>
            <a:br>
              <a:rPr lang="en-US" sz="2400" b="1" dirty="0">
                <a:solidFill>
                  <a:srgbClr val="000000"/>
                </a:solidFill>
                <a:latin typeface="Times New Roman" charset="0"/>
              </a:rPr>
            </a:br>
            <a:r>
              <a:rPr lang="en-US" sz="1800" dirty="0" err="1">
                <a:solidFill>
                  <a:srgbClr val="000000"/>
                </a:solidFill>
                <a:latin typeface="Times New Roman" charset="0"/>
              </a:rPr>
              <a:t>Zu</a:t>
            </a:r>
            <a:r>
              <a:rPr lang="en-US" sz="1800" dirty="0">
                <a:solidFill>
                  <a:srgbClr val="000000"/>
                </a:solidFill>
                <a:latin typeface="Times New Roman" charset="0"/>
              </a:rPr>
              <a:t> </a:t>
            </a:r>
            <a:r>
              <a:rPr lang="en-US" sz="1800" dirty="0" err="1">
                <a:solidFill>
                  <a:srgbClr val="000000"/>
                </a:solidFill>
                <a:latin typeface="Times New Roman" charset="0"/>
              </a:rPr>
              <a:t>viele</a:t>
            </a:r>
            <a:r>
              <a:rPr lang="en-US" sz="1800" dirty="0">
                <a:solidFill>
                  <a:srgbClr val="000000"/>
                </a:solidFill>
                <a:latin typeface="Times New Roman" charset="0"/>
              </a:rPr>
              <a:t> </a:t>
            </a:r>
            <a:r>
              <a:rPr lang="en-US" sz="1800" dirty="0" err="1">
                <a:solidFill>
                  <a:srgbClr val="000000"/>
                </a:solidFill>
                <a:latin typeface="Times New Roman" charset="0"/>
              </a:rPr>
              <a:t>Begriffe</a:t>
            </a:r>
            <a:r>
              <a:rPr lang="en-US" sz="1800" dirty="0">
                <a:solidFill>
                  <a:srgbClr val="000000"/>
                </a:solidFill>
                <a:latin typeface="Times New Roman" charset="0"/>
              </a:rPr>
              <a:t>. </a:t>
            </a:r>
            <a:r>
              <a:rPr lang="en-US" sz="1800" dirty="0" err="1">
                <a:solidFill>
                  <a:srgbClr val="000000"/>
                </a:solidFill>
                <a:latin typeface="Times New Roman" charset="0"/>
              </a:rPr>
              <a:t>Zu</a:t>
            </a:r>
            <a:r>
              <a:rPr lang="en-US" sz="1800" dirty="0">
                <a:solidFill>
                  <a:srgbClr val="000000"/>
                </a:solidFill>
                <a:latin typeface="Times New Roman" charset="0"/>
              </a:rPr>
              <a:t> </a:t>
            </a:r>
            <a:r>
              <a:rPr lang="en-US" sz="1800" dirty="0" err="1">
                <a:solidFill>
                  <a:srgbClr val="000000"/>
                </a:solidFill>
                <a:latin typeface="Times New Roman" charset="0"/>
              </a:rPr>
              <a:t>wenige</a:t>
            </a:r>
            <a:r>
              <a:rPr lang="en-US" sz="1800" dirty="0">
                <a:solidFill>
                  <a:srgbClr val="000000"/>
                </a:solidFill>
                <a:latin typeface="Times New Roman" charset="0"/>
              </a:rPr>
              <a:t> </a:t>
            </a:r>
            <a:r>
              <a:rPr lang="en-US" sz="1800" dirty="0" err="1">
                <a:solidFill>
                  <a:srgbClr val="000000"/>
                </a:solidFill>
                <a:latin typeface="Times New Roman" charset="0"/>
              </a:rPr>
              <a:t>Definitionen</a:t>
            </a:r>
            <a:r>
              <a:rPr lang="en-US" sz="1800" dirty="0">
                <a:solidFill>
                  <a:srgbClr val="000000"/>
                </a:solidFill>
                <a:latin typeface="Times New Roman" charset="0"/>
              </a:rPr>
              <a:t>. </a:t>
            </a:r>
            <a:r>
              <a:rPr lang="en-US" sz="1800" dirty="0" err="1">
                <a:solidFill>
                  <a:srgbClr val="000000"/>
                </a:solidFill>
                <a:latin typeface="Times New Roman" charset="0"/>
              </a:rPr>
              <a:t>Zu</a:t>
            </a:r>
            <a:r>
              <a:rPr lang="en-US" sz="1800" dirty="0">
                <a:solidFill>
                  <a:srgbClr val="000000"/>
                </a:solidFill>
                <a:latin typeface="Times New Roman" charset="0"/>
              </a:rPr>
              <a:t> </a:t>
            </a:r>
            <a:r>
              <a:rPr lang="en-US" sz="1800" dirty="0" err="1">
                <a:solidFill>
                  <a:srgbClr val="000000"/>
                </a:solidFill>
                <a:latin typeface="Times New Roman" charset="0"/>
              </a:rPr>
              <a:t>wenig</a:t>
            </a:r>
            <a:r>
              <a:rPr lang="en-US" sz="1800" dirty="0">
                <a:solidFill>
                  <a:srgbClr val="000000"/>
                </a:solidFill>
                <a:latin typeface="Times New Roman" charset="0"/>
              </a:rPr>
              <a:t> </a:t>
            </a:r>
            <a:r>
              <a:rPr lang="en-US" sz="1800" dirty="0" err="1">
                <a:solidFill>
                  <a:srgbClr val="000000"/>
                </a:solidFill>
                <a:latin typeface="Times New Roman" charset="0"/>
              </a:rPr>
              <a:t>Disziplin</a:t>
            </a:r>
            <a:endParaRPr lang="en-US" sz="1800" dirty="0">
              <a:solidFill>
                <a:srgbClr val="000000"/>
              </a:solidFill>
              <a:latin typeface="Times New Roman" charset="0"/>
            </a:endParaRPr>
          </a:p>
        </p:txBody>
      </p:sp>
      <p:sp>
        <p:nvSpPr>
          <p:cNvPr id="27651" name="Oval 3"/>
          <p:cNvSpPr>
            <a:spLocks noChangeArrowheads="1"/>
          </p:cNvSpPr>
          <p:nvPr/>
        </p:nvSpPr>
        <p:spPr bwMode="auto">
          <a:xfrm>
            <a:off x="3810000" y="1371600"/>
            <a:ext cx="1752600" cy="914400"/>
          </a:xfrm>
          <a:prstGeom prst="ellipse">
            <a:avLst/>
          </a:prstGeom>
          <a:solidFill>
            <a:schemeClr val="bg1"/>
          </a:solidFill>
          <a:ln w="9525">
            <a:solidFill>
              <a:schemeClr val="tx1"/>
            </a:solidFill>
            <a:round/>
            <a:headEnd/>
            <a:tailEnd/>
          </a:ln>
        </p:spPr>
        <p:txBody>
          <a:bodyPr wrap="none" anchor="ctr"/>
          <a:lstStyle/>
          <a:p>
            <a:pPr algn="ctr"/>
            <a:r>
              <a:rPr lang="en-US" sz="2400" dirty="0" err="1">
                <a:latin typeface="Times New Roman" charset="0"/>
              </a:rPr>
              <a:t>Referenzwert</a:t>
            </a:r>
            <a:endParaRPr lang="en-US" sz="2400" dirty="0">
              <a:latin typeface="Times New Roman" charset="0"/>
            </a:endParaRPr>
          </a:p>
        </p:txBody>
      </p:sp>
      <p:sp>
        <p:nvSpPr>
          <p:cNvPr id="27652" name="Oval 4"/>
          <p:cNvSpPr>
            <a:spLocks noChangeArrowheads="1"/>
          </p:cNvSpPr>
          <p:nvPr/>
        </p:nvSpPr>
        <p:spPr bwMode="auto">
          <a:xfrm>
            <a:off x="3810000" y="5334000"/>
            <a:ext cx="1752600" cy="914400"/>
          </a:xfrm>
          <a:prstGeom prst="ellipse">
            <a:avLst/>
          </a:prstGeom>
          <a:solidFill>
            <a:schemeClr val="bg1"/>
          </a:solidFill>
          <a:ln w="9525">
            <a:solidFill>
              <a:schemeClr val="tx1"/>
            </a:solidFill>
            <a:round/>
            <a:headEnd/>
            <a:tailEnd/>
          </a:ln>
        </p:spPr>
        <p:txBody>
          <a:bodyPr wrap="none" anchor="ctr"/>
          <a:lstStyle/>
          <a:p>
            <a:r>
              <a:rPr lang="en-US" sz="2400">
                <a:latin typeface="Times New Roman" charset="0"/>
              </a:rPr>
              <a:t>Zielpunkt</a:t>
            </a:r>
          </a:p>
        </p:txBody>
      </p:sp>
      <p:sp>
        <p:nvSpPr>
          <p:cNvPr id="27653" name="Oval 5"/>
          <p:cNvSpPr>
            <a:spLocks noChangeArrowheads="1"/>
          </p:cNvSpPr>
          <p:nvPr/>
        </p:nvSpPr>
        <p:spPr bwMode="auto">
          <a:xfrm>
            <a:off x="450850" y="3124200"/>
            <a:ext cx="1752600" cy="914400"/>
          </a:xfrm>
          <a:prstGeom prst="ellipse">
            <a:avLst/>
          </a:prstGeom>
          <a:solidFill>
            <a:schemeClr val="bg1"/>
          </a:solidFill>
          <a:ln w="9525">
            <a:solidFill>
              <a:schemeClr val="tx1"/>
            </a:solidFill>
            <a:round/>
            <a:headEnd/>
            <a:tailEnd/>
          </a:ln>
        </p:spPr>
        <p:txBody>
          <a:bodyPr wrap="none" anchor="ctr"/>
          <a:lstStyle/>
          <a:p>
            <a:r>
              <a:rPr lang="en-US" sz="2400">
                <a:latin typeface="Times New Roman" charset="0"/>
              </a:rPr>
              <a:t>Indikator</a:t>
            </a:r>
          </a:p>
        </p:txBody>
      </p:sp>
      <p:sp>
        <p:nvSpPr>
          <p:cNvPr id="27654" name="Oval 6"/>
          <p:cNvSpPr>
            <a:spLocks noChangeArrowheads="1"/>
          </p:cNvSpPr>
          <p:nvPr/>
        </p:nvSpPr>
        <p:spPr bwMode="auto">
          <a:xfrm>
            <a:off x="7239000" y="3124200"/>
            <a:ext cx="1752600" cy="914400"/>
          </a:xfrm>
          <a:prstGeom prst="ellipse">
            <a:avLst/>
          </a:prstGeom>
          <a:solidFill>
            <a:schemeClr val="bg1"/>
          </a:solidFill>
          <a:ln w="9525">
            <a:solidFill>
              <a:schemeClr val="tx1"/>
            </a:solidFill>
            <a:round/>
            <a:headEnd/>
            <a:tailEnd/>
          </a:ln>
        </p:spPr>
        <p:txBody>
          <a:bodyPr wrap="none" anchor="ctr"/>
          <a:lstStyle/>
          <a:p>
            <a:pPr algn="ctr"/>
            <a:r>
              <a:rPr lang="en-US" sz="2400">
                <a:latin typeface="Times New Roman" charset="0"/>
              </a:rPr>
              <a:t>Ziel</a:t>
            </a:r>
          </a:p>
        </p:txBody>
      </p:sp>
      <p:sp>
        <p:nvSpPr>
          <p:cNvPr id="27655" name="Oval 7"/>
          <p:cNvSpPr>
            <a:spLocks noChangeArrowheads="1"/>
          </p:cNvSpPr>
          <p:nvPr/>
        </p:nvSpPr>
        <p:spPr bwMode="auto">
          <a:xfrm>
            <a:off x="6096000" y="1828800"/>
            <a:ext cx="1752600" cy="914400"/>
          </a:xfrm>
          <a:prstGeom prst="ellipse">
            <a:avLst/>
          </a:prstGeom>
          <a:solidFill>
            <a:schemeClr val="bg1"/>
          </a:solidFill>
          <a:ln w="9525">
            <a:solidFill>
              <a:schemeClr val="tx1"/>
            </a:solidFill>
            <a:round/>
            <a:headEnd/>
            <a:tailEnd/>
          </a:ln>
        </p:spPr>
        <p:txBody>
          <a:bodyPr wrap="none" anchor="ctr"/>
          <a:lstStyle/>
          <a:p>
            <a:r>
              <a:rPr lang="en-US" sz="2400">
                <a:latin typeface="Times New Roman" charset="0"/>
              </a:rPr>
              <a:t>Resultat</a:t>
            </a:r>
          </a:p>
        </p:txBody>
      </p:sp>
      <p:sp>
        <p:nvSpPr>
          <p:cNvPr id="27656" name="Oval 8"/>
          <p:cNvSpPr>
            <a:spLocks noChangeArrowheads="1"/>
          </p:cNvSpPr>
          <p:nvPr/>
        </p:nvSpPr>
        <p:spPr bwMode="auto">
          <a:xfrm>
            <a:off x="6172200" y="4800600"/>
            <a:ext cx="1752600" cy="914400"/>
          </a:xfrm>
          <a:prstGeom prst="ellipse">
            <a:avLst/>
          </a:prstGeom>
          <a:solidFill>
            <a:schemeClr val="bg1"/>
          </a:solidFill>
          <a:ln w="9525">
            <a:solidFill>
              <a:schemeClr val="tx1"/>
            </a:solidFill>
            <a:round/>
            <a:headEnd/>
            <a:tailEnd/>
          </a:ln>
        </p:spPr>
        <p:txBody>
          <a:bodyPr wrap="none" anchor="ctr"/>
          <a:lstStyle/>
          <a:p>
            <a:pPr algn="ctr"/>
            <a:r>
              <a:rPr lang="en-US" sz="2400" dirty="0" err="1">
                <a:latin typeface="Times New Roman" charset="0"/>
              </a:rPr>
              <a:t>Zielsetzung</a:t>
            </a:r>
            <a:endParaRPr lang="en-US" sz="2400" dirty="0">
              <a:latin typeface="Times New Roman" charset="0"/>
            </a:endParaRPr>
          </a:p>
        </p:txBody>
      </p:sp>
      <p:sp>
        <p:nvSpPr>
          <p:cNvPr id="27657" name="Oval 9"/>
          <p:cNvSpPr>
            <a:spLocks noChangeArrowheads="1"/>
          </p:cNvSpPr>
          <p:nvPr/>
        </p:nvSpPr>
        <p:spPr bwMode="auto">
          <a:xfrm>
            <a:off x="1371600" y="1828800"/>
            <a:ext cx="1752600" cy="914400"/>
          </a:xfrm>
          <a:prstGeom prst="ellipse">
            <a:avLst/>
          </a:prstGeom>
          <a:solidFill>
            <a:schemeClr val="bg1"/>
          </a:solidFill>
          <a:ln w="9525">
            <a:solidFill>
              <a:schemeClr val="tx1"/>
            </a:solidFill>
            <a:round/>
            <a:headEnd/>
            <a:tailEnd/>
          </a:ln>
        </p:spPr>
        <p:txBody>
          <a:bodyPr wrap="none" anchor="ctr"/>
          <a:lstStyle/>
          <a:p>
            <a:r>
              <a:rPr lang="en-US" sz="2400">
                <a:latin typeface="Times New Roman" charset="0"/>
              </a:rPr>
              <a:t>Ergebnis</a:t>
            </a:r>
          </a:p>
        </p:txBody>
      </p:sp>
      <p:sp>
        <p:nvSpPr>
          <p:cNvPr id="27658" name="Oval 10"/>
          <p:cNvSpPr>
            <a:spLocks noChangeArrowheads="1"/>
          </p:cNvSpPr>
          <p:nvPr/>
        </p:nvSpPr>
        <p:spPr bwMode="auto">
          <a:xfrm>
            <a:off x="1447800" y="4800600"/>
            <a:ext cx="1752600" cy="914400"/>
          </a:xfrm>
          <a:prstGeom prst="ellipse">
            <a:avLst/>
          </a:prstGeom>
          <a:solidFill>
            <a:schemeClr val="bg1"/>
          </a:solidFill>
          <a:ln w="9525">
            <a:solidFill>
              <a:schemeClr val="tx1"/>
            </a:solidFill>
            <a:round/>
            <a:headEnd/>
            <a:tailEnd/>
          </a:ln>
        </p:spPr>
        <p:txBody>
          <a:bodyPr wrap="none" anchor="ctr"/>
          <a:lstStyle/>
          <a:p>
            <a:pPr algn="ctr"/>
            <a:r>
              <a:rPr lang="en-US" sz="2400">
                <a:latin typeface="Times New Roman" charset="0"/>
              </a:rPr>
              <a:t>Maßnahme</a:t>
            </a:r>
          </a:p>
        </p:txBody>
      </p:sp>
      <p:sp>
        <p:nvSpPr>
          <p:cNvPr id="27659" name="Oval 11"/>
          <p:cNvSpPr>
            <a:spLocks noChangeArrowheads="1"/>
          </p:cNvSpPr>
          <p:nvPr/>
        </p:nvSpPr>
        <p:spPr bwMode="auto">
          <a:xfrm>
            <a:off x="2667000" y="2667000"/>
            <a:ext cx="3962400" cy="2286000"/>
          </a:xfrm>
          <a:prstGeom prst="ellipse">
            <a:avLst/>
          </a:prstGeom>
          <a:solidFill>
            <a:schemeClr val="bg1"/>
          </a:solidFill>
          <a:ln w="9525">
            <a:solidFill>
              <a:schemeClr val="tx1"/>
            </a:solidFill>
            <a:round/>
            <a:headEnd/>
            <a:tailEnd/>
          </a:ln>
        </p:spPr>
        <p:txBody>
          <a:bodyPr wrap="none" anchor="ctr"/>
          <a:lstStyle/>
          <a:p>
            <a:pPr algn="l"/>
            <a:r>
              <a:rPr lang="en-US" sz="2400" dirty="0">
                <a:latin typeface="Times New Roman" charset="0"/>
              </a:rPr>
              <a:t>         </a:t>
            </a:r>
            <a:r>
              <a:rPr lang="en-US" sz="2400" dirty="0" err="1">
                <a:latin typeface="Times New Roman" charset="0"/>
              </a:rPr>
              <a:t>Modifikatoren</a:t>
            </a:r>
            <a:endParaRPr lang="en-US" sz="2400" dirty="0">
              <a:latin typeface="Times New Roman" charset="0"/>
            </a:endParaRPr>
          </a:p>
          <a:p>
            <a:pPr algn="l"/>
            <a:r>
              <a:rPr lang="en-US" sz="1800" dirty="0">
                <a:latin typeface="Times New Roman" charset="0"/>
              </a:rPr>
              <a:t>  </a:t>
            </a:r>
            <a:r>
              <a:rPr lang="en-US" sz="1800" dirty="0" err="1">
                <a:latin typeface="Times New Roman" charset="0"/>
              </a:rPr>
              <a:t>messbar</a:t>
            </a:r>
            <a:r>
              <a:rPr lang="en-US" sz="1800" dirty="0">
                <a:latin typeface="Times New Roman" charset="0"/>
              </a:rPr>
              <a:t>     	 Kern</a:t>
            </a:r>
          </a:p>
          <a:p>
            <a:pPr algn="l"/>
            <a:r>
              <a:rPr lang="en-US" sz="1800" dirty="0">
                <a:latin typeface="Times New Roman" charset="0"/>
              </a:rPr>
              <a:t>  </a:t>
            </a:r>
            <a:r>
              <a:rPr lang="en-US" sz="1800" dirty="0" err="1">
                <a:latin typeface="Times New Roman" charset="0"/>
              </a:rPr>
              <a:t>eilig</a:t>
            </a:r>
            <a:r>
              <a:rPr lang="en-US" sz="1800" dirty="0">
                <a:latin typeface="Times New Roman" charset="0"/>
              </a:rPr>
              <a:t>		</a:t>
            </a:r>
            <a:r>
              <a:rPr lang="en-US" sz="1800" dirty="0" err="1">
                <a:latin typeface="Times New Roman" charset="0"/>
              </a:rPr>
              <a:t>qualitativ</a:t>
            </a:r>
            <a:endParaRPr lang="en-US" sz="1800" dirty="0">
              <a:latin typeface="Times New Roman" charset="0"/>
            </a:endParaRPr>
          </a:p>
          <a:p>
            <a:pPr algn="ctr"/>
            <a:r>
              <a:rPr lang="en-US" sz="1800" dirty="0">
                <a:latin typeface="Times New Roman" charset="0"/>
              </a:rPr>
              <a:t>  </a:t>
            </a:r>
            <a:r>
              <a:rPr lang="en-US" sz="1800" dirty="0" err="1">
                <a:latin typeface="Times New Roman" charset="0"/>
              </a:rPr>
              <a:t>Priorität</a:t>
            </a:r>
            <a:r>
              <a:rPr lang="en-US" sz="1800" dirty="0">
                <a:latin typeface="Times New Roman" charset="0"/>
              </a:rPr>
              <a:t>             </a:t>
            </a:r>
            <a:r>
              <a:rPr lang="en-US" sz="1800" dirty="0" err="1">
                <a:latin typeface="Times New Roman" charset="0"/>
              </a:rPr>
              <a:t>programmatisch</a:t>
            </a:r>
            <a:endParaRPr lang="en-US" sz="1800" dirty="0">
              <a:latin typeface="Times New Roman" charset="0"/>
            </a:endParaRPr>
          </a:p>
          <a:p>
            <a:pPr algn="l"/>
            <a:r>
              <a:rPr lang="en-US" sz="1800" dirty="0">
                <a:latin typeface="Times New Roman" charset="0"/>
              </a:rPr>
              <a:t>  </a:t>
            </a:r>
            <a:r>
              <a:rPr lang="en-US" sz="1800" dirty="0" err="1">
                <a:latin typeface="Times New Roman" charset="0"/>
              </a:rPr>
              <a:t>gezielt</a:t>
            </a:r>
            <a:r>
              <a:rPr lang="en-US" sz="1800" dirty="0">
                <a:latin typeface="Times New Roman" charset="0"/>
              </a:rPr>
              <a:t>          	</a:t>
            </a:r>
            <a:r>
              <a:rPr lang="en-US" sz="1800" dirty="0" err="1">
                <a:latin typeface="Times New Roman" charset="0"/>
              </a:rPr>
              <a:t>Leistung</a:t>
            </a:r>
            <a:endParaRPr lang="en-US" sz="1800" dirty="0">
              <a:latin typeface="Times New Roman" charset="0"/>
            </a:endParaRPr>
          </a:p>
          <a:p>
            <a:pPr algn="l"/>
            <a:r>
              <a:rPr lang="en-US" sz="1800" dirty="0">
                <a:latin typeface="Times New Roman" charset="0"/>
              </a:rPr>
              <a:t>   </a:t>
            </a:r>
            <a:r>
              <a:rPr lang="en-US" sz="1800" dirty="0" err="1">
                <a:latin typeface="Times New Roman" charset="0"/>
              </a:rPr>
              <a:t>schrittweise</a:t>
            </a:r>
            <a:r>
              <a:rPr lang="en-US" sz="1800" dirty="0">
                <a:latin typeface="Times New Roman" charset="0"/>
              </a:rPr>
              <a:t> 	</a:t>
            </a:r>
            <a:r>
              <a:rPr lang="en-US" sz="1800" dirty="0" err="1">
                <a:latin typeface="Times New Roman" charset="0"/>
              </a:rPr>
              <a:t>strategisch</a:t>
            </a:r>
            <a:endParaRPr lang="en-US" sz="1800" dirty="0">
              <a:latin typeface="Times New Roman" charset="0"/>
            </a:endParaRPr>
          </a:p>
          <a:p>
            <a:pPr algn="l"/>
            <a:r>
              <a:rPr lang="en-US" sz="1800" dirty="0">
                <a:latin typeface="Times New Roman" charset="0"/>
              </a:rPr>
              <a:t>                 </a:t>
            </a:r>
            <a:r>
              <a:rPr lang="en-US" sz="1800" dirty="0" err="1">
                <a:latin typeface="Times New Roman" charset="0"/>
              </a:rPr>
              <a:t>systemisch</a:t>
            </a:r>
            <a:endParaRPr lang="en-US" sz="1800" dirty="0">
              <a:latin typeface="Times New Roman" charset="0"/>
            </a:endParaRPr>
          </a:p>
        </p:txBody>
      </p:sp>
      <p:sp>
        <p:nvSpPr>
          <p:cNvPr id="27660" name="AutoShape 14"/>
          <p:cNvSpPr>
            <a:spLocks noChangeArrowheads="1"/>
          </p:cNvSpPr>
          <p:nvPr/>
        </p:nvSpPr>
        <p:spPr bwMode="auto">
          <a:xfrm>
            <a:off x="838200" y="6477000"/>
            <a:ext cx="228600" cy="152400"/>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3" name="Text Box 18"/>
          <p:cNvSpPr txBox="1">
            <a:spLocks noChangeArrowheads="1"/>
          </p:cNvSpPr>
          <p:nvPr/>
        </p:nvSpPr>
        <p:spPr bwMode="auto">
          <a:xfrm>
            <a:off x="990600" y="6477000"/>
            <a:ext cx="518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1400" dirty="0" smtClean="0">
                <a:latin typeface="Times New Roman" charset="0"/>
                <a:cs typeface="+mn-cs"/>
              </a:rPr>
              <a:t>    Lewis Carroll Center for Language Disorders</a:t>
            </a:r>
          </a:p>
        </p:txBody>
      </p:sp>
      <p:sp>
        <p:nvSpPr>
          <p:cNvPr id="55315" name="Rectangle 19"/>
          <p:cNvSpPr>
            <a:spLocks noChangeArrowheads="1"/>
          </p:cNvSpPr>
          <p:nvPr/>
        </p:nvSpPr>
        <p:spPr bwMode="auto">
          <a:xfrm>
            <a:off x="5467350" y="6210300"/>
            <a:ext cx="3676650" cy="5715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sp>
        <p:nvSpPr>
          <p:cNvPr id="55316" name="Text Box 20"/>
          <p:cNvSpPr txBox="1">
            <a:spLocks noChangeArrowheads="1"/>
          </p:cNvSpPr>
          <p:nvPr/>
        </p:nvSpPr>
        <p:spPr bwMode="auto">
          <a:xfrm>
            <a:off x="5391150" y="6276975"/>
            <a:ext cx="39322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dirty="0" err="1" smtClean="0">
                <a:solidFill>
                  <a:srgbClr val="000000"/>
                </a:solidFill>
                <a:cs typeface="+mn-cs"/>
              </a:rPr>
              <a:t>Messbare</a:t>
            </a:r>
            <a:r>
              <a:rPr lang="en-US" dirty="0" smtClean="0">
                <a:solidFill>
                  <a:srgbClr val="000000"/>
                </a:solidFill>
                <a:cs typeface="+mn-cs"/>
              </a:rPr>
              <a:t> </a:t>
            </a:r>
            <a:r>
              <a:rPr lang="en-US" dirty="0" err="1" smtClean="0">
                <a:solidFill>
                  <a:srgbClr val="000000"/>
                </a:solidFill>
                <a:cs typeface="+mn-cs"/>
              </a:rPr>
              <a:t>dringende</a:t>
            </a:r>
            <a:r>
              <a:rPr lang="en-US" dirty="0" smtClean="0">
                <a:solidFill>
                  <a:srgbClr val="000000"/>
                </a:solidFill>
                <a:cs typeface="+mn-cs"/>
              </a:rPr>
              <a:t> </a:t>
            </a:r>
            <a:r>
              <a:rPr lang="en-US" dirty="0" err="1" smtClean="0">
                <a:solidFill>
                  <a:srgbClr val="000000"/>
                </a:solidFill>
                <a:cs typeface="+mn-cs"/>
              </a:rPr>
              <a:t>Systemindikatoren</a:t>
            </a:r>
            <a:endParaRPr lang="en-US" dirty="0" smtClean="0">
              <a:solidFill>
                <a:srgbClr val="000000"/>
              </a:solidFill>
              <a:cs typeface="+mn-cs"/>
            </a:endParaRPr>
          </a:p>
        </p:txBody>
      </p:sp>
      <p:sp>
        <p:nvSpPr>
          <p:cNvPr id="2" name="Espace réservé du pied de page 1"/>
          <p:cNvSpPr>
            <a:spLocks noGrp="1"/>
          </p:cNvSpPr>
          <p:nvPr>
            <p:ph type="ftr" sz="quarter" idx="11"/>
          </p:nvPr>
        </p:nvSpPr>
        <p:spPr>
          <a:xfrm>
            <a:off x="3124200" y="6356351"/>
            <a:ext cx="2895600" cy="273050"/>
          </a:xfrm>
        </p:spPr>
        <p:txBody>
          <a:bodyPr/>
          <a:lstStyle/>
          <a:p>
            <a:endParaRPr lang="de-DE" dirty="0"/>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5</a:t>
            </a:fld>
            <a:endParaRPr lang="de-DE"/>
          </a:p>
        </p:txBody>
      </p:sp>
    </p:spTree>
    <p:extLst>
      <p:ext uri="{BB962C8B-B14F-4D97-AF65-F5344CB8AC3E}">
        <p14:creationId xmlns:p14="http://schemas.microsoft.com/office/powerpoint/2010/main" val="2811625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5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5" grpId="0" animBg="1"/>
      <p:bldP spid="55316" grpId="0"/>
      <p:bldP spid="55316"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1236663" y="447675"/>
            <a:ext cx="7562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3600" dirty="0" err="1"/>
              <a:t>Treffen</a:t>
            </a:r>
            <a:r>
              <a:rPr lang="en-US" sz="3600" dirty="0"/>
              <a:t> des </a:t>
            </a:r>
            <a:r>
              <a:rPr lang="en-US" sz="3600" dirty="0" err="1"/>
              <a:t>Direktoriums</a:t>
            </a:r>
            <a:r>
              <a:rPr lang="en-US" sz="3600" dirty="0"/>
              <a:t/>
            </a:r>
            <a:br>
              <a:rPr lang="en-US" sz="3600" dirty="0"/>
            </a:br>
            <a:r>
              <a:rPr lang="en-US" sz="3600" b="1" dirty="0"/>
              <a:t>AGENDA</a:t>
            </a:r>
          </a:p>
        </p:txBody>
      </p:sp>
      <p:sp>
        <p:nvSpPr>
          <p:cNvPr id="64515" name="Text Box 5"/>
          <p:cNvSpPr txBox="1">
            <a:spLocks noChangeArrowheads="1"/>
          </p:cNvSpPr>
          <p:nvPr/>
        </p:nvSpPr>
        <p:spPr bwMode="auto">
          <a:xfrm>
            <a:off x="1905000" y="1838325"/>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a:t>1.  Neue Daten</a:t>
            </a:r>
          </a:p>
        </p:txBody>
      </p:sp>
      <p:sp>
        <p:nvSpPr>
          <p:cNvPr id="64516" name="Text Box 6"/>
          <p:cNvSpPr txBox="1">
            <a:spLocks noChangeArrowheads="1"/>
          </p:cNvSpPr>
          <p:nvPr/>
        </p:nvSpPr>
        <p:spPr bwMode="auto">
          <a:xfrm>
            <a:off x="1905000" y="2462213"/>
            <a:ext cx="533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a:t>2.  Neue Geschichte hinter der Kurve</a:t>
            </a:r>
          </a:p>
        </p:txBody>
      </p:sp>
      <p:sp>
        <p:nvSpPr>
          <p:cNvPr id="64517" name="Text Box 7"/>
          <p:cNvSpPr txBox="1">
            <a:spLocks noChangeArrowheads="1"/>
          </p:cNvSpPr>
          <p:nvPr/>
        </p:nvSpPr>
        <p:spPr bwMode="auto">
          <a:xfrm>
            <a:off x="1905000" y="3133725"/>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a:t>3.  Neue Partner</a:t>
            </a:r>
          </a:p>
        </p:txBody>
      </p:sp>
      <p:sp>
        <p:nvSpPr>
          <p:cNvPr id="64518" name="Text Box 8"/>
          <p:cNvSpPr txBox="1">
            <a:spLocks noChangeArrowheads="1"/>
          </p:cNvSpPr>
          <p:nvPr/>
        </p:nvSpPr>
        <p:spPr bwMode="auto">
          <a:xfrm>
            <a:off x="1905000" y="3757613"/>
            <a:ext cx="6865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a:t>4.  Neue Information darüber, was funktioniert.</a:t>
            </a:r>
          </a:p>
        </p:txBody>
      </p:sp>
      <p:sp>
        <p:nvSpPr>
          <p:cNvPr id="64519" name="Text Box 9"/>
          <p:cNvSpPr txBox="1">
            <a:spLocks noChangeArrowheads="1"/>
          </p:cNvSpPr>
          <p:nvPr/>
        </p:nvSpPr>
        <p:spPr bwMode="auto">
          <a:xfrm>
            <a:off x="1905000" y="4443413"/>
            <a:ext cx="6967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a:t>5.  Neue Information zur Finanzierung</a:t>
            </a:r>
          </a:p>
        </p:txBody>
      </p:sp>
      <p:sp>
        <p:nvSpPr>
          <p:cNvPr id="64521" name="Text Box 11"/>
          <p:cNvSpPr txBox="1">
            <a:spLocks noChangeArrowheads="1"/>
          </p:cNvSpPr>
          <p:nvPr/>
        </p:nvSpPr>
        <p:spPr bwMode="auto">
          <a:xfrm>
            <a:off x="1905000" y="5815013"/>
            <a:ext cx="533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a:t>7.  Vertagt</a:t>
            </a:r>
          </a:p>
        </p:txBody>
      </p:sp>
      <p:sp>
        <p:nvSpPr>
          <p:cNvPr id="161804" name="Text Box 12"/>
          <p:cNvSpPr txBox="1">
            <a:spLocks noChangeArrowheads="1"/>
          </p:cNvSpPr>
          <p:nvPr/>
        </p:nvSpPr>
        <p:spPr bwMode="auto">
          <a:xfrm>
            <a:off x="1905000" y="1838325"/>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dirty="0">
                <a:solidFill>
                  <a:schemeClr val="tx2"/>
                </a:solidFill>
              </a:rPr>
              <a:t>1.  </a:t>
            </a:r>
            <a:r>
              <a:rPr lang="en-US" sz="2800" b="1" dirty="0" err="1">
                <a:solidFill>
                  <a:schemeClr val="tx2"/>
                </a:solidFill>
              </a:rPr>
              <a:t>Neue</a:t>
            </a:r>
            <a:r>
              <a:rPr lang="en-US" sz="2800" b="1" dirty="0">
                <a:solidFill>
                  <a:schemeClr val="tx2"/>
                </a:solidFill>
              </a:rPr>
              <a:t> </a:t>
            </a:r>
            <a:r>
              <a:rPr lang="en-US" sz="2800" b="1" dirty="0" err="1">
                <a:solidFill>
                  <a:schemeClr val="tx2"/>
                </a:solidFill>
              </a:rPr>
              <a:t>Daten</a:t>
            </a:r>
            <a:endParaRPr lang="en-US" sz="2800" b="1" dirty="0">
              <a:solidFill>
                <a:schemeClr val="tx2"/>
              </a:solidFill>
            </a:endParaRPr>
          </a:p>
        </p:txBody>
      </p:sp>
      <p:sp>
        <p:nvSpPr>
          <p:cNvPr id="161805" name="Text Box 13"/>
          <p:cNvSpPr txBox="1">
            <a:spLocks noChangeArrowheads="1"/>
          </p:cNvSpPr>
          <p:nvPr/>
        </p:nvSpPr>
        <p:spPr bwMode="auto">
          <a:xfrm>
            <a:off x="1905000" y="2462213"/>
            <a:ext cx="533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a:solidFill>
                  <a:schemeClr val="tx2"/>
                </a:solidFill>
              </a:rPr>
              <a:t>2.  Neue Geschichte hinter der Kurve</a:t>
            </a:r>
          </a:p>
        </p:txBody>
      </p:sp>
      <p:sp>
        <p:nvSpPr>
          <p:cNvPr id="161806" name="Text Box 14"/>
          <p:cNvSpPr txBox="1">
            <a:spLocks noChangeArrowheads="1"/>
          </p:cNvSpPr>
          <p:nvPr/>
        </p:nvSpPr>
        <p:spPr bwMode="auto">
          <a:xfrm>
            <a:off x="1897063" y="3133725"/>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a:solidFill>
                  <a:schemeClr val="tx2"/>
                </a:solidFill>
              </a:rPr>
              <a:t>3.  Neue Partner</a:t>
            </a:r>
          </a:p>
        </p:txBody>
      </p:sp>
      <p:sp>
        <p:nvSpPr>
          <p:cNvPr id="161807" name="Text Box 15"/>
          <p:cNvSpPr txBox="1">
            <a:spLocks noChangeArrowheads="1"/>
          </p:cNvSpPr>
          <p:nvPr/>
        </p:nvSpPr>
        <p:spPr bwMode="auto">
          <a:xfrm>
            <a:off x="1912938" y="3757613"/>
            <a:ext cx="6816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a:solidFill>
                  <a:schemeClr val="tx2"/>
                </a:solidFill>
              </a:rPr>
              <a:t>4.  Neue Information darüber, was funktioniert.</a:t>
            </a:r>
          </a:p>
        </p:txBody>
      </p:sp>
      <p:sp>
        <p:nvSpPr>
          <p:cNvPr id="161808" name="Text Box 16"/>
          <p:cNvSpPr txBox="1">
            <a:spLocks noChangeArrowheads="1"/>
          </p:cNvSpPr>
          <p:nvPr/>
        </p:nvSpPr>
        <p:spPr bwMode="auto">
          <a:xfrm>
            <a:off x="1905000" y="4435475"/>
            <a:ext cx="5926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a:solidFill>
                  <a:schemeClr val="tx2"/>
                </a:solidFill>
              </a:rPr>
              <a:t>5.  Neue Information zur Finanzierung</a:t>
            </a:r>
          </a:p>
        </p:txBody>
      </p:sp>
      <p:sp>
        <p:nvSpPr>
          <p:cNvPr id="161809" name="Text Box 17"/>
          <p:cNvSpPr txBox="1">
            <a:spLocks noChangeArrowheads="1"/>
          </p:cNvSpPr>
          <p:nvPr/>
        </p:nvSpPr>
        <p:spPr bwMode="auto">
          <a:xfrm>
            <a:off x="1912938" y="5129213"/>
            <a:ext cx="6400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dirty="0">
                <a:solidFill>
                  <a:schemeClr val="tx2"/>
                </a:solidFill>
              </a:rPr>
              <a:t>6.  </a:t>
            </a:r>
            <a:r>
              <a:rPr lang="en-US" sz="2800" b="1" dirty="0" err="1">
                <a:solidFill>
                  <a:schemeClr val="tx2"/>
                </a:solidFill>
              </a:rPr>
              <a:t>Änderungen</a:t>
            </a:r>
            <a:r>
              <a:rPr lang="en-US" sz="2800" b="1" dirty="0">
                <a:solidFill>
                  <a:schemeClr val="tx2"/>
                </a:solidFill>
              </a:rPr>
              <a:t> am </a:t>
            </a:r>
            <a:r>
              <a:rPr lang="en-US" sz="2800" b="1" dirty="0" err="1">
                <a:solidFill>
                  <a:schemeClr val="tx2"/>
                </a:solidFill>
              </a:rPr>
              <a:t>Aktionplan</a:t>
            </a:r>
            <a:r>
              <a:rPr lang="en-US" sz="2800" b="1" dirty="0">
                <a:solidFill>
                  <a:schemeClr val="tx2"/>
                </a:solidFill>
              </a:rPr>
              <a:t> </a:t>
            </a:r>
            <a:r>
              <a:rPr lang="en-US" sz="2800" b="1" dirty="0" smtClean="0">
                <a:solidFill>
                  <a:schemeClr val="tx2"/>
                </a:solidFill>
              </a:rPr>
              <a:t>und  </a:t>
            </a:r>
            <a:r>
              <a:rPr lang="en-US" sz="2800" b="1" dirty="0">
                <a:solidFill>
                  <a:schemeClr val="tx2"/>
                </a:solidFill>
              </a:rPr>
              <a:t>Budget</a:t>
            </a:r>
          </a:p>
        </p:txBody>
      </p:sp>
      <p:sp>
        <p:nvSpPr>
          <p:cNvPr id="161810" name="Text Box 18"/>
          <p:cNvSpPr txBox="1">
            <a:spLocks noChangeArrowheads="1"/>
          </p:cNvSpPr>
          <p:nvPr/>
        </p:nvSpPr>
        <p:spPr bwMode="auto">
          <a:xfrm>
            <a:off x="1905000" y="5813425"/>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800" b="1">
                <a:solidFill>
                  <a:schemeClr val="accent1"/>
                </a:solidFill>
              </a:rPr>
              <a:t>7.  </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50</a:t>
            </a:fld>
            <a:endParaRPr lang="de-DE"/>
          </a:p>
        </p:txBody>
      </p:sp>
    </p:spTree>
    <p:extLst>
      <p:ext uri="{BB962C8B-B14F-4D97-AF65-F5344CB8AC3E}">
        <p14:creationId xmlns:p14="http://schemas.microsoft.com/office/powerpoint/2010/main" val="657564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8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18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18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18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18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18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1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4" grpId="0" autoUpdateAnimBg="0"/>
      <p:bldP spid="161805" grpId="0" autoUpdateAnimBg="0"/>
      <p:bldP spid="161806" grpId="0" autoUpdateAnimBg="0"/>
      <p:bldP spid="161807" grpId="0" autoUpdateAnimBg="0"/>
      <p:bldP spid="161808" grpId="0" autoUpdateAnimBg="0"/>
      <p:bldP spid="161809" grpId="0" autoUpdateAnimBg="0"/>
      <p:bldP spid="16181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85950" y="2743200"/>
            <a:ext cx="6019800" cy="1219200"/>
          </a:xfrm>
        </p:spPr>
        <p:txBody>
          <a:bodyPr>
            <a:normAutofit fontScale="90000"/>
          </a:bodyPr>
          <a:lstStyle/>
          <a:p>
            <a:pPr algn="ctr" eaLnBrk="1" hangingPunct="1"/>
            <a:r>
              <a:rPr lang="en-US" sz="5400">
                <a:latin typeface="Arial" charset="0"/>
                <a:ea typeface="ＭＳ Ｐゴシック" charset="0"/>
                <a:cs typeface="ＭＳ Ｐゴシック" charset="0"/>
              </a:rPr>
              <a:t>ZU GUTER LETZT…</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51</a:t>
            </a:fld>
            <a:endParaRPr lang="de-DE"/>
          </a:p>
        </p:txBody>
      </p:sp>
    </p:spTree>
    <p:extLst>
      <p:ext uri="{BB962C8B-B14F-4D97-AF65-F5344CB8AC3E}">
        <p14:creationId xmlns:p14="http://schemas.microsoft.com/office/powerpoint/2010/main" val="3752180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427038"/>
            <a:ext cx="7431087"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3869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ChangeArrowheads="1"/>
          </p:cNvSpPr>
          <p:nvPr/>
        </p:nvSpPr>
        <p:spPr bwMode="auto">
          <a:xfrm>
            <a:off x="1235075" y="3330575"/>
            <a:ext cx="764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p>
            <a:pPr algn="l"/>
            <a:r>
              <a:rPr lang="en-US" sz="3200" dirty="0"/>
              <a:t> </a:t>
            </a:r>
            <a:r>
              <a:rPr lang="en-US" sz="4000" dirty="0">
                <a:solidFill>
                  <a:srgbClr val="000000"/>
                </a:solidFill>
              </a:rPr>
              <a:t>3 –</a:t>
            </a:r>
            <a:r>
              <a:rPr lang="en-US" sz="4000" dirty="0">
                <a:solidFill>
                  <a:srgbClr val="F4FE2E"/>
                </a:solidFill>
              </a:rPr>
              <a:t> </a:t>
            </a:r>
            <a:r>
              <a:rPr lang="en-US" sz="2800" dirty="0" err="1">
                <a:solidFill>
                  <a:schemeClr val="tx2"/>
                </a:solidFill>
              </a:rPr>
              <a:t>Arten</a:t>
            </a:r>
            <a:r>
              <a:rPr lang="en-US" sz="2800" dirty="0">
                <a:solidFill>
                  <a:schemeClr val="tx2"/>
                </a:solidFill>
              </a:rPr>
              <a:t> von </a:t>
            </a:r>
            <a:r>
              <a:rPr lang="en-US" sz="2800" dirty="0" err="1" smtClean="0">
                <a:solidFill>
                  <a:schemeClr val="tx2"/>
                </a:solidFill>
              </a:rPr>
              <a:t>Leistungsbemessungen</a:t>
            </a:r>
            <a:r>
              <a:rPr lang="en-US" sz="2800" dirty="0" smtClean="0">
                <a:solidFill>
                  <a:schemeClr val="tx2"/>
                </a:solidFill>
              </a:rPr>
              <a:t>.</a:t>
            </a:r>
            <a:endParaRPr lang="en-US" sz="2800" dirty="0">
              <a:solidFill>
                <a:schemeClr val="tx2"/>
              </a:solidFill>
            </a:endParaRPr>
          </a:p>
          <a:p>
            <a:pPr algn="l"/>
            <a:r>
              <a:rPr lang="en-US" sz="2200" dirty="0"/>
              <a:t>             </a:t>
            </a:r>
            <a:r>
              <a:rPr lang="en-US" sz="2400" dirty="0" err="1"/>
              <a:t>Wieviel</a:t>
            </a:r>
            <a:r>
              <a:rPr lang="en-US" sz="2400" dirty="0"/>
              <a:t> </a:t>
            </a:r>
            <a:r>
              <a:rPr lang="en-US" sz="2400" dirty="0" err="1"/>
              <a:t>haben</a:t>
            </a:r>
            <a:r>
              <a:rPr lang="en-US" sz="2400" dirty="0"/>
              <a:t> </a:t>
            </a:r>
            <a:r>
              <a:rPr lang="en-US" sz="2400" dirty="0" err="1"/>
              <a:t>wir</a:t>
            </a:r>
            <a:r>
              <a:rPr lang="en-US" sz="2400" dirty="0"/>
              <a:t> </a:t>
            </a:r>
            <a:r>
              <a:rPr lang="en-US" sz="2400" dirty="0" err="1" smtClean="0"/>
              <a:t>geleistet</a:t>
            </a:r>
            <a:r>
              <a:rPr lang="en-US" sz="2400" dirty="0"/>
              <a:t>? </a:t>
            </a:r>
          </a:p>
          <a:p>
            <a:pPr algn="l"/>
            <a:r>
              <a:rPr lang="en-US" sz="2400" dirty="0"/>
              <a:t>            </a:t>
            </a:r>
            <a:r>
              <a:rPr lang="en-US" sz="2400" dirty="0" err="1"/>
              <a:t>Wie</a:t>
            </a:r>
            <a:r>
              <a:rPr lang="en-US" sz="2400" dirty="0"/>
              <a:t> gut </a:t>
            </a:r>
            <a:r>
              <a:rPr lang="en-US" sz="2400" dirty="0" err="1"/>
              <a:t>haben</a:t>
            </a:r>
            <a:r>
              <a:rPr lang="en-US" sz="2400" dirty="0"/>
              <a:t> </a:t>
            </a:r>
            <a:r>
              <a:rPr lang="en-US" sz="2400" dirty="0" err="1"/>
              <a:t>wir</a:t>
            </a:r>
            <a:r>
              <a:rPr lang="en-US" sz="2400" dirty="0"/>
              <a:t> </a:t>
            </a:r>
            <a:r>
              <a:rPr lang="en-US" sz="2400" dirty="0" err="1"/>
              <a:t>es</a:t>
            </a:r>
            <a:r>
              <a:rPr lang="en-US" sz="2400" dirty="0"/>
              <a:t> </a:t>
            </a:r>
            <a:r>
              <a:rPr lang="en-US" sz="2400" dirty="0" err="1"/>
              <a:t>gemacht</a:t>
            </a:r>
            <a:r>
              <a:rPr lang="en-US" sz="2400" dirty="0"/>
              <a:t>? </a:t>
            </a:r>
          </a:p>
          <a:p>
            <a:pPr algn="l"/>
            <a:r>
              <a:rPr lang="en-US" sz="2400" dirty="0"/>
              <a:t>            Hat </a:t>
            </a:r>
            <a:r>
              <a:rPr lang="en-US" sz="2400" dirty="0" err="1"/>
              <a:t>sich</a:t>
            </a:r>
            <a:r>
              <a:rPr lang="en-US" sz="2400" dirty="0"/>
              <a:t> </a:t>
            </a:r>
            <a:r>
              <a:rPr lang="en-US" sz="2400" dirty="0" err="1" smtClean="0"/>
              <a:t>etwas</a:t>
            </a:r>
            <a:r>
              <a:rPr lang="en-US" sz="2400" dirty="0" smtClean="0"/>
              <a:t> </a:t>
            </a:r>
            <a:r>
              <a:rPr lang="en-US" sz="2400" dirty="0" err="1"/>
              <a:t>verbessert</a:t>
            </a:r>
            <a:r>
              <a:rPr lang="en-US" sz="2400" dirty="0"/>
              <a:t>? </a:t>
            </a:r>
          </a:p>
        </p:txBody>
      </p:sp>
      <p:sp>
        <p:nvSpPr>
          <p:cNvPr id="65539" name="Text Box 3"/>
          <p:cNvSpPr txBox="1">
            <a:spLocks noChangeArrowheads="1"/>
          </p:cNvSpPr>
          <p:nvPr/>
        </p:nvSpPr>
        <p:spPr bwMode="auto">
          <a:xfrm>
            <a:off x="814388" y="325438"/>
            <a:ext cx="832961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4800" u="sng" dirty="0" smtClean="0">
                <a:solidFill>
                  <a:schemeClr val="tx2"/>
                </a:solidFill>
              </a:rPr>
              <a:t>E</a:t>
            </a:r>
            <a:r>
              <a:rPr lang="en-US" sz="4800" u="sng" dirty="0">
                <a:solidFill>
                  <a:schemeClr val="tx2"/>
                </a:solidFill>
              </a:rPr>
              <a:t>O</a:t>
            </a:r>
            <a:r>
              <a:rPr lang="en-US" sz="4800" u="sng" dirty="0" smtClean="0">
                <a:solidFill>
                  <a:schemeClr val="tx2"/>
                </a:solidFill>
              </a:rPr>
              <a:t>V </a:t>
            </a:r>
            <a:r>
              <a:rPr lang="en-US" sz="4800" u="sng" dirty="0">
                <a:solidFill>
                  <a:schemeClr val="tx2"/>
                </a:solidFill>
              </a:rPr>
              <a:t>in </a:t>
            </a:r>
            <a:r>
              <a:rPr lang="en-US" sz="4800" u="sng" dirty="0" err="1">
                <a:solidFill>
                  <a:schemeClr val="tx2"/>
                </a:solidFill>
              </a:rPr>
              <a:t>aller</a:t>
            </a:r>
            <a:r>
              <a:rPr lang="en-US" sz="4800" u="sng" dirty="0">
                <a:solidFill>
                  <a:schemeClr val="tx2"/>
                </a:solidFill>
              </a:rPr>
              <a:t> </a:t>
            </a:r>
            <a:r>
              <a:rPr lang="en-US" sz="4800" u="sng" dirty="0" err="1">
                <a:solidFill>
                  <a:schemeClr val="tx2"/>
                </a:solidFill>
              </a:rPr>
              <a:t>Kürze</a:t>
            </a:r>
            <a:r>
              <a:rPr lang="en-US" sz="4800" u="sng" dirty="0">
                <a:solidFill>
                  <a:schemeClr val="tx2"/>
                </a:solidFill>
              </a:rPr>
              <a:t/>
            </a:r>
            <a:br>
              <a:rPr lang="en-US" sz="4800" u="sng" dirty="0">
                <a:solidFill>
                  <a:schemeClr val="tx2"/>
                </a:solidFill>
              </a:rPr>
            </a:br>
            <a:r>
              <a:rPr lang="en-US" sz="4400" dirty="0">
                <a:solidFill>
                  <a:schemeClr val="tx2"/>
                </a:solidFill>
              </a:rPr>
              <a:t>2 – 3 - 7</a:t>
            </a:r>
            <a:endParaRPr lang="en-US" sz="4400" dirty="0"/>
          </a:p>
        </p:txBody>
      </p:sp>
      <p:sp>
        <p:nvSpPr>
          <p:cNvPr id="1645572" name="Text Box 4"/>
          <p:cNvSpPr txBox="1">
            <a:spLocks noChangeArrowheads="1"/>
          </p:cNvSpPr>
          <p:nvPr/>
        </p:nvSpPr>
        <p:spPr bwMode="auto">
          <a:xfrm>
            <a:off x="1095375" y="1701800"/>
            <a:ext cx="47974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sz="4000" dirty="0">
                <a:solidFill>
                  <a:srgbClr val="000000"/>
                </a:solidFill>
              </a:rPr>
              <a:t>2 – </a:t>
            </a:r>
            <a:r>
              <a:rPr lang="en-US" sz="2800" dirty="0" err="1">
                <a:solidFill>
                  <a:schemeClr val="tx2"/>
                </a:solidFill>
              </a:rPr>
              <a:t>Arten</a:t>
            </a:r>
            <a:r>
              <a:rPr lang="en-US" sz="2800" dirty="0">
                <a:solidFill>
                  <a:schemeClr val="tx2"/>
                </a:solidFill>
              </a:rPr>
              <a:t> von </a:t>
            </a:r>
            <a:r>
              <a:rPr lang="en-US" sz="2800" dirty="0" err="1">
                <a:solidFill>
                  <a:schemeClr val="tx2"/>
                </a:solidFill>
              </a:rPr>
              <a:t>Verantwortlichkeit</a:t>
            </a:r>
            <a:endParaRPr lang="en-US" sz="2800" dirty="0">
              <a:solidFill>
                <a:schemeClr val="tx2"/>
              </a:solidFill>
            </a:endParaRPr>
          </a:p>
          <a:p>
            <a:pPr algn="l" eaLnBrk="1" hangingPunct="1"/>
            <a:r>
              <a:rPr lang="en-US" dirty="0"/>
              <a:t>            </a:t>
            </a:r>
            <a:r>
              <a:rPr lang="en-US" sz="2400" dirty="0" err="1" smtClean="0"/>
              <a:t>Bevölkerungsverantlichkeit</a:t>
            </a:r>
            <a:endParaRPr lang="en-US" sz="2400" dirty="0"/>
          </a:p>
          <a:p>
            <a:pPr algn="l" eaLnBrk="1" hangingPunct="1"/>
            <a:r>
              <a:rPr lang="en-US" sz="2400" dirty="0"/>
              <a:t>          </a:t>
            </a:r>
            <a:r>
              <a:rPr lang="en-US" sz="2400" dirty="0" err="1" smtClean="0"/>
              <a:t>Leistungsverantwortlichkeit</a:t>
            </a:r>
            <a:endParaRPr lang="en-US" dirty="0"/>
          </a:p>
        </p:txBody>
      </p:sp>
      <p:sp>
        <p:nvSpPr>
          <p:cNvPr id="1645573" name="Text Box 5"/>
          <p:cNvSpPr txBox="1">
            <a:spLocks noChangeArrowheads="1"/>
          </p:cNvSpPr>
          <p:nvPr/>
        </p:nvSpPr>
        <p:spPr bwMode="auto">
          <a:xfrm>
            <a:off x="1323975" y="5287963"/>
            <a:ext cx="807085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sz="4000" dirty="0">
                <a:solidFill>
                  <a:srgbClr val="000000"/>
                </a:solidFill>
              </a:rPr>
              <a:t>7 –</a:t>
            </a:r>
            <a:r>
              <a:rPr lang="en-US" sz="4000" dirty="0">
                <a:solidFill>
                  <a:srgbClr val="F4FE2E"/>
                </a:solidFill>
              </a:rPr>
              <a:t> </a:t>
            </a:r>
            <a:r>
              <a:rPr lang="en-US" sz="2800" dirty="0" err="1">
                <a:solidFill>
                  <a:schemeClr val="tx2"/>
                </a:solidFill>
              </a:rPr>
              <a:t>Fragen</a:t>
            </a:r>
            <a:r>
              <a:rPr lang="en-US" sz="2800" dirty="0">
                <a:solidFill>
                  <a:schemeClr val="tx2"/>
                </a:solidFill>
              </a:rPr>
              <a:t> </a:t>
            </a:r>
            <a:r>
              <a:rPr lang="en-US" sz="2800" dirty="0" err="1">
                <a:solidFill>
                  <a:schemeClr val="tx2"/>
                </a:solidFill>
              </a:rPr>
              <a:t>vom</a:t>
            </a:r>
            <a:r>
              <a:rPr lang="en-US" sz="2800" dirty="0">
                <a:solidFill>
                  <a:schemeClr val="tx2"/>
                </a:solidFill>
              </a:rPr>
              <a:t> </a:t>
            </a:r>
            <a:r>
              <a:rPr lang="en-US" sz="2800" dirty="0" err="1">
                <a:solidFill>
                  <a:schemeClr val="tx2"/>
                </a:solidFill>
              </a:rPr>
              <a:t>Zweck</a:t>
            </a:r>
            <a:r>
              <a:rPr lang="en-US" sz="2800" dirty="0">
                <a:solidFill>
                  <a:schemeClr val="tx2"/>
                </a:solidFill>
              </a:rPr>
              <a:t> </a:t>
            </a:r>
            <a:r>
              <a:rPr lang="en-US" sz="2800" dirty="0" err="1">
                <a:solidFill>
                  <a:schemeClr val="tx2"/>
                </a:solidFill>
              </a:rPr>
              <a:t>hin</a:t>
            </a:r>
            <a:r>
              <a:rPr lang="en-US" sz="2800" dirty="0">
                <a:solidFill>
                  <a:schemeClr val="tx2"/>
                </a:solidFill>
              </a:rPr>
              <a:t> </a:t>
            </a:r>
            <a:r>
              <a:rPr lang="en-US" sz="2800" dirty="0" err="1">
                <a:solidFill>
                  <a:schemeClr val="tx2"/>
                </a:solidFill>
              </a:rPr>
              <a:t>zu</a:t>
            </a:r>
            <a:r>
              <a:rPr lang="en-US" sz="2800" dirty="0">
                <a:solidFill>
                  <a:schemeClr val="tx2"/>
                </a:solidFill>
              </a:rPr>
              <a:t> den </a:t>
            </a:r>
            <a:r>
              <a:rPr lang="en-US" sz="2800" dirty="0" err="1">
                <a:solidFill>
                  <a:schemeClr val="tx2"/>
                </a:solidFill>
              </a:rPr>
              <a:t>Mitteln</a:t>
            </a:r>
            <a:r>
              <a:rPr lang="en-US" sz="2800" dirty="0">
                <a:solidFill>
                  <a:schemeClr val="tx2"/>
                </a:solidFill>
              </a:rPr>
              <a:t> in </a:t>
            </a:r>
            <a:r>
              <a:rPr lang="en-US" sz="2800" dirty="0" err="1">
                <a:solidFill>
                  <a:schemeClr val="tx2"/>
                </a:solidFill>
              </a:rPr>
              <a:t>weniger</a:t>
            </a:r>
            <a:r>
              <a:rPr lang="en-US" sz="2800" dirty="0">
                <a:solidFill>
                  <a:schemeClr val="tx2"/>
                </a:solidFill>
              </a:rPr>
              <a:t> </a:t>
            </a:r>
            <a:r>
              <a:rPr lang="en-US" sz="2800" dirty="0" err="1">
                <a:solidFill>
                  <a:schemeClr val="tx2"/>
                </a:solidFill>
              </a:rPr>
              <a:t>als</a:t>
            </a:r>
            <a:r>
              <a:rPr lang="en-US" sz="2800" dirty="0">
                <a:solidFill>
                  <a:schemeClr val="tx2"/>
                </a:solidFill>
              </a:rPr>
              <a:t> </a:t>
            </a:r>
            <a:r>
              <a:rPr lang="en-US" sz="2800" dirty="0" smtClean="0">
                <a:solidFill>
                  <a:schemeClr val="tx2"/>
                </a:solidFill>
              </a:rPr>
              <a:t>		   </a:t>
            </a:r>
            <a:r>
              <a:rPr lang="en-US" sz="2800" dirty="0" err="1" smtClean="0">
                <a:solidFill>
                  <a:schemeClr val="tx2"/>
                </a:solidFill>
              </a:rPr>
              <a:t>einer</a:t>
            </a:r>
            <a:r>
              <a:rPr lang="en-US" sz="2800" dirty="0" smtClean="0">
                <a:solidFill>
                  <a:schemeClr val="tx2"/>
                </a:solidFill>
              </a:rPr>
              <a:t> </a:t>
            </a:r>
            <a:r>
              <a:rPr lang="en-US" sz="2800" dirty="0" err="1">
                <a:solidFill>
                  <a:schemeClr val="tx2"/>
                </a:solidFill>
              </a:rPr>
              <a:t>Stunde</a:t>
            </a:r>
            <a:r>
              <a:rPr lang="en-US" sz="2800" dirty="0">
                <a:solidFill>
                  <a:schemeClr val="tx2"/>
                </a:solidFill>
              </a:rPr>
              <a:t>.</a:t>
            </a:r>
            <a:endParaRPr lang="en-US" sz="2800" dirty="0"/>
          </a:p>
        </p:txBody>
      </p:sp>
      <p:grpSp>
        <p:nvGrpSpPr>
          <p:cNvPr id="2" name="Group 6"/>
          <p:cNvGrpSpPr>
            <a:grpSpLocks/>
          </p:cNvGrpSpPr>
          <p:nvPr/>
        </p:nvGrpSpPr>
        <p:grpSpPr bwMode="auto">
          <a:xfrm>
            <a:off x="5102219" y="2595563"/>
            <a:ext cx="681038" cy="333375"/>
            <a:chOff x="3387" y="1667"/>
            <a:chExt cx="497" cy="210"/>
          </a:xfrm>
        </p:grpSpPr>
        <p:sp>
          <p:nvSpPr>
            <p:cNvPr id="65545" name="Line 7"/>
            <p:cNvSpPr>
              <a:spLocks noChangeShapeType="1"/>
            </p:cNvSpPr>
            <p:nvPr/>
          </p:nvSpPr>
          <p:spPr bwMode="auto">
            <a:xfrm>
              <a:off x="3387" y="1667"/>
              <a:ext cx="484"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5546" name="Line 8"/>
            <p:cNvSpPr>
              <a:spLocks noChangeShapeType="1"/>
            </p:cNvSpPr>
            <p:nvPr/>
          </p:nvSpPr>
          <p:spPr bwMode="auto">
            <a:xfrm>
              <a:off x="3393" y="1874"/>
              <a:ext cx="491" cy="3"/>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sp>
        <p:nvSpPr>
          <p:cNvPr id="1645577" name="Text Box 9"/>
          <p:cNvSpPr txBox="1">
            <a:spLocks noChangeArrowheads="1"/>
          </p:cNvSpPr>
          <p:nvPr/>
        </p:nvSpPr>
        <p:spPr bwMode="auto">
          <a:xfrm>
            <a:off x="5367328" y="1684338"/>
            <a:ext cx="40481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sz="4000" dirty="0">
                <a:solidFill>
                  <a:srgbClr val="F4FE2E"/>
                </a:solidFill>
              </a:rPr>
              <a:t> </a:t>
            </a:r>
            <a:r>
              <a:rPr lang="en-US" sz="2800" dirty="0">
                <a:solidFill>
                  <a:schemeClr val="tx2"/>
                </a:solidFill>
              </a:rPr>
              <a:t>plus </a:t>
            </a:r>
            <a:r>
              <a:rPr lang="en-US" sz="2800" dirty="0" err="1">
                <a:solidFill>
                  <a:schemeClr val="tx2"/>
                </a:solidFill>
              </a:rPr>
              <a:t>Sprachdisziplin</a:t>
            </a:r>
            <a:endParaRPr lang="en-US" sz="2800" dirty="0">
              <a:solidFill>
                <a:schemeClr val="tx2"/>
              </a:solidFill>
            </a:endParaRPr>
          </a:p>
          <a:p>
            <a:pPr algn="l" eaLnBrk="1" hangingPunct="1"/>
            <a:r>
              <a:rPr lang="en-US" dirty="0"/>
              <a:t>        </a:t>
            </a:r>
            <a:r>
              <a:rPr lang="en-US" sz="2400" dirty="0" err="1" smtClean="0"/>
              <a:t>Ergebnisse</a:t>
            </a:r>
            <a:r>
              <a:rPr lang="en-US" sz="2400" dirty="0" smtClean="0"/>
              <a:t> &amp; </a:t>
            </a:r>
            <a:r>
              <a:rPr lang="en-US" sz="2400" dirty="0" err="1"/>
              <a:t>Indikatoren</a:t>
            </a:r>
            <a:endParaRPr lang="en-US" sz="2400" dirty="0"/>
          </a:p>
          <a:p>
            <a:pPr algn="l" eaLnBrk="1" hangingPunct="1"/>
            <a:r>
              <a:rPr lang="en-US" sz="2400" dirty="0"/>
              <a:t>       </a:t>
            </a:r>
            <a:r>
              <a:rPr lang="en-US" sz="2400" dirty="0" err="1" smtClean="0"/>
              <a:t>Leistungsbemessungen</a:t>
            </a:r>
            <a:endParaRPr lang="en-US" dirty="0"/>
          </a:p>
        </p:txBody>
      </p:sp>
      <p:sp>
        <p:nvSpPr>
          <p:cNvPr id="10" name="TextBox 9"/>
          <p:cNvSpPr txBox="1">
            <a:spLocks noChangeArrowheads="1"/>
          </p:cNvSpPr>
          <p:nvPr/>
        </p:nvSpPr>
        <p:spPr bwMode="auto">
          <a:xfrm>
            <a:off x="4030649" y="5976938"/>
            <a:ext cx="4402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sz="2400" dirty="0" smtClean="0"/>
              <a:t>Baselines </a:t>
            </a:r>
            <a:r>
              <a:rPr lang="en-US" sz="2400" dirty="0"/>
              <a:t>&amp; Die </a:t>
            </a:r>
            <a:r>
              <a:rPr lang="en-US" sz="2400" dirty="0" err="1"/>
              <a:t>Kurve</a:t>
            </a:r>
            <a:r>
              <a:rPr lang="en-US" sz="2400" dirty="0"/>
              <a:t> </a:t>
            </a:r>
            <a:r>
              <a:rPr lang="en-US" sz="2400" dirty="0" err="1" smtClean="0"/>
              <a:t>verändern</a:t>
            </a:r>
            <a:endParaRPr lang="en-US" sz="2400" dirty="0"/>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B1269B40-03FF-0041-B1C9-1A7A68D3A37A}" type="slidenum">
              <a:rPr lang="de-DE" smtClean="0"/>
              <a:t>53</a:t>
            </a:fld>
            <a:endParaRPr lang="de-DE"/>
          </a:p>
        </p:txBody>
      </p:sp>
    </p:spTree>
    <p:extLst>
      <p:ext uri="{BB962C8B-B14F-4D97-AF65-F5344CB8AC3E}">
        <p14:creationId xmlns:p14="http://schemas.microsoft.com/office/powerpoint/2010/main" val="363342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55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5577"/>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55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557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570" grpId="0"/>
      <p:bldP spid="1645572" grpId="0"/>
      <p:bldP spid="1645573" grpId="0"/>
      <p:bldP spid="1645577"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Grp="1" noChangeArrowheads="1"/>
          </p:cNvSpPr>
          <p:nvPr>
            <p:ph type="title"/>
          </p:nvPr>
        </p:nvSpPr>
        <p:spPr>
          <a:xfrm>
            <a:off x="254000" y="830263"/>
            <a:ext cx="8585200" cy="1143000"/>
          </a:xfrm>
        </p:spPr>
        <p:txBody>
          <a:bodyPr>
            <a:normAutofit fontScale="90000"/>
          </a:bodyPr>
          <a:lstStyle/>
          <a:p>
            <a:pPr algn="ctr" eaLnBrk="1" hangingPunct="1"/>
            <a:r>
              <a:rPr lang="en-US" sz="8000" dirty="0" err="1" smtClean="0">
                <a:latin typeface="Arial" charset="0"/>
                <a:ea typeface="ＭＳ Ｐゴシック" charset="0"/>
                <a:cs typeface="ＭＳ Ｐゴシック" charset="0"/>
              </a:rPr>
              <a:t>Informationsmaterial</a:t>
            </a:r>
            <a:r>
              <a:rPr lang="en-US" sz="8000" dirty="0" smtClean="0">
                <a:latin typeface="Arial" charset="0"/>
                <a:ea typeface="ＭＳ Ｐゴシック" charset="0"/>
                <a:cs typeface="ＭＳ Ｐゴシック" charset="0"/>
              </a:rPr>
              <a:t> </a:t>
            </a:r>
            <a:endParaRPr lang="en-US" sz="8000" dirty="0">
              <a:latin typeface="Arial" charset="0"/>
              <a:ea typeface="ＭＳ Ｐゴシック" charset="0"/>
              <a:cs typeface="ＭＳ Ｐゴシック" charset="0"/>
            </a:endParaRPr>
          </a:p>
        </p:txBody>
      </p:sp>
      <p:pic>
        <p:nvPicPr>
          <p:cNvPr id="1560583" name="Picture 7" descr="Book Front Cover Final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3857625"/>
            <a:ext cx="1630362" cy="2119313"/>
          </a:xfrm>
          <a:prstGeom prst="rect">
            <a:avLst/>
          </a:prstGeom>
          <a:noFill/>
          <a:ln>
            <a:noFill/>
          </a:ln>
          <a:effectLst>
            <a:outerShdw blurRad="63500" dist="107763" dir="81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ext Box 8"/>
          <p:cNvSpPr txBox="1">
            <a:spLocks noChangeArrowheads="1"/>
          </p:cNvSpPr>
          <p:nvPr/>
        </p:nvSpPr>
        <p:spPr bwMode="auto">
          <a:xfrm>
            <a:off x="3179763" y="5065713"/>
            <a:ext cx="3487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sz="1600" u="sng">
                <a:solidFill>
                  <a:schemeClr val="tx2"/>
                </a:solidFill>
              </a:rPr>
              <a:t>Book - DVD Orders</a:t>
            </a:r>
            <a:r>
              <a:rPr lang="en-US" sz="1400">
                <a:solidFill>
                  <a:schemeClr val="accent1"/>
                </a:solidFill>
              </a:rPr>
              <a:t/>
            </a:r>
            <a:br>
              <a:rPr lang="en-US" sz="1400">
                <a:solidFill>
                  <a:schemeClr val="accent1"/>
                </a:solidFill>
              </a:rPr>
            </a:br>
            <a:r>
              <a:rPr lang="en-US" sz="1400"/>
              <a:t>amazon.com</a:t>
            </a:r>
            <a:br>
              <a:rPr lang="en-US" sz="1400"/>
            </a:br>
            <a:r>
              <a:rPr lang="en-US" sz="1400"/>
              <a:t>resultsleadership.org</a:t>
            </a:r>
          </a:p>
        </p:txBody>
      </p:sp>
      <p:pic>
        <p:nvPicPr>
          <p:cNvPr id="131076" name="Picture 9" descr="DVD-Cover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425" y="3886200"/>
            <a:ext cx="1544638"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10" descr="Results Scorecar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5850" y="4010025"/>
            <a:ext cx="26050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TextBox 6"/>
          <p:cNvSpPr txBox="1">
            <a:spLocks noChangeArrowheads="1"/>
          </p:cNvSpPr>
          <p:nvPr/>
        </p:nvSpPr>
        <p:spPr bwMode="auto">
          <a:xfrm>
            <a:off x="2540000" y="2252663"/>
            <a:ext cx="4843463"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sz="2400" dirty="0" err="1"/>
              <a:t>www.raguide.org</a:t>
            </a:r>
            <a:endParaRPr lang="en-US" sz="2400" dirty="0"/>
          </a:p>
          <a:p>
            <a:pPr algn="ctr" eaLnBrk="1" hangingPunct="1"/>
            <a:r>
              <a:rPr lang="en-US" sz="2400" dirty="0" err="1"/>
              <a:t>www.resultsaccountability.com</a:t>
            </a:r>
            <a:endParaRPr lang="en-US" sz="2400" dirty="0"/>
          </a:p>
          <a:p>
            <a:pPr algn="ctr" eaLnBrk="1" hangingPunct="1"/>
            <a:r>
              <a:rPr lang="en-US" sz="2400" dirty="0"/>
              <a:t>RBA Facebook Group</a:t>
            </a:r>
          </a:p>
        </p:txBody>
      </p:sp>
    </p:spTree>
    <p:extLst>
      <p:ext uri="{BB962C8B-B14F-4D97-AF65-F5344CB8AC3E}">
        <p14:creationId xmlns:p14="http://schemas.microsoft.com/office/powerpoint/2010/main" val="70857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70469" y="1671638"/>
            <a:ext cx="7772400" cy="1143000"/>
          </a:xfrm>
        </p:spPr>
        <p:txBody>
          <a:bodyPr>
            <a:normAutofit fontScale="90000"/>
          </a:bodyPr>
          <a:lstStyle/>
          <a:p>
            <a:pPr algn="ctr" eaLnBrk="1" hangingPunct="1"/>
            <a:r>
              <a:rPr lang="en-US" sz="8000" dirty="0" err="1">
                <a:latin typeface="Arial" charset="0"/>
                <a:ea typeface="ＭＳ Ｐゴシック" charset="0"/>
                <a:cs typeface="ＭＳ Ｐゴシック" charset="0"/>
              </a:rPr>
              <a:t>Vielen</a:t>
            </a:r>
            <a:r>
              <a:rPr lang="en-US" sz="8000" dirty="0">
                <a:latin typeface="Arial" charset="0"/>
                <a:ea typeface="ＭＳ Ｐゴシック" charset="0"/>
                <a:cs typeface="ＭＳ Ｐゴシック" charset="0"/>
              </a:rPr>
              <a:t> Dank!</a:t>
            </a:r>
          </a:p>
        </p:txBody>
      </p:sp>
      <p:pic>
        <p:nvPicPr>
          <p:cNvPr id="1798147" name="Picture 3" descr="Book Front Cover Final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69" y="3643842"/>
            <a:ext cx="1376362" cy="1806575"/>
          </a:xfrm>
          <a:prstGeom prst="rect">
            <a:avLst/>
          </a:prstGeom>
          <a:noFill/>
          <a:ln>
            <a:noFill/>
          </a:ln>
          <a:effectLst>
            <a:outerShdw blurRad="63500" dist="107763" dir="81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4"/>
          <p:cNvSpPr>
            <a:spLocks noChangeArrowheads="1"/>
          </p:cNvSpPr>
          <p:nvPr/>
        </p:nvSpPr>
        <p:spPr bwMode="auto">
          <a:xfrm>
            <a:off x="2233086" y="4075113"/>
            <a:ext cx="48180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rgbClr val="FFFF00"/>
              </a:buClr>
              <a:buSzPct val="80000"/>
              <a:buFont typeface="Wingdings" charset="0"/>
              <a:buNone/>
            </a:pPr>
            <a:r>
              <a:rPr lang="en-US" sz="1800" b="1" u="sng" dirty="0">
                <a:solidFill>
                  <a:schemeClr val="tx2"/>
                </a:solidFill>
                <a:latin typeface="Arial" charset="0"/>
              </a:rPr>
              <a:t>Websites</a:t>
            </a:r>
            <a:endParaRPr lang="en-US" sz="1800" b="1" dirty="0">
              <a:solidFill>
                <a:schemeClr val="tx2"/>
              </a:solidFill>
              <a:latin typeface="Arial" charset="0"/>
            </a:endParaRPr>
          </a:p>
          <a:p>
            <a:pPr algn="ctr">
              <a:spcBef>
                <a:spcPct val="20000"/>
              </a:spcBef>
              <a:buClr>
                <a:srgbClr val="FFFF00"/>
              </a:buClr>
              <a:buSzPct val="80000"/>
              <a:buFont typeface="Wingdings" charset="0"/>
              <a:buNone/>
            </a:pPr>
            <a:r>
              <a:rPr lang="en-US" sz="1800" b="1" dirty="0" err="1">
                <a:solidFill>
                  <a:srgbClr val="000000"/>
                </a:solidFill>
                <a:latin typeface="Arial" charset="0"/>
              </a:rPr>
              <a:t>raguide.org</a:t>
            </a:r>
            <a:r>
              <a:rPr lang="en-US" sz="1800" b="1" dirty="0">
                <a:solidFill>
                  <a:srgbClr val="000000"/>
                </a:solidFill>
                <a:latin typeface="Arial" charset="0"/>
              </a:rPr>
              <a:t/>
            </a:r>
            <a:br>
              <a:rPr lang="en-US" sz="1800" b="1" dirty="0">
                <a:solidFill>
                  <a:srgbClr val="000000"/>
                </a:solidFill>
                <a:latin typeface="Arial" charset="0"/>
              </a:rPr>
            </a:br>
            <a:r>
              <a:rPr lang="en-US" sz="1800" b="1" dirty="0" err="1">
                <a:solidFill>
                  <a:srgbClr val="000000"/>
                </a:solidFill>
                <a:latin typeface="Arial" charset="0"/>
              </a:rPr>
              <a:t>resultsaccountability.com</a:t>
            </a:r>
            <a:endParaRPr lang="en-US" sz="1800" b="1" dirty="0">
              <a:solidFill>
                <a:srgbClr val="000000"/>
              </a:solidFill>
              <a:latin typeface="Arial" charset="0"/>
            </a:endParaRPr>
          </a:p>
        </p:txBody>
      </p:sp>
      <p:sp>
        <p:nvSpPr>
          <p:cNvPr id="68613" name="Text Box 5"/>
          <p:cNvSpPr txBox="1">
            <a:spLocks noChangeArrowheads="1"/>
          </p:cNvSpPr>
          <p:nvPr/>
        </p:nvSpPr>
        <p:spPr bwMode="auto">
          <a:xfrm>
            <a:off x="2124431" y="5222875"/>
            <a:ext cx="48910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20000"/>
              </a:spcBef>
              <a:buClr>
                <a:srgbClr val="FFFF00"/>
              </a:buClr>
              <a:buSzPct val="80000"/>
              <a:buFont typeface="Wingdings" charset="0"/>
              <a:buNone/>
            </a:pPr>
            <a:r>
              <a:rPr lang="en-US" sz="1800" b="1" u="sng" dirty="0" err="1">
                <a:solidFill>
                  <a:schemeClr val="tx2"/>
                </a:solidFill>
                <a:latin typeface="Arial" charset="0"/>
              </a:rPr>
              <a:t>Bücher</a:t>
            </a:r>
            <a:r>
              <a:rPr lang="en-US" sz="1800" b="1" u="sng" dirty="0">
                <a:solidFill>
                  <a:schemeClr val="tx2"/>
                </a:solidFill>
                <a:latin typeface="Arial" charset="0"/>
              </a:rPr>
              <a:t> – DVD </a:t>
            </a:r>
            <a:r>
              <a:rPr lang="en-US" sz="1800" b="1" u="sng" dirty="0" err="1">
                <a:solidFill>
                  <a:schemeClr val="tx2"/>
                </a:solidFill>
                <a:latin typeface="Arial" charset="0"/>
              </a:rPr>
              <a:t>Bestellung</a:t>
            </a:r>
            <a:r>
              <a:rPr lang="en-US" sz="1800" b="1" dirty="0">
                <a:solidFill>
                  <a:schemeClr val="accent1"/>
                </a:solidFill>
                <a:latin typeface="Arial" charset="0"/>
              </a:rPr>
              <a:t/>
            </a:r>
            <a:br>
              <a:rPr lang="en-US" sz="1800" b="1" dirty="0">
                <a:solidFill>
                  <a:schemeClr val="accent1"/>
                </a:solidFill>
                <a:latin typeface="Arial" charset="0"/>
              </a:rPr>
            </a:br>
            <a:r>
              <a:rPr lang="en-US" sz="1800" b="1" dirty="0" err="1">
                <a:latin typeface="Arial" charset="0"/>
              </a:rPr>
              <a:t>amazon.com</a:t>
            </a:r>
            <a:r>
              <a:rPr lang="en-US" sz="1800" b="1" dirty="0">
                <a:latin typeface="Arial" charset="0"/>
              </a:rPr>
              <a:t/>
            </a:r>
            <a:br>
              <a:rPr lang="en-US" sz="1800" b="1" dirty="0">
                <a:latin typeface="Arial" charset="0"/>
              </a:rPr>
            </a:br>
            <a:r>
              <a:rPr lang="en-US" sz="1800" b="1" dirty="0" err="1">
                <a:latin typeface="Arial" charset="0"/>
              </a:rPr>
              <a:t>resultsleadership.org</a:t>
            </a:r>
            <a:endParaRPr lang="en-US" sz="1800" b="1" dirty="0">
              <a:latin typeface="Arial" charset="0"/>
            </a:endParaRPr>
          </a:p>
        </p:txBody>
      </p:sp>
      <p:pic>
        <p:nvPicPr>
          <p:cNvPr id="68614" name="Picture 6" descr="DVD-Cover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519" y="3643842"/>
            <a:ext cx="1435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55</a:t>
            </a:fld>
            <a:endParaRPr lang="de-DE"/>
          </a:p>
        </p:txBody>
      </p:sp>
    </p:spTree>
    <p:extLst>
      <p:ext uri="{BB962C8B-B14F-4D97-AF65-F5344CB8AC3E}">
        <p14:creationId xmlns:p14="http://schemas.microsoft.com/office/powerpoint/2010/main" val="2713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Box 1"/>
          <p:cNvSpPr txBox="1">
            <a:spLocks noChangeArrowheads="1"/>
          </p:cNvSpPr>
          <p:nvPr/>
        </p:nvSpPr>
        <p:spPr bwMode="auto">
          <a:xfrm>
            <a:off x="1490131" y="2312988"/>
            <a:ext cx="6025092" cy="156966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sz="4800" dirty="0" err="1" smtClean="0"/>
              <a:t>Übung</a:t>
            </a:r>
            <a:r>
              <a:rPr lang="en-US" sz="4800" dirty="0" smtClean="0"/>
              <a:t> </a:t>
            </a:r>
            <a:r>
              <a:rPr lang="en-US" sz="4800" dirty="0" err="1" smtClean="0"/>
              <a:t>zur</a:t>
            </a:r>
            <a:r>
              <a:rPr lang="en-US" sz="4800" dirty="0" smtClean="0"/>
              <a:t> </a:t>
            </a:r>
            <a:r>
              <a:rPr lang="en-US" sz="4800" dirty="0" err="1" smtClean="0"/>
              <a:t>Veränderung</a:t>
            </a:r>
            <a:r>
              <a:rPr lang="en-US" sz="4800" dirty="0" smtClean="0"/>
              <a:t> der </a:t>
            </a:r>
            <a:r>
              <a:rPr lang="en-US" sz="4800" dirty="0" err="1" smtClean="0"/>
              <a:t>Kurve</a:t>
            </a:r>
            <a:endParaRPr lang="en-US" sz="4800" dirty="0"/>
          </a:p>
        </p:txBody>
      </p:sp>
    </p:spTree>
    <p:extLst>
      <p:ext uri="{BB962C8B-B14F-4D97-AF65-F5344CB8AC3E}">
        <p14:creationId xmlns:p14="http://schemas.microsoft.com/office/powerpoint/2010/main" val="2746591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793750"/>
            <a:ext cx="69596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TextBox 2"/>
          <p:cNvSpPr txBox="1">
            <a:spLocks noChangeArrowheads="1"/>
          </p:cNvSpPr>
          <p:nvPr/>
        </p:nvSpPr>
        <p:spPr bwMode="auto">
          <a:xfrm>
            <a:off x="6248400" y="6350000"/>
            <a:ext cx="257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dirty="0" err="1" smtClean="0"/>
              <a:t>Arbeitslosigkeit</a:t>
            </a:r>
            <a:endParaRPr lang="en-US" dirty="0"/>
          </a:p>
        </p:txBody>
      </p:sp>
    </p:spTree>
    <p:extLst>
      <p:ext uri="{BB962C8B-B14F-4D97-AF65-F5344CB8AC3E}">
        <p14:creationId xmlns:p14="http://schemas.microsoft.com/office/powerpoint/2010/main" val="19869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088" y="747713"/>
            <a:ext cx="80232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6" name="TextBox 2"/>
          <p:cNvSpPr txBox="1">
            <a:spLocks noChangeArrowheads="1"/>
          </p:cNvSpPr>
          <p:nvPr/>
        </p:nvSpPr>
        <p:spPr bwMode="auto">
          <a:xfrm>
            <a:off x="4233334" y="6350000"/>
            <a:ext cx="4775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dirty="0"/>
              <a:t># </a:t>
            </a:r>
            <a:r>
              <a:rPr lang="en-US" dirty="0" err="1" smtClean="0"/>
              <a:t>Anzahl</a:t>
            </a:r>
            <a:r>
              <a:rPr lang="en-US" dirty="0" smtClean="0"/>
              <a:t> der in Luxemburg </a:t>
            </a:r>
            <a:r>
              <a:rPr lang="en-US" dirty="0" err="1" smtClean="0"/>
              <a:t>registrierten</a:t>
            </a:r>
            <a:r>
              <a:rPr lang="en-US" dirty="0" smtClean="0"/>
              <a:t> Autos</a:t>
            </a:r>
            <a:endParaRPr lang="en-US" dirty="0"/>
          </a:p>
        </p:txBody>
      </p:sp>
    </p:spTree>
    <p:extLst>
      <p:ext uri="{BB962C8B-B14F-4D97-AF65-F5344CB8AC3E}">
        <p14:creationId xmlns:p14="http://schemas.microsoft.com/office/powerpoint/2010/main" val="93730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723900"/>
            <a:ext cx="72009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4" name="TextBox 2"/>
          <p:cNvSpPr txBox="1">
            <a:spLocks noChangeArrowheads="1"/>
          </p:cNvSpPr>
          <p:nvPr/>
        </p:nvSpPr>
        <p:spPr bwMode="auto">
          <a:xfrm>
            <a:off x="3742267" y="6350000"/>
            <a:ext cx="5266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dirty="0"/>
              <a:t># </a:t>
            </a:r>
            <a:r>
              <a:rPr lang="en-US" dirty="0" err="1" smtClean="0"/>
              <a:t>Anzahl</a:t>
            </a:r>
            <a:r>
              <a:rPr lang="en-US" dirty="0" smtClean="0"/>
              <a:t> </a:t>
            </a:r>
            <a:r>
              <a:rPr lang="en-US" dirty="0" err="1" smtClean="0"/>
              <a:t>Patentanträge</a:t>
            </a:r>
            <a:r>
              <a:rPr lang="en-US" dirty="0" smtClean="0"/>
              <a:t> </a:t>
            </a:r>
            <a:r>
              <a:rPr lang="en-US" dirty="0" err="1" smtClean="0"/>
              <a:t>aus</a:t>
            </a:r>
            <a:r>
              <a:rPr lang="en-US" dirty="0" smtClean="0"/>
              <a:t> LU </a:t>
            </a:r>
            <a:r>
              <a:rPr lang="en-US" dirty="0" err="1" smtClean="0"/>
              <a:t>beim</a:t>
            </a:r>
            <a:r>
              <a:rPr lang="en-US" dirty="0" smtClean="0"/>
              <a:t>  EU </a:t>
            </a:r>
            <a:r>
              <a:rPr lang="en-US" dirty="0" err="1" smtClean="0"/>
              <a:t>Patentamt</a:t>
            </a:r>
            <a:endParaRPr lang="en-US" dirty="0"/>
          </a:p>
        </p:txBody>
      </p:sp>
    </p:spTree>
    <p:extLst>
      <p:ext uri="{BB962C8B-B14F-4D97-AF65-F5344CB8AC3E}">
        <p14:creationId xmlns:p14="http://schemas.microsoft.com/office/powerpoint/2010/main" val="413432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77011" y="14288"/>
            <a:ext cx="8318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defRPr/>
            </a:pPr>
            <a:r>
              <a:rPr lang="en-US" sz="4400" b="1" dirty="0" smtClean="0">
                <a:latin typeface="Times New Roman" charset="0"/>
                <a:cs typeface="+mn-cs"/>
              </a:rPr>
              <a:t>DEFINITIONEN</a:t>
            </a:r>
          </a:p>
        </p:txBody>
      </p:sp>
      <p:sp>
        <p:nvSpPr>
          <p:cNvPr id="1777667" name="Text Box 3"/>
          <p:cNvSpPr txBox="1">
            <a:spLocks noChangeArrowheads="1"/>
          </p:cNvSpPr>
          <p:nvPr/>
        </p:nvSpPr>
        <p:spPr bwMode="auto">
          <a:xfrm>
            <a:off x="6197600" y="2093913"/>
            <a:ext cx="25574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1800" dirty="0" err="1" smtClean="0">
                <a:solidFill>
                  <a:srgbClr val="000000"/>
                </a:solidFill>
                <a:latin typeface="Times New Roman" charset="0"/>
                <a:cs typeface="+mn-cs"/>
              </a:rPr>
              <a:t>sichere</a:t>
            </a:r>
            <a:r>
              <a:rPr lang="en-US" sz="1800" dirty="0" smtClean="0">
                <a:solidFill>
                  <a:srgbClr val="000000"/>
                </a:solidFill>
                <a:latin typeface="Times New Roman" charset="0"/>
                <a:cs typeface="+mn-cs"/>
              </a:rPr>
              <a:t> </a:t>
            </a:r>
            <a:r>
              <a:rPr lang="en-US" sz="1800" dirty="0" err="1" smtClean="0">
                <a:solidFill>
                  <a:srgbClr val="000000"/>
                </a:solidFill>
                <a:latin typeface="Times New Roman" charset="0"/>
                <a:cs typeface="+mn-cs"/>
              </a:rPr>
              <a:t>Gemeinschaften</a:t>
            </a:r>
            <a:r>
              <a:rPr lang="en-US" sz="1800" dirty="0" smtClean="0">
                <a:solidFill>
                  <a:srgbClr val="000000"/>
                </a:solidFill>
                <a:latin typeface="Times New Roman" charset="0"/>
                <a:cs typeface="+mn-cs"/>
              </a:rPr>
              <a:t> ,</a:t>
            </a:r>
          </a:p>
        </p:txBody>
      </p:sp>
      <p:sp>
        <p:nvSpPr>
          <p:cNvPr id="1777669" name="Text Box 5"/>
          <p:cNvSpPr txBox="1">
            <a:spLocks noChangeArrowheads="1"/>
          </p:cNvSpPr>
          <p:nvPr/>
        </p:nvSpPr>
        <p:spPr bwMode="auto">
          <a:xfrm>
            <a:off x="3449638" y="5956018"/>
            <a:ext cx="4292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1800" dirty="0" smtClean="0">
                <a:latin typeface="Times New Roman" charset="0"/>
                <a:cs typeface="+mn-cs"/>
              </a:rPr>
              <a:t>        1. </a:t>
            </a:r>
            <a:r>
              <a:rPr lang="en-US" sz="1800" dirty="0" err="1" smtClean="0">
                <a:latin typeface="Times New Roman" charset="0"/>
                <a:cs typeface="+mn-cs"/>
              </a:rPr>
              <a:t>Wieviel</a:t>
            </a:r>
            <a:r>
              <a:rPr lang="en-US" sz="1800" dirty="0" smtClean="0">
                <a:latin typeface="Times New Roman" charset="0"/>
                <a:cs typeface="+mn-cs"/>
              </a:rPr>
              <a:t> </a:t>
            </a:r>
            <a:r>
              <a:rPr lang="en-US" sz="1800" dirty="0" err="1" smtClean="0">
                <a:latin typeface="Times New Roman" charset="0"/>
                <a:cs typeface="+mn-cs"/>
              </a:rPr>
              <a:t>haben</a:t>
            </a:r>
            <a:r>
              <a:rPr lang="en-US" sz="1800" dirty="0" smtClean="0">
                <a:latin typeface="Times New Roman" charset="0"/>
                <a:cs typeface="+mn-cs"/>
              </a:rPr>
              <a:t> </a:t>
            </a:r>
            <a:r>
              <a:rPr lang="en-US" sz="1800" dirty="0" err="1" smtClean="0">
                <a:latin typeface="Times New Roman" charset="0"/>
                <a:cs typeface="+mn-cs"/>
              </a:rPr>
              <a:t>wir</a:t>
            </a:r>
            <a:r>
              <a:rPr lang="en-US" sz="1800" dirty="0" smtClean="0">
                <a:latin typeface="Times New Roman" charset="0"/>
                <a:cs typeface="+mn-cs"/>
              </a:rPr>
              <a:t> </a:t>
            </a:r>
            <a:r>
              <a:rPr lang="en-US" sz="1800" dirty="0" err="1" smtClean="0">
                <a:latin typeface="Times New Roman" charset="0"/>
                <a:cs typeface="+mn-cs"/>
              </a:rPr>
              <a:t>geleistet</a:t>
            </a:r>
            <a:r>
              <a:rPr lang="en-US" sz="1800" dirty="0" smtClean="0">
                <a:latin typeface="Times New Roman" charset="0"/>
                <a:cs typeface="+mn-cs"/>
              </a:rPr>
              <a:t>? </a:t>
            </a:r>
            <a:r>
              <a:rPr lang="en-US" sz="1400" dirty="0" smtClean="0">
                <a:latin typeface="Times New Roman" charset="0"/>
                <a:cs typeface="+mn-cs"/>
              </a:rPr>
              <a:t/>
            </a:r>
            <a:br>
              <a:rPr lang="en-US" sz="1400" dirty="0" smtClean="0">
                <a:latin typeface="Times New Roman" charset="0"/>
                <a:cs typeface="+mn-cs"/>
              </a:rPr>
            </a:br>
            <a:r>
              <a:rPr lang="en-US" sz="1800" dirty="0" smtClean="0">
                <a:latin typeface="Times New Roman" charset="0"/>
                <a:cs typeface="+mn-cs"/>
              </a:rPr>
              <a:t>2. </a:t>
            </a:r>
            <a:r>
              <a:rPr lang="en-US" sz="1800" dirty="0" err="1" smtClean="0">
                <a:latin typeface="Times New Roman" charset="0"/>
                <a:cs typeface="+mn-cs"/>
              </a:rPr>
              <a:t>Wie</a:t>
            </a:r>
            <a:r>
              <a:rPr lang="en-US" sz="1800" dirty="0" smtClean="0">
                <a:latin typeface="Times New Roman" charset="0"/>
                <a:cs typeface="+mn-cs"/>
              </a:rPr>
              <a:t> gut </a:t>
            </a:r>
            <a:r>
              <a:rPr lang="en-US" sz="1800" dirty="0" err="1" smtClean="0">
                <a:latin typeface="Times New Roman" charset="0"/>
                <a:cs typeface="+mn-cs"/>
              </a:rPr>
              <a:t>haben</a:t>
            </a:r>
            <a:r>
              <a:rPr lang="en-US" sz="1800" dirty="0" smtClean="0">
                <a:latin typeface="Times New Roman" charset="0"/>
                <a:cs typeface="+mn-cs"/>
              </a:rPr>
              <a:t> </a:t>
            </a:r>
            <a:r>
              <a:rPr lang="en-US" sz="1800" dirty="0" err="1" smtClean="0">
                <a:latin typeface="Times New Roman" charset="0"/>
                <a:cs typeface="+mn-cs"/>
              </a:rPr>
              <a:t>wir</a:t>
            </a:r>
            <a:r>
              <a:rPr lang="en-US" sz="1800" dirty="0" smtClean="0">
                <a:latin typeface="Times New Roman" charset="0"/>
                <a:cs typeface="+mn-cs"/>
              </a:rPr>
              <a:t> das </a:t>
            </a:r>
            <a:r>
              <a:rPr lang="en-US" sz="1800" dirty="0" err="1" smtClean="0">
                <a:latin typeface="Times New Roman" charset="0"/>
                <a:cs typeface="+mn-cs"/>
              </a:rPr>
              <a:t>gemacht</a:t>
            </a:r>
            <a:r>
              <a:rPr lang="en-US" sz="1800" dirty="0" smtClean="0">
                <a:latin typeface="Times New Roman" charset="0"/>
                <a:cs typeface="+mn-cs"/>
              </a:rPr>
              <a:t>? </a:t>
            </a:r>
            <a:r>
              <a:rPr lang="en-US" sz="1400" dirty="0" smtClean="0">
                <a:latin typeface="Times New Roman" charset="0"/>
                <a:cs typeface="+mn-cs"/>
              </a:rPr>
              <a:t/>
            </a:r>
            <a:br>
              <a:rPr lang="en-US" sz="1400" dirty="0" smtClean="0">
                <a:latin typeface="Times New Roman" charset="0"/>
                <a:cs typeface="+mn-cs"/>
              </a:rPr>
            </a:br>
            <a:r>
              <a:rPr lang="en-US" sz="1800" dirty="0" smtClean="0">
                <a:latin typeface="Times New Roman" charset="0"/>
                <a:cs typeface="+mn-cs"/>
              </a:rPr>
              <a:t>3. W</a:t>
            </a:r>
            <a:r>
              <a:rPr lang="en-US" sz="1800" dirty="0" smtClean="0">
                <a:solidFill>
                  <a:srgbClr val="000000"/>
                </a:solidFill>
                <a:latin typeface="Times New Roman" charset="0"/>
                <a:cs typeface="+mn-cs"/>
              </a:rPr>
              <a:t>as hat </a:t>
            </a:r>
            <a:r>
              <a:rPr lang="en-US" sz="1800" dirty="0" err="1" smtClean="0">
                <a:solidFill>
                  <a:srgbClr val="000000"/>
                </a:solidFill>
                <a:latin typeface="Times New Roman" charset="0"/>
                <a:cs typeface="+mn-cs"/>
              </a:rPr>
              <a:t>sich</a:t>
            </a:r>
            <a:r>
              <a:rPr lang="en-US" sz="1800" dirty="0" smtClean="0">
                <a:solidFill>
                  <a:srgbClr val="000000"/>
                </a:solidFill>
                <a:latin typeface="Times New Roman" charset="0"/>
                <a:cs typeface="+mn-cs"/>
              </a:rPr>
              <a:t> </a:t>
            </a:r>
            <a:r>
              <a:rPr lang="en-US" sz="1800" dirty="0" err="1" smtClean="0">
                <a:solidFill>
                  <a:srgbClr val="000000"/>
                </a:solidFill>
                <a:latin typeface="Times New Roman" charset="0"/>
                <a:cs typeface="+mn-cs"/>
              </a:rPr>
              <a:t>verbessert</a:t>
            </a:r>
            <a:r>
              <a:rPr lang="en-US" sz="1800" dirty="0" smtClean="0">
                <a:solidFill>
                  <a:srgbClr val="000000"/>
                </a:solidFill>
                <a:latin typeface="Times New Roman" charset="0"/>
                <a:cs typeface="+mn-cs"/>
              </a:rPr>
              <a:t>? </a:t>
            </a:r>
            <a:endParaRPr lang="en-US" sz="1400" dirty="0" smtClean="0">
              <a:solidFill>
                <a:srgbClr val="000000"/>
              </a:solidFill>
              <a:latin typeface="Times New Roman" charset="0"/>
              <a:cs typeface="+mn-cs"/>
            </a:endParaRPr>
          </a:p>
        </p:txBody>
      </p:sp>
      <p:grpSp>
        <p:nvGrpSpPr>
          <p:cNvPr id="1777670" name="Group 6"/>
          <p:cNvGrpSpPr>
            <a:grpSpLocks/>
          </p:cNvGrpSpPr>
          <p:nvPr/>
        </p:nvGrpSpPr>
        <p:grpSpPr bwMode="auto">
          <a:xfrm>
            <a:off x="1624901" y="982130"/>
            <a:ext cx="7258050" cy="5567370"/>
            <a:chOff x="1242" y="591"/>
            <a:chExt cx="4572" cy="3507"/>
          </a:xfrm>
        </p:grpSpPr>
        <p:sp>
          <p:nvSpPr>
            <p:cNvPr id="6179" name="Text Box 7"/>
            <p:cNvSpPr txBox="1">
              <a:spLocks noChangeArrowheads="1"/>
            </p:cNvSpPr>
            <p:nvPr/>
          </p:nvSpPr>
          <p:spPr bwMode="auto">
            <a:xfrm>
              <a:off x="1242" y="591"/>
              <a:ext cx="307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2800" b="1" u="sng" dirty="0" smtClean="0">
                  <a:solidFill>
                    <a:srgbClr val="000000"/>
                  </a:solidFill>
                  <a:latin typeface="Times New Roman" charset="0"/>
                </a:rPr>
                <a:t>RESULTAT </a:t>
              </a:r>
              <a:r>
                <a:rPr lang="en-US" sz="2800" b="1" u="sng" dirty="0" err="1" smtClean="0">
                  <a:solidFill>
                    <a:srgbClr val="000000"/>
                  </a:solidFill>
                  <a:latin typeface="Times New Roman" charset="0"/>
                </a:rPr>
                <a:t>oder</a:t>
              </a:r>
              <a:r>
                <a:rPr lang="en-US" sz="2800" b="1" u="sng" dirty="0" smtClean="0">
                  <a:solidFill>
                    <a:srgbClr val="000000"/>
                  </a:solidFill>
                  <a:latin typeface="Times New Roman" charset="0"/>
                </a:rPr>
                <a:t> ERGEBNIS</a:t>
              </a:r>
              <a:endParaRPr lang="en-US" sz="2800" b="1" u="sng" dirty="0" smtClean="0">
                <a:solidFill>
                  <a:srgbClr val="000000"/>
                </a:solidFill>
                <a:latin typeface="Times New Roman" charset="0"/>
                <a:cs typeface="+mn-cs"/>
              </a:endParaRPr>
            </a:p>
          </p:txBody>
        </p:sp>
        <p:sp>
          <p:nvSpPr>
            <p:cNvPr id="6180" name="Text Box 8"/>
            <p:cNvSpPr txBox="1">
              <a:spLocks noChangeArrowheads="1"/>
            </p:cNvSpPr>
            <p:nvPr/>
          </p:nvSpPr>
          <p:spPr bwMode="auto">
            <a:xfrm>
              <a:off x="1242" y="1806"/>
              <a:ext cx="388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800" b="1" u="sng" dirty="0" smtClean="0">
                  <a:solidFill>
                    <a:srgbClr val="000000"/>
                  </a:solidFill>
                  <a:latin typeface="Times New Roman" charset="0"/>
                  <a:cs typeface="+mn-cs"/>
                </a:rPr>
                <a:t>INDIKATOR </a:t>
              </a:r>
              <a:r>
                <a:rPr lang="en-US" sz="2800" b="1" u="sng" dirty="0" err="1" smtClean="0">
                  <a:solidFill>
                    <a:srgbClr val="000000"/>
                  </a:solidFill>
                  <a:latin typeface="Times New Roman" charset="0"/>
                  <a:cs typeface="+mn-cs"/>
                </a:rPr>
                <a:t>oder</a:t>
              </a:r>
              <a:r>
                <a:rPr lang="en-US" sz="2800" b="1" u="sng" dirty="0" smtClean="0">
                  <a:solidFill>
                    <a:srgbClr val="000000"/>
                  </a:solidFill>
                  <a:latin typeface="Times New Roman" charset="0"/>
                  <a:cs typeface="+mn-cs"/>
                </a:rPr>
                <a:t> </a:t>
              </a:r>
              <a:r>
                <a:rPr lang="en-US" sz="2800" b="1" u="sng" dirty="0" err="1" smtClean="0">
                  <a:solidFill>
                    <a:srgbClr val="000000"/>
                  </a:solidFill>
                  <a:latin typeface="Times New Roman" charset="0"/>
                  <a:cs typeface="+mn-cs"/>
                </a:rPr>
                <a:t>Referenzwert</a:t>
              </a:r>
              <a:endParaRPr lang="en-US" sz="2800" b="1" u="sng" dirty="0" smtClean="0">
                <a:solidFill>
                  <a:srgbClr val="000000"/>
                </a:solidFill>
                <a:latin typeface="Times New Roman" charset="0"/>
                <a:cs typeface="+mn-cs"/>
              </a:endParaRPr>
            </a:p>
          </p:txBody>
        </p:sp>
        <p:sp>
          <p:nvSpPr>
            <p:cNvPr id="6181" name="Text Box 9"/>
            <p:cNvSpPr txBox="1">
              <a:spLocks noChangeArrowheads="1"/>
            </p:cNvSpPr>
            <p:nvPr/>
          </p:nvSpPr>
          <p:spPr bwMode="auto">
            <a:xfrm>
              <a:off x="1242" y="2978"/>
              <a:ext cx="321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2800" b="1" u="sng" dirty="0" smtClean="0">
                  <a:solidFill>
                    <a:srgbClr val="000000"/>
                  </a:solidFill>
                  <a:latin typeface="Times New Roman" charset="0"/>
                  <a:cs typeface="+mn-cs"/>
                </a:rPr>
                <a:t>LEISTUNGBESMESSUNG</a:t>
              </a:r>
              <a:endParaRPr lang="en-US" sz="2400" b="1" u="sng" dirty="0" smtClean="0">
                <a:solidFill>
                  <a:srgbClr val="000000"/>
                </a:solidFill>
                <a:latin typeface="Times New Roman" charset="0"/>
                <a:cs typeface="+mn-cs"/>
              </a:endParaRPr>
            </a:p>
          </p:txBody>
        </p:sp>
        <p:sp>
          <p:nvSpPr>
            <p:cNvPr id="6182" name="Text Box 10"/>
            <p:cNvSpPr txBox="1">
              <a:spLocks noChangeArrowheads="1"/>
            </p:cNvSpPr>
            <p:nvPr/>
          </p:nvSpPr>
          <p:spPr bwMode="auto">
            <a:xfrm>
              <a:off x="1374" y="852"/>
              <a:ext cx="444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err="1">
                  <a:latin typeface="Times New Roman" charset="0"/>
                </a:rPr>
                <a:t>Eine</a:t>
              </a:r>
              <a:r>
                <a:rPr lang="en-US" sz="2400" dirty="0">
                  <a:latin typeface="Times New Roman" charset="0"/>
                </a:rPr>
                <a:t> </a:t>
              </a:r>
              <a:r>
                <a:rPr lang="en-US" sz="2400" dirty="0" err="1">
                  <a:latin typeface="Times New Roman" charset="0"/>
                </a:rPr>
                <a:t>Bedingung</a:t>
              </a:r>
              <a:r>
                <a:rPr lang="en-US" sz="2400" dirty="0">
                  <a:latin typeface="Times New Roman" charset="0"/>
                </a:rPr>
                <a:t> </a:t>
              </a:r>
              <a:r>
                <a:rPr lang="en-US" sz="2400" dirty="0" err="1">
                  <a:latin typeface="Times New Roman" charset="0"/>
                </a:rPr>
                <a:t>für</a:t>
              </a:r>
              <a:r>
                <a:rPr lang="en-US" sz="2400" dirty="0">
                  <a:latin typeface="Times New Roman" charset="0"/>
                </a:rPr>
                <a:t> das </a:t>
              </a:r>
              <a:r>
                <a:rPr lang="en-US" sz="2400" dirty="0" err="1" smtClean="0">
                  <a:latin typeface="Times New Roman" charset="0"/>
                </a:rPr>
                <a:t>Wohl</a:t>
              </a:r>
              <a:r>
                <a:rPr lang="en-US" sz="2400" dirty="0" smtClean="0">
                  <a:latin typeface="Times New Roman" charset="0"/>
                </a:rPr>
                <a:t> </a:t>
              </a:r>
              <a:r>
                <a:rPr lang="en-US" sz="2400" dirty="0">
                  <a:latin typeface="Times New Roman" charset="0"/>
                </a:rPr>
                <a:t>von </a:t>
              </a:r>
              <a:br>
                <a:rPr lang="en-US" sz="2400" dirty="0">
                  <a:latin typeface="Times New Roman" charset="0"/>
                </a:rPr>
              </a:br>
              <a:r>
                <a:rPr lang="en-US" sz="2400" dirty="0" err="1">
                  <a:latin typeface="Times New Roman" charset="0"/>
                </a:rPr>
                <a:t>Kindern</a:t>
              </a:r>
              <a:r>
                <a:rPr lang="en-US" sz="2400" dirty="0">
                  <a:latin typeface="Times New Roman" charset="0"/>
                </a:rPr>
                <a:t>, </a:t>
              </a:r>
              <a:r>
                <a:rPr lang="en-US" sz="2400" dirty="0" err="1">
                  <a:latin typeface="Times New Roman" charset="0"/>
                </a:rPr>
                <a:t>Erwachsenen</a:t>
              </a:r>
              <a:r>
                <a:rPr lang="en-US" sz="2400" dirty="0">
                  <a:latin typeface="Times New Roman" charset="0"/>
                </a:rPr>
                <a:t>, </a:t>
              </a:r>
              <a:r>
                <a:rPr lang="en-US" sz="2400" dirty="0" err="1">
                  <a:latin typeface="Times New Roman" charset="0"/>
                </a:rPr>
                <a:t>Familien</a:t>
              </a:r>
              <a:r>
                <a:rPr lang="en-US" sz="2400" dirty="0">
                  <a:latin typeface="Times New Roman" charset="0"/>
                </a:rPr>
                <a:t> </a:t>
              </a:r>
              <a:r>
                <a:rPr lang="en-US" sz="2400" dirty="0" err="1">
                  <a:latin typeface="Times New Roman" charset="0"/>
                </a:rPr>
                <a:t>oder</a:t>
              </a:r>
              <a:r>
                <a:rPr lang="en-US" sz="2400" dirty="0">
                  <a:latin typeface="Times New Roman" charset="0"/>
                </a:rPr>
                <a:t> </a:t>
              </a:r>
              <a:r>
                <a:rPr lang="en-US" sz="2400" dirty="0" err="1">
                  <a:latin typeface="Times New Roman" charset="0"/>
                </a:rPr>
                <a:t>Gemeinschaften</a:t>
              </a:r>
              <a:r>
                <a:rPr lang="en-US" sz="2400" dirty="0">
                  <a:latin typeface="Times New Roman" charset="0"/>
                </a:rPr>
                <a:t>. </a:t>
              </a:r>
            </a:p>
          </p:txBody>
        </p:sp>
        <p:sp>
          <p:nvSpPr>
            <p:cNvPr id="6183" name="Text Box 11"/>
            <p:cNvSpPr txBox="1">
              <a:spLocks noChangeArrowheads="1"/>
            </p:cNvSpPr>
            <p:nvPr/>
          </p:nvSpPr>
          <p:spPr bwMode="auto">
            <a:xfrm>
              <a:off x="1374" y="2057"/>
              <a:ext cx="407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err="1">
                  <a:latin typeface="Times New Roman" charset="0"/>
                </a:rPr>
                <a:t>Ein</a:t>
              </a:r>
              <a:r>
                <a:rPr lang="en-US" sz="2400" dirty="0">
                  <a:latin typeface="Times New Roman" charset="0"/>
                </a:rPr>
                <a:t> </a:t>
              </a:r>
              <a:r>
                <a:rPr lang="en-US" sz="2400" dirty="0" smtClean="0">
                  <a:latin typeface="Times New Roman" charset="0"/>
                </a:rPr>
                <a:t>Wert </a:t>
              </a:r>
              <a:r>
                <a:rPr lang="en-US" sz="2400" dirty="0" err="1" smtClean="0">
                  <a:latin typeface="Times New Roman" charset="0"/>
                </a:rPr>
                <a:t>welcher</a:t>
              </a:r>
              <a:r>
                <a:rPr lang="en-US" sz="2400" dirty="0" smtClean="0">
                  <a:latin typeface="Times New Roman" charset="0"/>
                </a:rPr>
                <a:t> </a:t>
              </a:r>
              <a:r>
                <a:rPr lang="en-US" sz="2400" dirty="0" err="1">
                  <a:latin typeface="Times New Roman" charset="0"/>
                </a:rPr>
                <a:t>hilft</a:t>
              </a:r>
              <a:r>
                <a:rPr lang="en-US" sz="2400" dirty="0">
                  <a:latin typeface="Times New Roman" charset="0"/>
                </a:rPr>
                <a:t>, die </a:t>
              </a:r>
              <a:r>
                <a:rPr lang="en-US" sz="2400" dirty="0" err="1">
                  <a:latin typeface="Times New Roman" charset="0"/>
                </a:rPr>
                <a:t>erreichten</a:t>
              </a:r>
              <a:r>
                <a:rPr lang="en-US" sz="2400" dirty="0">
                  <a:latin typeface="Times New Roman" charset="0"/>
                </a:rPr>
                <a:t> </a:t>
              </a:r>
              <a:r>
                <a:rPr lang="en-US" sz="2400" dirty="0" err="1">
                  <a:latin typeface="Times New Roman" charset="0"/>
                </a:rPr>
                <a:t>Ergebnisse</a:t>
              </a:r>
              <a:r>
                <a:rPr lang="en-US" sz="2400" dirty="0">
                  <a:latin typeface="Times New Roman" charset="0"/>
                </a:rPr>
                <a:t> </a:t>
              </a:r>
              <a:r>
                <a:rPr lang="en-US" sz="2400" dirty="0" err="1">
                  <a:latin typeface="Times New Roman" charset="0"/>
                </a:rPr>
                <a:t>zu</a:t>
              </a:r>
              <a:r>
                <a:rPr lang="en-US" sz="2400" dirty="0">
                  <a:latin typeface="Times New Roman" charset="0"/>
                </a:rPr>
                <a:t> </a:t>
              </a:r>
              <a:r>
                <a:rPr lang="en-US" sz="2400" dirty="0" err="1">
                  <a:latin typeface="Times New Roman" charset="0"/>
                </a:rPr>
                <a:t>messen</a:t>
              </a:r>
              <a:r>
                <a:rPr lang="en-US" sz="2400" dirty="0">
                  <a:latin typeface="Times New Roman" charset="0"/>
                </a:rPr>
                <a:t>.</a:t>
              </a:r>
            </a:p>
          </p:txBody>
        </p:sp>
        <p:sp>
          <p:nvSpPr>
            <p:cNvPr id="6184" name="Text Box 12"/>
            <p:cNvSpPr txBox="1">
              <a:spLocks noChangeArrowheads="1"/>
            </p:cNvSpPr>
            <p:nvPr/>
          </p:nvSpPr>
          <p:spPr bwMode="auto">
            <a:xfrm>
              <a:off x="1374" y="3226"/>
              <a:ext cx="4295"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err="1">
                  <a:latin typeface="Times New Roman" charset="0"/>
                </a:rPr>
                <a:t>Eine</a:t>
              </a:r>
              <a:r>
                <a:rPr lang="en-US" sz="2400" dirty="0">
                  <a:latin typeface="Times New Roman" charset="0"/>
                </a:rPr>
                <a:t> </a:t>
              </a:r>
              <a:r>
                <a:rPr lang="en-US" sz="2400" dirty="0" err="1" smtClean="0">
                  <a:latin typeface="Times New Roman" charset="0"/>
                </a:rPr>
                <a:t>Maßeinheit</a:t>
              </a:r>
              <a:r>
                <a:rPr lang="en-US" sz="2400" dirty="0" smtClean="0">
                  <a:latin typeface="Times New Roman" charset="0"/>
                </a:rPr>
                <a:t>, die </a:t>
              </a:r>
              <a:r>
                <a:rPr lang="en-US" sz="2400" dirty="0" err="1" smtClean="0">
                  <a:latin typeface="Times New Roman" charset="0"/>
                </a:rPr>
                <a:t>bemisst</a:t>
              </a:r>
              <a:r>
                <a:rPr lang="en-US" sz="2400" dirty="0" smtClean="0">
                  <a:latin typeface="Times New Roman" charset="0"/>
                </a:rPr>
                <a:t>, </a:t>
              </a:r>
              <a:r>
                <a:rPr lang="en-US" sz="2400" dirty="0" err="1" smtClean="0">
                  <a:latin typeface="Times New Roman" charset="0"/>
                </a:rPr>
                <a:t>wie</a:t>
              </a:r>
              <a:r>
                <a:rPr lang="en-US" sz="2400" dirty="0" smtClean="0">
                  <a:latin typeface="Times New Roman" charset="0"/>
                </a:rPr>
                <a:t> </a:t>
              </a:r>
              <a:r>
                <a:rPr lang="en-US" sz="2400" dirty="0">
                  <a:latin typeface="Times New Roman" charset="0"/>
                </a:rPr>
                <a:t>gut </a:t>
              </a:r>
              <a:r>
                <a:rPr lang="en-US" sz="2400" dirty="0" err="1">
                  <a:latin typeface="Times New Roman" charset="0"/>
                </a:rPr>
                <a:t>ein</a:t>
              </a:r>
              <a:r>
                <a:rPr lang="en-US" sz="2400" dirty="0">
                  <a:latin typeface="Times New Roman" charset="0"/>
                </a:rPr>
                <a:t> </a:t>
              </a:r>
              <a:r>
                <a:rPr lang="en-US" sz="2400" dirty="0" err="1" smtClean="0">
                  <a:latin typeface="Times New Roman" charset="0"/>
                </a:rPr>
                <a:t>Programm</a:t>
              </a:r>
              <a:r>
                <a:rPr lang="en-US" sz="2400" dirty="0" smtClean="0">
                  <a:latin typeface="Times New Roman" charset="0"/>
                </a:rPr>
                <a:t>, </a:t>
              </a:r>
              <a:r>
                <a:rPr lang="en-US" sz="2400" dirty="0" err="1" smtClean="0">
                  <a:latin typeface="Times New Roman" charset="0"/>
                </a:rPr>
                <a:t>eine</a:t>
              </a:r>
              <a:r>
                <a:rPr lang="en-US" sz="2400" dirty="0" smtClean="0">
                  <a:latin typeface="Times New Roman" charset="0"/>
                </a:rPr>
                <a:t> </a:t>
              </a:r>
              <a:r>
                <a:rPr lang="en-US" sz="2400" dirty="0" err="1" smtClean="0">
                  <a:latin typeface="Times New Roman" charset="0"/>
                </a:rPr>
                <a:t>Agentur</a:t>
              </a:r>
              <a:r>
                <a:rPr lang="en-US" sz="2400" dirty="0" smtClean="0">
                  <a:latin typeface="Times New Roman" charset="0"/>
                </a:rPr>
                <a:t>, </a:t>
              </a:r>
              <a:r>
                <a:rPr lang="en-US" sz="2400" dirty="0" err="1" smtClean="0">
                  <a:latin typeface="Times New Roman" charset="0"/>
                </a:rPr>
                <a:t>ein</a:t>
              </a:r>
              <a:r>
                <a:rPr lang="en-US" sz="2400" dirty="0" smtClean="0">
                  <a:latin typeface="Times New Roman" charset="0"/>
                </a:rPr>
                <a:t> </a:t>
              </a:r>
              <a:r>
                <a:rPr lang="en-US" sz="2400" dirty="0" err="1" smtClean="0">
                  <a:latin typeface="Times New Roman" charset="0"/>
                </a:rPr>
                <a:t>Dienstleister</a:t>
              </a:r>
              <a:r>
                <a:rPr lang="en-US" sz="2400" dirty="0" smtClean="0">
                  <a:latin typeface="Times New Roman" charset="0"/>
                </a:rPr>
                <a:t> </a:t>
              </a:r>
              <a:r>
                <a:rPr lang="en-US" sz="2400" dirty="0" err="1" smtClean="0">
                  <a:latin typeface="Times New Roman" charset="0"/>
                </a:rPr>
                <a:t>funktioniert</a:t>
              </a:r>
              <a:r>
                <a:rPr lang="en-US" sz="2400" dirty="0" smtClean="0">
                  <a:latin typeface="Times New Roman" charset="0"/>
                </a:rPr>
                <a:t>.</a:t>
              </a:r>
              <a:endParaRPr lang="en-US" sz="2400" dirty="0">
                <a:latin typeface="Times New Roman" charset="0"/>
              </a:endParaRPr>
            </a:p>
            <a:p>
              <a:pPr algn="l" eaLnBrk="1" hangingPunct="1">
                <a:spcBef>
                  <a:spcPct val="50000"/>
                </a:spcBef>
              </a:pPr>
              <a:r>
                <a:rPr lang="en-US" sz="2400" dirty="0">
                  <a:latin typeface="Times New Roman" charset="0"/>
                </a:rPr>
                <a:t>   </a:t>
              </a:r>
              <a:r>
                <a:rPr lang="en-US" sz="1800" dirty="0" err="1">
                  <a:latin typeface="Times New Roman" charset="0"/>
                </a:rPr>
                <a:t>Drei</a:t>
              </a:r>
              <a:r>
                <a:rPr lang="en-US" sz="1800" dirty="0">
                  <a:latin typeface="Times New Roman" charset="0"/>
                </a:rPr>
                <a:t> </a:t>
              </a:r>
              <a:r>
                <a:rPr lang="en-US" sz="1800" dirty="0" err="1">
                  <a:latin typeface="Times New Roman" charset="0"/>
                </a:rPr>
                <a:t>Arten</a:t>
              </a:r>
              <a:endParaRPr lang="en-US" sz="1800" dirty="0">
                <a:latin typeface="Times New Roman" charset="0"/>
              </a:endParaRPr>
            </a:p>
          </p:txBody>
        </p:sp>
      </p:grpSp>
      <p:sp>
        <p:nvSpPr>
          <p:cNvPr id="6152" name="Rectangle 14"/>
          <p:cNvSpPr>
            <a:spLocks noChangeArrowheads="1"/>
          </p:cNvSpPr>
          <p:nvPr/>
        </p:nvSpPr>
        <p:spPr bwMode="auto">
          <a:xfrm>
            <a:off x="-202509" y="-14288"/>
            <a:ext cx="1900238" cy="6872288"/>
          </a:xfrm>
          <a:prstGeom prst="rect">
            <a:avLst/>
          </a:prstGeom>
          <a:solidFill>
            <a:schemeClr val="bg1">
              <a:alpha val="59999"/>
            </a:schemeClr>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grpSp>
        <p:nvGrpSpPr>
          <p:cNvPr id="1777679" name="Group 15"/>
          <p:cNvGrpSpPr>
            <a:grpSpLocks/>
          </p:cNvGrpSpPr>
          <p:nvPr/>
        </p:nvGrpSpPr>
        <p:grpSpPr bwMode="auto">
          <a:xfrm>
            <a:off x="847725" y="917575"/>
            <a:ext cx="701675" cy="3714750"/>
            <a:chOff x="588" y="560"/>
            <a:chExt cx="442" cy="2340"/>
          </a:xfrm>
        </p:grpSpPr>
        <p:sp>
          <p:nvSpPr>
            <p:cNvPr id="6177" name="Text Box 16"/>
            <p:cNvSpPr txBox="1">
              <a:spLocks noChangeArrowheads="1"/>
            </p:cNvSpPr>
            <p:nvPr/>
          </p:nvSpPr>
          <p:spPr bwMode="auto">
            <a:xfrm rot="-5400000">
              <a:off x="49" y="1588"/>
              <a:ext cx="12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1600" b="1" smtClean="0">
                  <a:cs typeface="+mn-cs"/>
                </a:rPr>
                <a:t>Population</a:t>
              </a:r>
            </a:p>
          </p:txBody>
        </p:sp>
        <p:sp>
          <p:nvSpPr>
            <p:cNvPr id="6178" name="AutoShape 17"/>
            <p:cNvSpPr>
              <a:spLocks/>
            </p:cNvSpPr>
            <p:nvPr/>
          </p:nvSpPr>
          <p:spPr bwMode="auto">
            <a:xfrm>
              <a:off x="828" y="560"/>
              <a:ext cx="202" cy="2340"/>
            </a:xfrm>
            <a:prstGeom prst="leftBrace">
              <a:avLst>
                <a:gd name="adj1" fmla="val 96535"/>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grpSp>
      <p:grpSp>
        <p:nvGrpSpPr>
          <p:cNvPr id="1777682" name="Group 18"/>
          <p:cNvGrpSpPr>
            <a:grpSpLocks/>
          </p:cNvGrpSpPr>
          <p:nvPr/>
        </p:nvGrpSpPr>
        <p:grpSpPr bwMode="auto">
          <a:xfrm>
            <a:off x="884238" y="4711700"/>
            <a:ext cx="674687" cy="2046288"/>
            <a:chOff x="611" y="2950"/>
            <a:chExt cx="425" cy="1289"/>
          </a:xfrm>
        </p:grpSpPr>
        <p:sp>
          <p:nvSpPr>
            <p:cNvPr id="6175" name="Text Box 19"/>
            <p:cNvSpPr txBox="1">
              <a:spLocks noChangeArrowheads="1"/>
            </p:cNvSpPr>
            <p:nvPr/>
          </p:nvSpPr>
          <p:spPr bwMode="auto">
            <a:xfrm rot="-5400000">
              <a:off x="73" y="3488"/>
              <a:ext cx="12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1600" b="1" smtClean="0">
                  <a:cs typeface="+mn-cs"/>
                </a:rPr>
                <a:t>Performance</a:t>
              </a:r>
            </a:p>
          </p:txBody>
        </p:sp>
        <p:sp>
          <p:nvSpPr>
            <p:cNvPr id="6176" name="AutoShape 20"/>
            <p:cNvSpPr>
              <a:spLocks/>
            </p:cNvSpPr>
            <p:nvPr/>
          </p:nvSpPr>
          <p:spPr bwMode="auto">
            <a:xfrm>
              <a:off x="843" y="3024"/>
              <a:ext cx="193" cy="1168"/>
            </a:xfrm>
            <a:prstGeom prst="leftBrace">
              <a:avLst>
                <a:gd name="adj1" fmla="val 50432"/>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grpSp>
      <p:sp>
        <p:nvSpPr>
          <p:cNvPr id="1777687" name="Text Box 23"/>
          <p:cNvSpPr txBox="1">
            <a:spLocks noChangeArrowheads="1"/>
          </p:cNvSpPr>
          <p:nvPr/>
        </p:nvSpPr>
        <p:spPr bwMode="auto">
          <a:xfrm>
            <a:off x="5595938" y="4024313"/>
            <a:ext cx="3209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1800" dirty="0" err="1" smtClean="0">
                <a:solidFill>
                  <a:srgbClr val="000000"/>
                </a:solidFill>
                <a:latin typeface="Times New Roman" charset="0"/>
                <a:cs typeface="+mn-cs"/>
              </a:rPr>
              <a:t>Prozentsatz</a:t>
            </a:r>
            <a:r>
              <a:rPr lang="en-US" sz="1800" dirty="0" smtClean="0">
                <a:solidFill>
                  <a:srgbClr val="000000"/>
                </a:solidFill>
                <a:latin typeface="Times New Roman" charset="0"/>
                <a:cs typeface="+mn-cs"/>
              </a:rPr>
              <a:t> </a:t>
            </a:r>
            <a:r>
              <a:rPr lang="en-US" sz="1800" dirty="0" err="1" smtClean="0">
                <a:solidFill>
                  <a:srgbClr val="000000"/>
                </a:solidFill>
                <a:latin typeface="Times New Roman" charset="0"/>
                <a:cs typeface="+mn-cs"/>
              </a:rPr>
              <a:t>schulreifer</a:t>
            </a:r>
            <a:r>
              <a:rPr lang="en-US" sz="1800" dirty="0" smtClean="0">
                <a:solidFill>
                  <a:srgbClr val="000000"/>
                </a:solidFill>
                <a:latin typeface="Times New Roman" charset="0"/>
                <a:cs typeface="+mn-cs"/>
              </a:rPr>
              <a:t> Kinder,</a:t>
            </a:r>
          </a:p>
        </p:txBody>
      </p:sp>
      <p:grpSp>
        <p:nvGrpSpPr>
          <p:cNvPr id="1777698" name="Group 34"/>
          <p:cNvGrpSpPr>
            <a:grpSpLocks/>
          </p:cNvGrpSpPr>
          <p:nvPr/>
        </p:nvGrpSpPr>
        <p:grpSpPr bwMode="auto">
          <a:xfrm>
            <a:off x="866775" y="917575"/>
            <a:ext cx="682625" cy="3714750"/>
            <a:chOff x="600" y="560"/>
            <a:chExt cx="430" cy="2340"/>
          </a:xfrm>
        </p:grpSpPr>
        <p:sp>
          <p:nvSpPr>
            <p:cNvPr id="6173" name="Text Box 35"/>
            <p:cNvSpPr txBox="1">
              <a:spLocks noChangeArrowheads="1"/>
            </p:cNvSpPr>
            <p:nvPr/>
          </p:nvSpPr>
          <p:spPr bwMode="auto">
            <a:xfrm rot="-5400000">
              <a:off x="61" y="1576"/>
              <a:ext cx="12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endParaRPr lang="en-US" sz="1600" b="1" dirty="0" smtClean="0">
                <a:solidFill>
                  <a:srgbClr val="F4FE2E"/>
                </a:solidFill>
                <a:cs typeface="+mn-cs"/>
              </a:endParaRPr>
            </a:p>
          </p:txBody>
        </p:sp>
        <p:sp>
          <p:nvSpPr>
            <p:cNvPr id="6174" name="AutoShape 36"/>
            <p:cNvSpPr>
              <a:spLocks/>
            </p:cNvSpPr>
            <p:nvPr/>
          </p:nvSpPr>
          <p:spPr bwMode="auto">
            <a:xfrm>
              <a:off x="828" y="560"/>
              <a:ext cx="202" cy="2340"/>
            </a:xfrm>
            <a:prstGeom prst="leftBrace">
              <a:avLst>
                <a:gd name="adj1" fmla="val 96535"/>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grpSp>
      <p:grpSp>
        <p:nvGrpSpPr>
          <p:cNvPr id="1777701" name="Group 37"/>
          <p:cNvGrpSpPr>
            <a:grpSpLocks/>
          </p:cNvGrpSpPr>
          <p:nvPr/>
        </p:nvGrpSpPr>
        <p:grpSpPr bwMode="auto">
          <a:xfrm>
            <a:off x="884238" y="4711700"/>
            <a:ext cx="674687" cy="2046288"/>
            <a:chOff x="611" y="2950"/>
            <a:chExt cx="425" cy="1289"/>
          </a:xfrm>
        </p:grpSpPr>
        <p:sp>
          <p:nvSpPr>
            <p:cNvPr id="6171" name="Text Box 38"/>
            <p:cNvSpPr txBox="1">
              <a:spLocks noChangeArrowheads="1"/>
            </p:cNvSpPr>
            <p:nvPr/>
          </p:nvSpPr>
          <p:spPr bwMode="auto">
            <a:xfrm rot="-5400000">
              <a:off x="73" y="3488"/>
              <a:ext cx="12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defRPr/>
              </a:pPr>
              <a:r>
                <a:rPr lang="en-US" sz="1600" b="1" smtClean="0">
                  <a:solidFill>
                    <a:srgbClr val="F4FE2E"/>
                  </a:solidFill>
                  <a:cs typeface="+mn-cs"/>
                </a:rPr>
                <a:t>Performance</a:t>
              </a:r>
            </a:p>
          </p:txBody>
        </p:sp>
        <p:sp>
          <p:nvSpPr>
            <p:cNvPr id="6172" name="AutoShape 39"/>
            <p:cNvSpPr>
              <a:spLocks/>
            </p:cNvSpPr>
            <p:nvPr/>
          </p:nvSpPr>
          <p:spPr bwMode="auto">
            <a:xfrm>
              <a:off x="843" y="3024"/>
              <a:ext cx="193" cy="1168"/>
            </a:xfrm>
            <a:prstGeom prst="leftBrace">
              <a:avLst>
                <a:gd name="adj1" fmla="val 50432"/>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de-DE">
                <a:cs typeface="+mn-cs"/>
              </a:endParaRPr>
            </a:p>
          </p:txBody>
        </p:sp>
      </p:grpSp>
      <p:sp>
        <p:nvSpPr>
          <p:cNvPr id="1777704" name="Text Box 40"/>
          <p:cNvSpPr txBox="1">
            <a:spLocks noChangeArrowheads="1"/>
          </p:cNvSpPr>
          <p:nvPr/>
        </p:nvSpPr>
        <p:spPr bwMode="auto">
          <a:xfrm>
            <a:off x="6721475" y="6437313"/>
            <a:ext cx="24225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1800" b="1" dirty="0" smtClean="0">
                <a:cs typeface="+mn-cs"/>
              </a:rPr>
              <a:t>=  </a:t>
            </a:r>
            <a:r>
              <a:rPr lang="en-US" sz="1600" b="1" dirty="0" err="1" smtClean="0">
                <a:solidFill>
                  <a:srgbClr val="000000"/>
                </a:solidFill>
                <a:cs typeface="+mn-cs"/>
              </a:rPr>
              <a:t>Zielgruppen</a:t>
            </a:r>
            <a:r>
              <a:rPr lang="en-US" sz="1600" b="1" dirty="0" smtClean="0">
                <a:solidFill>
                  <a:srgbClr val="000000"/>
                </a:solidFill>
                <a:cs typeface="+mn-cs"/>
              </a:rPr>
              <a:t> </a:t>
            </a:r>
            <a:r>
              <a:rPr lang="en-US" sz="1600" b="1" dirty="0" err="1" smtClean="0">
                <a:solidFill>
                  <a:srgbClr val="000000"/>
                </a:solidFill>
                <a:cs typeface="+mn-cs"/>
              </a:rPr>
              <a:t>Ergebnisse</a:t>
            </a:r>
            <a:endParaRPr lang="en-US" sz="1600" b="1" dirty="0" smtClean="0">
              <a:solidFill>
                <a:srgbClr val="000000"/>
              </a:solidFill>
              <a:cs typeface="+mn-cs"/>
            </a:endParaRPr>
          </a:p>
        </p:txBody>
      </p:sp>
      <p:sp>
        <p:nvSpPr>
          <p:cNvPr id="28685" name="Textfeld 1"/>
          <p:cNvSpPr txBox="1">
            <a:spLocks noChangeArrowheads="1"/>
          </p:cNvSpPr>
          <p:nvPr/>
        </p:nvSpPr>
        <p:spPr bwMode="auto">
          <a:xfrm>
            <a:off x="2032000" y="2108200"/>
            <a:ext cx="2598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de-DE" sz="1800" dirty="0">
                <a:solidFill>
                  <a:srgbClr val="000000"/>
                </a:solidFill>
                <a:latin typeface="Times New Roman" charset="0"/>
              </a:rPr>
              <a:t>Gesund geborene Kinder,</a:t>
            </a:r>
          </a:p>
        </p:txBody>
      </p:sp>
      <p:sp>
        <p:nvSpPr>
          <p:cNvPr id="28686" name="Textfeld 2"/>
          <p:cNvSpPr txBox="1">
            <a:spLocks noChangeArrowheads="1"/>
          </p:cNvSpPr>
          <p:nvPr/>
        </p:nvSpPr>
        <p:spPr bwMode="auto">
          <a:xfrm>
            <a:off x="4470400" y="2100263"/>
            <a:ext cx="2116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sz="1800" dirty="0" err="1">
                <a:solidFill>
                  <a:srgbClr val="000000"/>
                </a:solidFill>
                <a:latin typeface="Times New Roman" charset="0"/>
              </a:rPr>
              <a:t>schulreife</a:t>
            </a:r>
            <a:r>
              <a:rPr lang="en-US" sz="1800" dirty="0">
                <a:solidFill>
                  <a:srgbClr val="000000"/>
                </a:solidFill>
                <a:latin typeface="Times New Roman" charset="0"/>
              </a:rPr>
              <a:t> Kinder,</a:t>
            </a:r>
            <a:endParaRPr lang="de-DE" sz="1800" dirty="0">
              <a:solidFill>
                <a:srgbClr val="000000"/>
              </a:solidFill>
            </a:endParaRPr>
          </a:p>
        </p:txBody>
      </p:sp>
      <p:sp>
        <p:nvSpPr>
          <p:cNvPr id="43" name="Text Box 3"/>
          <p:cNvSpPr txBox="1">
            <a:spLocks noChangeArrowheads="1"/>
          </p:cNvSpPr>
          <p:nvPr/>
        </p:nvSpPr>
        <p:spPr bwMode="auto">
          <a:xfrm>
            <a:off x="3741738" y="2373313"/>
            <a:ext cx="25828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1800" dirty="0" err="1" smtClean="0">
                <a:solidFill>
                  <a:srgbClr val="000000"/>
                </a:solidFill>
                <a:latin typeface="Times New Roman" charset="0"/>
                <a:cs typeface="+mn-cs"/>
              </a:rPr>
              <a:t>florierende</a:t>
            </a:r>
            <a:r>
              <a:rPr lang="en-US" sz="1800" dirty="0" smtClean="0">
                <a:solidFill>
                  <a:srgbClr val="000000"/>
                </a:solidFill>
                <a:latin typeface="Times New Roman" charset="0"/>
                <a:cs typeface="+mn-cs"/>
              </a:rPr>
              <a:t> </a:t>
            </a:r>
            <a:r>
              <a:rPr lang="en-US" sz="1800" dirty="0" err="1" smtClean="0">
                <a:solidFill>
                  <a:srgbClr val="000000"/>
                </a:solidFill>
                <a:latin typeface="Times New Roman" charset="0"/>
                <a:cs typeface="+mn-cs"/>
              </a:rPr>
              <a:t>Wirtschaft</a:t>
            </a:r>
            <a:endParaRPr lang="en-US" sz="1800" dirty="0" smtClean="0">
              <a:solidFill>
                <a:srgbClr val="000000"/>
              </a:solidFill>
              <a:latin typeface="Times New Roman" charset="0"/>
              <a:cs typeface="+mn-cs"/>
            </a:endParaRPr>
          </a:p>
        </p:txBody>
      </p:sp>
      <p:sp>
        <p:nvSpPr>
          <p:cNvPr id="28688" name="Rechteck 3"/>
          <p:cNvSpPr>
            <a:spLocks noChangeArrowheads="1"/>
          </p:cNvSpPr>
          <p:nvPr/>
        </p:nvSpPr>
        <p:spPr bwMode="auto">
          <a:xfrm>
            <a:off x="2106613" y="2376488"/>
            <a:ext cx="1797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dirty="0" err="1">
                <a:solidFill>
                  <a:srgbClr val="000000"/>
                </a:solidFill>
                <a:latin typeface="Times New Roman" charset="0"/>
              </a:rPr>
              <a:t>saubere</a:t>
            </a:r>
            <a:r>
              <a:rPr lang="en-US" sz="1800" dirty="0">
                <a:solidFill>
                  <a:srgbClr val="000000"/>
                </a:solidFill>
                <a:latin typeface="Times New Roman" charset="0"/>
              </a:rPr>
              <a:t> </a:t>
            </a:r>
            <a:r>
              <a:rPr lang="en-US" sz="1800" dirty="0" err="1">
                <a:solidFill>
                  <a:srgbClr val="000000"/>
                </a:solidFill>
                <a:latin typeface="Times New Roman" charset="0"/>
              </a:rPr>
              <a:t>Umwelt</a:t>
            </a:r>
            <a:r>
              <a:rPr lang="en-US" sz="1800" dirty="0">
                <a:solidFill>
                  <a:srgbClr val="000000"/>
                </a:solidFill>
                <a:latin typeface="Times New Roman" charset="0"/>
              </a:rPr>
              <a:t>, </a:t>
            </a:r>
            <a:endParaRPr lang="de-DE" dirty="0">
              <a:solidFill>
                <a:srgbClr val="000000"/>
              </a:solidFill>
            </a:endParaRPr>
          </a:p>
        </p:txBody>
      </p:sp>
      <p:sp>
        <p:nvSpPr>
          <p:cNvPr id="28689" name="Textfeld 44"/>
          <p:cNvSpPr txBox="1">
            <a:spLocks noChangeArrowheads="1"/>
          </p:cNvSpPr>
          <p:nvPr/>
        </p:nvSpPr>
        <p:spPr bwMode="auto">
          <a:xfrm>
            <a:off x="1963754" y="4029604"/>
            <a:ext cx="376819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de-DE" sz="1800" dirty="0">
                <a:solidFill>
                  <a:srgbClr val="000000"/>
                </a:solidFill>
                <a:latin typeface="Times New Roman" charset="0"/>
              </a:rPr>
              <a:t>Anteil untergewichtiger Neugeborener</a:t>
            </a:r>
            <a:r>
              <a:rPr lang="de-DE" sz="1800" dirty="0">
                <a:solidFill>
                  <a:srgbClr val="F4FE2E"/>
                </a:solidFill>
                <a:latin typeface="Times New Roman" charset="0"/>
              </a:rPr>
              <a:t>,</a:t>
            </a:r>
          </a:p>
        </p:txBody>
      </p:sp>
      <p:sp>
        <p:nvSpPr>
          <p:cNvPr id="46" name="Text Box 23"/>
          <p:cNvSpPr txBox="1">
            <a:spLocks noChangeArrowheads="1"/>
          </p:cNvSpPr>
          <p:nvPr/>
        </p:nvSpPr>
        <p:spPr bwMode="auto">
          <a:xfrm>
            <a:off x="4935538" y="4295775"/>
            <a:ext cx="2651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defRPr/>
            </a:pPr>
            <a:r>
              <a:rPr lang="en-US" sz="1800" dirty="0" err="1" smtClean="0">
                <a:solidFill>
                  <a:srgbClr val="000000"/>
                </a:solidFill>
                <a:latin typeface="Times New Roman" charset="0"/>
                <a:cs typeface="+mn-cs"/>
              </a:rPr>
              <a:t>Arbeitslosenquote</a:t>
            </a:r>
            <a:endParaRPr lang="en-US" sz="1800" dirty="0" smtClean="0">
              <a:solidFill>
                <a:srgbClr val="000000"/>
              </a:solidFill>
              <a:latin typeface="Times New Roman" charset="0"/>
              <a:cs typeface="+mn-cs"/>
            </a:endParaRPr>
          </a:p>
        </p:txBody>
      </p:sp>
      <p:sp>
        <p:nvSpPr>
          <p:cNvPr id="48" name="Text Box 23"/>
          <p:cNvSpPr txBox="1">
            <a:spLocks noChangeArrowheads="1"/>
          </p:cNvSpPr>
          <p:nvPr/>
        </p:nvSpPr>
        <p:spPr bwMode="auto">
          <a:xfrm>
            <a:off x="3724275" y="4311650"/>
            <a:ext cx="1363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1800" dirty="0" err="1">
                <a:solidFill>
                  <a:srgbClr val="000000"/>
                </a:solidFill>
                <a:latin typeface="Times New Roman" charset="0"/>
              </a:rPr>
              <a:t>Luftqualität</a:t>
            </a:r>
            <a:r>
              <a:rPr lang="en-US" sz="1800" dirty="0">
                <a:solidFill>
                  <a:srgbClr val="000000"/>
                </a:solidFill>
                <a:latin typeface="Times New Roman" charset="0"/>
              </a:rPr>
              <a:t>,</a:t>
            </a:r>
          </a:p>
        </p:txBody>
      </p:sp>
      <p:sp>
        <p:nvSpPr>
          <p:cNvPr id="28692" name="Rechteck 4"/>
          <p:cNvSpPr>
            <a:spLocks noChangeArrowheads="1"/>
          </p:cNvSpPr>
          <p:nvPr/>
        </p:nvSpPr>
        <p:spPr bwMode="auto">
          <a:xfrm>
            <a:off x="2058988" y="4318000"/>
            <a:ext cx="180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err="1">
                <a:solidFill>
                  <a:srgbClr val="000000"/>
                </a:solidFill>
                <a:latin typeface="Times New Roman" charset="0"/>
              </a:rPr>
              <a:t>Kriminalitätsrate</a:t>
            </a:r>
            <a:r>
              <a:rPr lang="en-US" sz="1800" dirty="0">
                <a:solidFill>
                  <a:srgbClr val="F4FE2E"/>
                </a:solidFill>
                <a:latin typeface="Times New Roman" charset="0"/>
              </a:rPr>
              <a:t>,</a:t>
            </a:r>
            <a:endParaRPr lang="de-DE" dirty="0"/>
          </a:p>
        </p:txBody>
      </p:sp>
      <p:sp>
        <p:nvSpPr>
          <p:cNvPr id="28694" name="Textfeld 2"/>
          <p:cNvSpPr txBox="1">
            <a:spLocks noChangeArrowheads="1"/>
          </p:cNvSpPr>
          <p:nvPr/>
        </p:nvSpPr>
        <p:spPr bwMode="auto">
          <a:xfrm rot="-5400000">
            <a:off x="118269" y="2588419"/>
            <a:ext cx="1820863" cy="339725"/>
          </a:xfrm>
          <a:prstGeom prst="rect">
            <a:avLst/>
          </a:prstGeom>
          <a:solidFill>
            <a:schemeClr val="bg1"/>
          </a:solidFill>
          <a:ln>
            <a:noFill/>
          </a:ln>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de-DE" sz="1600" b="1" dirty="0" smtClean="0"/>
              <a:t>Bevölkerung</a:t>
            </a:r>
            <a:endParaRPr lang="de-DE" sz="1600" b="1" dirty="0"/>
          </a:p>
        </p:txBody>
      </p:sp>
      <p:sp>
        <p:nvSpPr>
          <p:cNvPr id="28695" name="Textfeld 37"/>
          <p:cNvSpPr txBox="1">
            <a:spLocks noChangeArrowheads="1"/>
          </p:cNvSpPr>
          <p:nvPr/>
        </p:nvSpPr>
        <p:spPr bwMode="auto">
          <a:xfrm rot="-5400000">
            <a:off x="135731" y="5620544"/>
            <a:ext cx="1819275" cy="338138"/>
          </a:xfrm>
          <a:prstGeom prst="rect">
            <a:avLst/>
          </a:prstGeom>
          <a:solidFill>
            <a:schemeClr val="bg1"/>
          </a:solidFill>
          <a:ln>
            <a:noFill/>
          </a:ln>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de-DE" sz="1600" b="1"/>
              <a:t>Leistung</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6</a:t>
            </a:fld>
            <a:endParaRPr lang="de-DE"/>
          </a:p>
        </p:txBody>
      </p:sp>
    </p:spTree>
    <p:extLst>
      <p:ext uri="{BB962C8B-B14F-4D97-AF65-F5344CB8AC3E}">
        <p14:creationId xmlns:p14="http://schemas.microsoft.com/office/powerpoint/2010/main" val="10240221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777679"/>
                                        </p:tgtEl>
                                        <p:attrNameLst>
                                          <p:attrName>style.visibility</p:attrName>
                                        </p:attrNameLst>
                                      </p:cBhvr>
                                      <p:to>
                                        <p:strVal val="visible"/>
                                      </p:to>
                                    </p:set>
                                    <p:anim calcmode="lin" valueType="num">
                                      <p:cBhvr additive="base">
                                        <p:cTn id="7" dur="500" fill="hold"/>
                                        <p:tgtEl>
                                          <p:spTgt spid="1777679"/>
                                        </p:tgtEl>
                                        <p:attrNameLst>
                                          <p:attrName>ppt_x</p:attrName>
                                        </p:attrNameLst>
                                      </p:cBhvr>
                                      <p:tavLst>
                                        <p:tav tm="0">
                                          <p:val>
                                            <p:strVal val="0-#ppt_w/2"/>
                                          </p:val>
                                        </p:tav>
                                        <p:tav tm="100000">
                                          <p:val>
                                            <p:strVal val="#ppt_x"/>
                                          </p:val>
                                        </p:tav>
                                      </p:tavLst>
                                    </p:anim>
                                    <p:anim calcmode="lin" valueType="num">
                                      <p:cBhvr additive="base">
                                        <p:cTn id="8" dur="500" fill="hold"/>
                                        <p:tgtEl>
                                          <p:spTgt spid="177767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77682"/>
                                        </p:tgtEl>
                                        <p:attrNameLst>
                                          <p:attrName>style.visibility</p:attrName>
                                        </p:attrNameLst>
                                      </p:cBhvr>
                                      <p:to>
                                        <p:strVal val="visible"/>
                                      </p:to>
                                    </p:set>
                                    <p:anim calcmode="lin" valueType="num">
                                      <p:cBhvr additive="base">
                                        <p:cTn id="11" dur="500" fill="hold"/>
                                        <p:tgtEl>
                                          <p:spTgt spid="1777682"/>
                                        </p:tgtEl>
                                        <p:attrNameLst>
                                          <p:attrName>ppt_x</p:attrName>
                                        </p:attrNameLst>
                                      </p:cBhvr>
                                      <p:tavLst>
                                        <p:tav tm="0">
                                          <p:val>
                                            <p:strVal val="0-#ppt_w/2"/>
                                          </p:val>
                                        </p:tav>
                                        <p:tav tm="100000">
                                          <p:val>
                                            <p:strVal val="#ppt_x"/>
                                          </p:val>
                                        </p:tav>
                                      </p:tavLst>
                                    </p:anim>
                                    <p:anim calcmode="lin" valueType="num">
                                      <p:cBhvr additive="base">
                                        <p:cTn id="12" dur="500" fill="hold"/>
                                        <p:tgtEl>
                                          <p:spTgt spid="177768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1" fill="hold" nodeType="afterEffect">
                                  <p:stCondLst>
                                    <p:cond delay="100"/>
                                  </p:stCondLst>
                                  <p:childTnLst>
                                    <p:set>
                                      <p:cBhvr>
                                        <p:cTn id="15" dur="1" fill="hold">
                                          <p:stCondLst>
                                            <p:cond delay="0"/>
                                          </p:stCondLst>
                                        </p:cTn>
                                        <p:tgtEl>
                                          <p:spTgt spid="1777670"/>
                                        </p:tgtEl>
                                        <p:attrNameLst>
                                          <p:attrName>style.visibility</p:attrName>
                                        </p:attrNameLst>
                                      </p:cBhvr>
                                      <p:to>
                                        <p:strVal val="visible"/>
                                      </p:to>
                                    </p:set>
                                    <p:animEffect transition="in" filter="wipe(up)">
                                      <p:cBhvr>
                                        <p:cTn id="16" dur="1000"/>
                                        <p:tgtEl>
                                          <p:spTgt spid="17776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777667"/>
                                        </p:tgtEl>
                                        <p:attrNameLst>
                                          <p:attrName>style.visibility</p:attrName>
                                        </p:attrNameLst>
                                      </p:cBhvr>
                                      <p:to>
                                        <p:strVal val="visible"/>
                                      </p:to>
                                    </p:set>
                                    <p:anim calcmode="lin" valueType="num">
                                      <p:cBhvr additive="base">
                                        <p:cTn id="21" dur="500" fill="hold"/>
                                        <p:tgtEl>
                                          <p:spTgt spid="1777667"/>
                                        </p:tgtEl>
                                        <p:attrNameLst>
                                          <p:attrName>ppt_x</p:attrName>
                                        </p:attrNameLst>
                                      </p:cBhvr>
                                      <p:tavLst>
                                        <p:tav tm="0">
                                          <p:val>
                                            <p:strVal val="1+#ppt_w/2"/>
                                          </p:val>
                                        </p:tav>
                                        <p:tav tm="100000">
                                          <p:val>
                                            <p:strVal val="#ppt_x"/>
                                          </p:val>
                                        </p:tav>
                                      </p:tavLst>
                                    </p:anim>
                                    <p:anim calcmode="lin" valueType="num">
                                      <p:cBhvr additive="base">
                                        <p:cTn id="22" dur="500" fill="hold"/>
                                        <p:tgtEl>
                                          <p:spTgt spid="1777667"/>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77768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77768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77698"/>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77769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77770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777669"/>
                                        </p:tgtEl>
                                        <p:attrNameLst>
                                          <p:attrName>style.visibility</p:attrName>
                                        </p:attrNameLst>
                                      </p:cBhvr>
                                      <p:to>
                                        <p:strVal val="visible"/>
                                      </p:to>
                                    </p:set>
                                    <p:anim calcmode="lin" valueType="num">
                                      <p:cBhvr additive="base">
                                        <p:cTn id="39" dur="500" fill="hold"/>
                                        <p:tgtEl>
                                          <p:spTgt spid="1777669"/>
                                        </p:tgtEl>
                                        <p:attrNameLst>
                                          <p:attrName>ppt_x</p:attrName>
                                        </p:attrNameLst>
                                      </p:cBhvr>
                                      <p:tavLst>
                                        <p:tav tm="0">
                                          <p:val>
                                            <p:strVal val="1+#ppt_w/2"/>
                                          </p:val>
                                        </p:tav>
                                        <p:tav tm="100000">
                                          <p:val>
                                            <p:strVal val="#ppt_x"/>
                                          </p:val>
                                        </p:tav>
                                      </p:tavLst>
                                    </p:anim>
                                    <p:anim calcmode="lin" valueType="num">
                                      <p:cBhvr additive="base">
                                        <p:cTn id="40" dur="500" fill="hold"/>
                                        <p:tgtEl>
                                          <p:spTgt spid="1777669"/>
                                        </p:tgtEl>
                                        <p:attrNameLst>
                                          <p:attrName>ppt_y</p:attrName>
                                        </p:attrNameLst>
                                      </p:cBhvr>
                                      <p:tavLst>
                                        <p:tav tm="0">
                                          <p:val>
                                            <p:strVal val="#ppt_y"/>
                                          </p:val>
                                        </p:tav>
                                        <p:tav tm="100000">
                                          <p:val>
                                            <p:strVal val="#ppt_y"/>
                                          </p:val>
                                        </p:tav>
                                      </p:tavLst>
                                    </p:anim>
                                  </p:childTnLst>
                                </p:cTn>
                              </p:par>
                              <p:par>
                                <p:cTn id="41" presetID="1" presetClass="exit" presetSubtype="0" fill="hold" nodeType="withEffect">
                                  <p:stCondLst>
                                    <p:cond delay="0"/>
                                  </p:stCondLst>
                                  <p:childTnLst>
                                    <p:set>
                                      <p:cBhvr>
                                        <p:cTn id="42" dur="1" fill="hold">
                                          <p:stCondLst>
                                            <p:cond delay="0"/>
                                          </p:stCondLst>
                                        </p:cTn>
                                        <p:tgtEl>
                                          <p:spTgt spid="177770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77770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1+#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46"/>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7667" grpId="0" autoUpdateAnimBg="0"/>
      <p:bldP spid="1777669" grpId="0" autoUpdateAnimBg="0"/>
      <p:bldP spid="1777687" grpId="0" autoUpdateAnimBg="0"/>
      <p:bldP spid="1777687" grpId="1"/>
      <p:bldP spid="1777704" grpId="0"/>
      <p:bldP spid="43" grpId="0" autoUpdateAnimBg="0"/>
      <p:bldP spid="46" grpId="0" autoUpdateAnimBg="0"/>
      <p:bldP spid="46" grpId="1"/>
      <p:bldP spid="48" grpId="0" autoUpdateAnimBg="0"/>
      <p:bldP spid="48"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700" y="654050"/>
            <a:ext cx="73406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2" name="TextBox 2"/>
          <p:cNvSpPr txBox="1">
            <a:spLocks noChangeArrowheads="1"/>
          </p:cNvSpPr>
          <p:nvPr/>
        </p:nvSpPr>
        <p:spPr bwMode="auto">
          <a:xfrm>
            <a:off x="5367338" y="6350000"/>
            <a:ext cx="364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dirty="0"/>
              <a:t>% </a:t>
            </a:r>
            <a:r>
              <a:rPr lang="en-US" dirty="0" err="1" smtClean="0"/>
              <a:t>Erneuerbare</a:t>
            </a:r>
            <a:r>
              <a:rPr lang="en-US" dirty="0" smtClean="0"/>
              <a:t> </a:t>
            </a:r>
            <a:r>
              <a:rPr lang="en-US" dirty="0" err="1" smtClean="0"/>
              <a:t>Energie</a:t>
            </a:r>
            <a:endParaRPr lang="en-US" dirty="0"/>
          </a:p>
        </p:txBody>
      </p:sp>
    </p:spTree>
    <p:extLst>
      <p:ext uri="{BB962C8B-B14F-4D97-AF65-F5344CB8AC3E}">
        <p14:creationId xmlns:p14="http://schemas.microsoft.com/office/powerpoint/2010/main" val="74432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768350"/>
            <a:ext cx="71374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0" name="TextBox 2"/>
          <p:cNvSpPr txBox="1">
            <a:spLocks noChangeArrowheads="1"/>
          </p:cNvSpPr>
          <p:nvPr/>
        </p:nvSpPr>
        <p:spPr bwMode="auto">
          <a:xfrm>
            <a:off x="5367338" y="6350000"/>
            <a:ext cx="364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dirty="0"/>
              <a:t>Rate </a:t>
            </a:r>
            <a:r>
              <a:rPr lang="en-US" dirty="0" smtClean="0"/>
              <a:t>der CO2 Emission </a:t>
            </a:r>
            <a:endParaRPr lang="en-US" dirty="0"/>
          </a:p>
        </p:txBody>
      </p:sp>
    </p:spTree>
    <p:extLst>
      <p:ext uri="{BB962C8B-B14F-4D97-AF65-F5344CB8AC3E}">
        <p14:creationId xmlns:p14="http://schemas.microsoft.com/office/powerpoint/2010/main" val="73394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628650"/>
            <a:ext cx="7124700"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8" name="TextBox 2"/>
          <p:cNvSpPr txBox="1">
            <a:spLocks noChangeArrowheads="1"/>
          </p:cNvSpPr>
          <p:nvPr/>
        </p:nvSpPr>
        <p:spPr bwMode="auto">
          <a:xfrm>
            <a:off x="4097868" y="6350000"/>
            <a:ext cx="49111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dirty="0" err="1" smtClean="0"/>
              <a:t>Quadratmeter</a:t>
            </a:r>
            <a:r>
              <a:rPr lang="en-US" dirty="0" smtClean="0"/>
              <a:t> </a:t>
            </a:r>
            <a:r>
              <a:rPr lang="en-US" dirty="0" err="1" smtClean="0"/>
              <a:t>Preise</a:t>
            </a:r>
            <a:r>
              <a:rPr lang="en-US" dirty="0" smtClean="0"/>
              <a:t> </a:t>
            </a:r>
            <a:r>
              <a:rPr lang="en-US" dirty="0" err="1" smtClean="0"/>
              <a:t>im</a:t>
            </a:r>
            <a:r>
              <a:rPr lang="en-US" dirty="0" smtClean="0"/>
              <a:t> </a:t>
            </a:r>
            <a:r>
              <a:rPr lang="en-US" dirty="0" err="1" smtClean="0"/>
              <a:t>Wohnungsbau</a:t>
            </a:r>
            <a:endParaRPr lang="en-US" dirty="0"/>
          </a:p>
        </p:txBody>
      </p:sp>
    </p:spTree>
    <p:extLst>
      <p:ext uri="{BB962C8B-B14F-4D97-AF65-F5344CB8AC3E}">
        <p14:creationId xmlns:p14="http://schemas.microsoft.com/office/powerpoint/2010/main" val="230416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704850"/>
            <a:ext cx="70612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6" name="TextBox 2"/>
          <p:cNvSpPr txBox="1">
            <a:spLocks noChangeArrowheads="1"/>
          </p:cNvSpPr>
          <p:nvPr/>
        </p:nvSpPr>
        <p:spPr bwMode="auto">
          <a:xfrm>
            <a:off x="5367338" y="6350000"/>
            <a:ext cx="3641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dirty="0"/>
              <a:t>% </a:t>
            </a:r>
            <a:r>
              <a:rPr lang="en-US" dirty="0" err="1" smtClean="0"/>
              <a:t>Bebaute</a:t>
            </a:r>
            <a:r>
              <a:rPr lang="en-US" dirty="0" smtClean="0"/>
              <a:t> </a:t>
            </a:r>
            <a:r>
              <a:rPr lang="en-US" dirty="0" err="1" smtClean="0"/>
              <a:t>Fläche</a:t>
            </a:r>
            <a:r>
              <a:rPr lang="en-US" dirty="0" smtClean="0"/>
              <a:t> (</a:t>
            </a:r>
            <a:r>
              <a:rPr lang="en-US" dirty="0"/>
              <a:t>LU)</a:t>
            </a:r>
          </a:p>
        </p:txBody>
      </p:sp>
    </p:spTree>
    <p:extLst>
      <p:ext uri="{BB962C8B-B14F-4D97-AF65-F5344CB8AC3E}">
        <p14:creationId xmlns:p14="http://schemas.microsoft.com/office/powerpoint/2010/main" val="89838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Text Box 2"/>
          <p:cNvSpPr txBox="1">
            <a:spLocks noChangeArrowheads="1"/>
          </p:cNvSpPr>
          <p:nvPr/>
        </p:nvSpPr>
        <p:spPr bwMode="auto">
          <a:xfrm>
            <a:off x="1423988" y="376238"/>
            <a:ext cx="73533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3200" dirty="0" err="1" smtClean="0">
                <a:solidFill>
                  <a:srgbClr val="000000"/>
                </a:solidFill>
              </a:rPr>
              <a:t>Entwicklung</a:t>
            </a:r>
            <a:r>
              <a:rPr lang="en-US" sz="3200" dirty="0" smtClean="0">
                <a:solidFill>
                  <a:srgbClr val="000000"/>
                </a:solidFill>
              </a:rPr>
              <a:t> </a:t>
            </a:r>
            <a:r>
              <a:rPr lang="en-US" sz="3200" dirty="0" err="1" smtClean="0">
                <a:solidFill>
                  <a:srgbClr val="000000"/>
                </a:solidFill>
              </a:rPr>
              <a:t>einer</a:t>
            </a:r>
            <a:r>
              <a:rPr lang="en-US" sz="3200" dirty="0" smtClean="0">
                <a:solidFill>
                  <a:srgbClr val="000000"/>
                </a:solidFill>
              </a:rPr>
              <a:t> Baseline </a:t>
            </a:r>
            <a:r>
              <a:rPr lang="en-US" sz="3200" dirty="0" err="1" smtClean="0">
                <a:solidFill>
                  <a:srgbClr val="000000"/>
                </a:solidFill>
              </a:rPr>
              <a:t>zu</a:t>
            </a:r>
            <a:r>
              <a:rPr lang="en-US" sz="3200" dirty="0" smtClean="0">
                <a:solidFill>
                  <a:srgbClr val="000000"/>
                </a:solidFill>
              </a:rPr>
              <a:t> </a:t>
            </a:r>
            <a:r>
              <a:rPr lang="en-US" sz="3200" dirty="0" err="1" smtClean="0">
                <a:solidFill>
                  <a:srgbClr val="000000"/>
                </a:solidFill>
              </a:rPr>
              <a:t>Arbeitszwecken</a:t>
            </a:r>
            <a:r>
              <a:rPr lang="en-US" sz="3200" dirty="0" smtClean="0">
                <a:solidFill>
                  <a:srgbClr val="000000"/>
                </a:solidFill>
              </a:rPr>
              <a:t> </a:t>
            </a:r>
            <a:r>
              <a:rPr lang="en-US" sz="3200" dirty="0">
                <a:solidFill>
                  <a:srgbClr val="000000"/>
                </a:solidFill>
              </a:rPr>
              <a:t/>
            </a:r>
            <a:br>
              <a:rPr lang="en-US" sz="3200" dirty="0">
                <a:solidFill>
                  <a:srgbClr val="000000"/>
                </a:solidFill>
              </a:rPr>
            </a:br>
            <a:r>
              <a:rPr lang="en-US" sz="3200" dirty="0" err="1" smtClean="0">
                <a:solidFill>
                  <a:srgbClr val="000000"/>
                </a:solidFill>
              </a:rPr>
              <a:t>durch</a:t>
            </a:r>
            <a:r>
              <a:rPr lang="en-US" sz="3200" dirty="0" smtClean="0">
                <a:solidFill>
                  <a:srgbClr val="000000"/>
                </a:solidFill>
              </a:rPr>
              <a:t> </a:t>
            </a:r>
            <a:r>
              <a:rPr lang="en-US" sz="3200" dirty="0" err="1" smtClean="0">
                <a:solidFill>
                  <a:srgbClr val="000000"/>
                </a:solidFill>
              </a:rPr>
              <a:t>Gruppenwissen</a:t>
            </a:r>
            <a:endParaRPr lang="en-US" sz="3200" u="sng" dirty="0">
              <a:solidFill>
                <a:srgbClr val="000000"/>
              </a:solidFill>
            </a:endParaRPr>
          </a:p>
        </p:txBody>
      </p:sp>
      <p:sp>
        <p:nvSpPr>
          <p:cNvPr id="1608707" name="Line 3"/>
          <p:cNvSpPr>
            <a:spLocks noChangeShapeType="1"/>
          </p:cNvSpPr>
          <p:nvPr/>
        </p:nvSpPr>
        <p:spPr bwMode="auto">
          <a:xfrm>
            <a:off x="2239963" y="2433638"/>
            <a:ext cx="0" cy="343535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608708" name="Line 4"/>
          <p:cNvSpPr>
            <a:spLocks noChangeShapeType="1"/>
          </p:cNvSpPr>
          <p:nvPr/>
        </p:nvSpPr>
        <p:spPr bwMode="auto">
          <a:xfrm flipV="1">
            <a:off x="2219325" y="5875338"/>
            <a:ext cx="5300663" cy="1428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grpSp>
        <p:nvGrpSpPr>
          <p:cNvPr id="2" name="Group 5"/>
          <p:cNvGrpSpPr>
            <a:grpSpLocks/>
          </p:cNvGrpSpPr>
          <p:nvPr/>
        </p:nvGrpSpPr>
        <p:grpSpPr bwMode="auto">
          <a:xfrm>
            <a:off x="4492634" y="5672138"/>
            <a:ext cx="1365250" cy="854075"/>
            <a:chOff x="2812" y="3474"/>
            <a:chExt cx="860" cy="538"/>
          </a:xfrm>
        </p:grpSpPr>
        <p:sp>
          <p:nvSpPr>
            <p:cNvPr id="151567" name="Line 6"/>
            <p:cNvSpPr>
              <a:spLocks noChangeShapeType="1"/>
            </p:cNvSpPr>
            <p:nvPr/>
          </p:nvSpPr>
          <p:spPr bwMode="auto">
            <a:xfrm>
              <a:off x="3045" y="3474"/>
              <a:ext cx="0" cy="265"/>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51568" name="Text Box 7"/>
            <p:cNvSpPr txBox="1">
              <a:spLocks noChangeArrowheads="1"/>
            </p:cNvSpPr>
            <p:nvPr/>
          </p:nvSpPr>
          <p:spPr bwMode="auto">
            <a:xfrm>
              <a:off x="2812" y="3724"/>
              <a:ext cx="8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dirty="0" err="1" smtClean="0">
                  <a:solidFill>
                    <a:srgbClr val="000000"/>
                  </a:solidFill>
                </a:rPr>
                <a:t>Jetzt</a:t>
              </a:r>
              <a:endParaRPr lang="en-US" sz="2400" dirty="0">
                <a:solidFill>
                  <a:srgbClr val="000000"/>
                </a:solidFill>
              </a:endParaRPr>
            </a:p>
          </p:txBody>
        </p:sp>
      </p:grpSp>
      <p:sp>
        <p:nvSpPr>
          <p:cNvPr id="1608712" name="Text Box 8"/>
          <p:cNvSpPr txBox="1">
            <a:spLocks noChangeArrowheads="1"/>
          </p:cNvSpPr>
          <p:nvPr/>
        </p:nvSpPr>
        <p:spPr bwMode="auto">
          <a:xfrm>
            <a:off x="3046413" y="1820863"/>
            <a:ext cx="3903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u="sng" dirty="0"/>
              <a:t>% </a:t>
            </a:r>
            <a:r>
              <a:rPr lang="en-US" u="sng" dirty="0" err="1" smtClean="0"/>
              <a:t>mit</a:t>
            </a:r>
            <a:r>
              <a:rPr lang="en-US" u="sng" dirty="0" smtClean="0"/>
              <a:t> </a:t>
            </a:r>
            <a:r>
              <a:rPr lang="en-US" u="sng" dirty="0" err="1" smtClean="0"/>
              <a:t>gutem</a:t>
            </a:r>
            <a:r>
              <a:rPr lang="en-US" u="sng" dirty="0" smtClean="0"/>
              <a:t> </a:t>
            </a:r>
            <a:r>
              <a:rPr lang="en-US" u="sng" dirty="0" err="1" smtClean="0"/>
              <a:t>Realschulabschluss</a:t>
            </a:r>
            <a:endParaRPr lang="en-US" u="sng" dirty="0"/>
          </a:p>
        </p:txBody>
      </p:sp>
      <p:grpSp>
        <p:nvGrpSpPr>
          <p:cNvPr id="3" name="Group 9"/>
          <p:cNvGrpSpPr>
            <a:grpSpLocks/>
          </p:cNvGrpSpPr>
          <p:nvPr/>
        </p:nvGrpSpPr>
        <p:grpSpPr bwMode="auto">
          <a:xfrm>
            <a:off x="4513263" y="3349625"/>
            <a:ext cx="768350" cy="550863"/>
            <a:chOff x="2825" y="1948"/>
            <a:chExt cx="484" cy="347"/>
          </a:xfrm>
        </p:grpSpPr>
        <p:sp>
          <p:nvSpPr>
            <p:cNvPr id="151565" name="Oval 10"/>
            <p:cNvSpPr>
              <a:spLocks noChangeArrowheads="1"/>
            </p:cNvSpPr>
            <p:nvPr/>
          </p:nvSpPr>
          <p:spPr bwMode="auto">
            <a:xfrm>
              <a:off x="2980" y="2194"/>
              <a:ext cx="110" cy="101"/>
            </a:xfrm>
            <a:prstGeom prst="ellipse">
              <a:avLst/>
            </a:prstGeom>
            <a:solidFill>
              <a:schemeClr val="tx1"/>
            </a:solidFill>
            <a:ln w="38100">
              <a:solidFill>
                <a:schemeClr val="tx1"/>
              </a:solidFill>
              <a:round/>
              <a:headEnd/>
              <a:tailEnd/>
            </a:ln>
          </p:spPr>
          <p:txBody>
            <a:bodyPr wrap="none" anchor="ctr"/>
            <a:lstStyle/>
            <a:p>
              <a:endParaRPr lang="de-DE"/>
            </a:p>
          </p:txBody>
        </p:sp>
        <p:sp>
          <p:nvSpPr>
            <p:cNvPr id="151566" name="Text Box 11"/>
            <p:cNvSpPr txBox="1">
              <a:spLocks noChangeArrowheads="1"/>
            </p:cNvSpPr>
            <p:nvPr/>
          </p:nvSpPr>
          <p:spPr bwMode="auto">
            <a:xfrm>
              <a:off x="2825" y="1948"/>
              <a:ext cx="4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800"/>
                <a:t>60%</a:t>
              </a:r>
            </a:p>
          </p:txBody>
        </p:sp>
      </p:grpSp>
      <p:sp>
        <p:nvSpPr>
          <p:cNvPr id="1608716" name="Line 12"/>
          <p:cNvSpPr>
            <a:spLocks noChangeShapeType="1"/>
          </p:cNvSpPr>
          <p:nvPr/>
        </p:nvSpPr>
        <p:spPr bwMode="auto">
          <a:xfrm flipH="1">
            <a:off x="2525713" y="3813175"/>
            <a:ext cx="2320925" cy="261938"/>
          </a:xfrm>
          <a:prstGeom prst="line">
            <a:avLst/>
          </a:prstGeom>
          <a:noFill/>
          <a:ln w="1143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608717" name="Line 13"/>
          <p:cNvSpPr>
            <a:spLocks noChangeShapeType="1"/>
          </p:cNvSpPr>
          <p:nvPr/>
        </p:nvSpPr>
        <p:spPr bwMode="auto">
          <a:xfrm flipH="1">
            <a:off x="4822825" y="3489325"/>
            <a:ext cx="2771775" cy="320675"/>
          </a:xfrm>
          <a:prstGeom prst="line">
            <a:avLst/>
          </a:prstGeom>
          <a:noFill/>
          <a:ln w="114300">
            <a:solidFill>
              <a:schemeClr val="accent1"/>
            </a:solidFill>
            <a:prstDash val="sysDot"/>
            <a:round/>
            <a:headEnd type="stealth" w="med" len="med"/>
            <a:tailEnd/>
          </a:ln>
          <a:extLst>
            <a:ext uri="{909E8E84-426E-40dd-AFC4-6F175D3DCCD1}">
              <a14:hiddenFill xmlns:a14="http://schemas.microsoft.com/office/drawing/2010/main">
                <a:noFill/>
              </a14:hiddenFill>
            </a:ext>
          </a:extLst>
        </p:spPr>
        <p:txBody>
          <a:bodyPr wrap="none" anchor="ctr"/>
          <a:lstStyle/>
          <a:p>
            <a:endParaRPr lang="de-DE"/>
          </a:p>
        </p:txBody>
      </p:sp>
      <p:sp>
        <p:nvSpPr>
          <p:cNvPr id="1608718" name="Arc 14"/>
          <p:cNvSpPr>
            <a:spLocks/>
          </p:cNvSpPr>
          <p:nvPr/>
        </p:nvSpPr>
        <p:spPr bwMode="auto">
          <a:xfrm>
            <a:off x="7616825" y="3263900"/>
            <a:ext cx="1117600" cy="36933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spAutoFit/>
          </a:bodyPr>
          <a:lstStyle/>
          <a:p>
            <a:pPr>
              <a:spcBef>
                <a:spcPct val="50000"/>
              </a:spcBef>
            </a:pPr>
            <a:r>
              <a:rPr lang="en-US" dirty="0" err="1" smtClean="0"/>
              <a:t>Nicht</a:t>
            </a:r>
            <a:r>
              <a:rPr lang="en-US" dirty="0" smtClean="0"/>
              <a:t> </a:t>
            </a:r>
            <a:r>
              <a:rPr lang="en-US" dirty="0"/>
              <a:t>OK?</a:t>
            </a:r>
          </a:p>
        </p:txBody>
      </p:sp>
      <p:sp>
        <p:nvSpPr>
          <p:cNvPr id="1608719" name="Arc 15"/>
          <p:cNvSpPr>
            <a:spLocks/>
          </p:cNvSpPr>
          <p:nvPr/>
        </p:nvSpPr>
        <p:spPr bwMode="auto">
          <a:xfrm rot="21265511" flipV="1">
            <a:off x="4819650" y="2033588"/>
            <a:ext cx="2589213" cy="1644650"/>
          </a:xfrm>
          <a:custGeom>
            <a:avLst/>
            <a:gdLst>
              <a:gd name="T0" fmla="*/ 0 w 21038"/>
              <a:gd name="T1" fmla="*/ 0 h 21600"/>
              <a:gd name="T2" fmla="*/ 2147483647 w 21038"/>
              <a:gd name="T3" fmla="*/ 2147483647 h 21600"/>
              <a:gd name="T4" fmla="*/ 0 w 21038"/>
              <a:gd name="T5" fmla="*/ 2147483647 h 21600"/>
              <a:gd name="T6" fmla="*/ 0 60000 65536"/>
              <a:gd name="T7" fmla="*/ 0 60000 65536"/>
              <a:gd name="T8" fmla="*/ 0 60000 65536"/>
              <a:gd name="T9" fmla="*/ 0 w 21038"/>
              <a:gd name="T10" fmla="*/ 0 h 21600"/>
              <a:gd name="T11" fmla="*/ 21038 w 21038"/>
              <a:gd name="T12" fmla="*/ 21600 h 21600"/>
            </a:gdLst>
            <a:ahLst/>
            <a:cxnLst>
              <a:cxn ang="T6">
                <a:pos x="T0" y="T1"/>
              </a:cxn>
              <a:cxn ang="T7">
                <a:pos x="T2" y="T3"/>
              </a:cxn>
              <a:cxn ang="T8">
                <a:pos x="T4" y="T5"/>
              </a:cxn>
            </a:cxnLst>
            <a:rect l="T9" t="T10" r="T11" b="T12"/>
            <a:pathLst>
              <a:path w="21038" h="21600" fill="none" extrusionOk="0">
                <a:moveTo>
                  <a:pt x="0" y="-1"/>
                </a:moveTo>
                <a:cubicBezTo>
                  <a:pt x="10043" y="-1"/>
                  <a:pt x="18762" y="6923"/>
                  <a:pt x="21038" y="16705"/>
                </a:cubicBezTo>
              </a:path>
              <a:path w="21038" h="21600" stroke="0" extrusionOk="0">
                <a:moveTo>
                  <a:pt x="0" y="-1"/>
                </a:moveTo>
                <a:cubicBezTo>
                  <a:pt x="10043" y="-1"/>
                  <a:pt x="18762" y="6923"/>
                  <a:pt x="21038" y="16705"/>
                </a:cubicBezTo>
                <a:lnTo>
                  <a:pt x="0" y="21600"/>
                </a:lnTo>
                <a:lnTo>
                  <a:pt x="0" y="-1"/>
                </a:lnTo>
                <a:close/>
              </a:path>
            </a:pathLst>
          </a:custGeom>
          <a:noFill/>
          <a:ln w="114300">
            <a:solidFill>
              <a:schemeClr val="accent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08720" name="Text Box 16"/>
          <p:cNvSpPr txBox="1">
            <a:spLocks noChangeArrowheads="1"/>
          </p:cNvSpPr>
          <p:nvPr/>
        </p:nvSpPr>
        <p:spPr bwMode="auto">
          <a:xfrm rot="-383983">
            <a:off x="2701974" y="4008644"/>
            <a:ext cx="2168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mtClean="0"/>
              <a:t>Rückwärtsprojektion</a:t>
            </a:r>
            <a:endParaRPr lang="en-US" dirty="0"/>
          </a:p>
        </p:txBody>
      </p:sp>
      <p:sp>
        <p:nvSpPr>
          <p:cNvPr id="1608721" name="Text Box 17"/>
          <p:cNvSpPr txBox="1">
            <a:spLocks noChangeArrowheads="1"/>
          </p:cNvSpPr>
          <p:nvPr/>
        </p:nvSpPr>
        <p:spPr bwMode="auto">
          <a:xfrm rot="-383983">
            <a:off x="5456238" y="3706813"/>
            <a:ext cx="1741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dirty="0" err="1" smtClean="0"/>
              <a:t>Vorhersage</a:t>
            </a:r>
            <a:endParaRPr lang="en-US" dirty="0"/>
          </a:p>
        </p:txBody>
      </p:sp>
    </p:spTree>
    <p:extLst>
      <p:ext uri="{BB962C8B-B14F-4D97-AF65-F5344CB8AC3E}">
        <p14:creationId xmlns:p14="http://schemas.microsoft.com/office/powerpoint/2010/main" val="3995136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08706"/>
                                        </p:tgtEl>
                                        <p:attrNameLst>
                                          <p:attrName>style.visibility</p:attrName>
                                        </p:attrNameLst>
                                      </p:cBhvr>
                                      <p:to>
                                        <p:strVal val="visible"/>
                                      </p:to>
                                    </p:set>
                                    <p:animEffect transition="in" filter="wipe(up)">
                                      <p:cBhvr>
                                        <p:cTn id="7" dur="500"/>
                                        <p:tgtEl>
                                          <p:spTgt spid="1608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08707"/>
                                        </p:tgtEl>
                                        <p:attrNameLst>
                                          <p:attrName>style.visibility</p:attrName>
                                        </p:attrNameLst>
                                      </p:cBhvr>
                                      <p:to>
                                        <p:strVal val="visible"/>
                                      </p:to>
                                    </p:set>
                                    <p:animEffect transition="in" filter="wipe(up)">
                                      <p:cBhvr>
                                        <p:cTn id="12" dur="500"/>
                                        <p:tgtEl>
                                          <p:spTgt spid="1608707"/>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08708"/>
                                        </p:tgtEl>
                                        <p:attrNameLst>
                                          <p:attrName>style.visibility</p:attrName>
                                        </p:attrNameLst>
                                      </p:cBhvr>
                                      <p:to>
                                        <p:strVal val="visible"/>
                                      </p:to>
                                    </p:set>
                                    <p:animEffect transition="in" filter="wipe(left)">
                                      <p:cBhvr>
                                        <p:cTn id="16" dur="500"/>
                                        <p:tgtEl>
                                          <p:spTgt spid="16087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087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608716"/>
                                        </p:tgtEl>
                                        <p:attrNameLst>
                                          <p:attrName>style.visibility</p:attrName>
                                        </p:attrNameLst>
                                      </p:cBhvr>
                                      <p:to>
                                        <p:strVal val="visible"/>
                                      </p:to>
                                    </p:set>
                                    <p:animEffect transition="in" filter="wipe(right)">
                                      <p:cBhvr>
                                        <p:cTn id="33" dur="500"/>
                                        <p:tgtEl>
                                          <p:spTgt spid="1608716"/>
                                        </p:tgtEl>
                                      </p:cBhvr>
                                    </p:animEffec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6087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08717"/>
                                        </p:tgtEl>
                                        <p:attrNameLst>
                                          <p:attrName>style.visibility</p:attrName>
                                        </p:attrNameLst>
                                      </p:cBhvr>
                                      <p:to>
                                        <p:strVal val="visible"/>
                                      </p:to>
                                    </p:set>
                                    <p:animEffect transition="in" filter="wipe(left)">
                                      <p:cBhvr>
                                        <p:cTn id="41" dur="500"/>
                                        <p:tgtEl>
                                          <p:spTgt spid="1608717"/>
                                        </p:tgtEl>
                                      </p:cBhvr>
                                    </p:animEffec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60872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0871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08719"/>
                                        </p:tgtEl>
                                        <p:attrNameLst>
                                          <p:attrName>style.visibility</p:attrName>
                                        </p:attrNameLst>
                                      </p:cBhvr>
                                      <p:to>
                                        <p:strVal val="visible"/>
                                      </p:to>
                                    </p:set>
                                    <p:animEffect transition="in" filter="wipe(left)">
                                      <p:cBhvr>
                                        <p:cTn id="53" dur="500"/>
                                        <p:tgtEl>
                                          <p:spTgt spid="1608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706" grpId="0"/>
      <p:bldP spid="1608707" grpId="0" animBg="1"/>
      <p:bldP spid="1608708" grpId="0" animBg="1"/>
      <p:bldP spid="1608712" grpId="0"/>
      <p:bldP spid="1608716" grpId="0" animBg="1"/>
      <p:bldP spid="1608717" grpId="0" animBg="1"/>
      <p:bldP spid="1608718" grpId="0"/>
      <p:bldP spid="1608719" grpId="0" animBg="1"/>
      <p:bldP spid="1608720" grpId="0"/>
      <p:bldP spid="160872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83444" y="381000"/>
            <a:ext cx="896055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p>
            <a:r>
              <a:rPr lang="en-US" sz="2800" dirty="0" err="1" smtClean="0"/>
              <a:t>Übung</a:t>
            </a:r>
            <a:r>
              <a:rPr lang="en-US" sz="2800" dirty="0" smtClean="0"/>
              <a:t> </a:t>
            </a:r>
            <a:r>
              <a:rPr lang="en-US" sz="2800" dirty="0" err="1" smtClean="0"/>
              <a:t>zur</a:t>
            </a:r>
            <a:r>
              <a:rPr lang="en-US" sz="2800" dirty="0" smtClean="0"/>
              <a:t> </a:t>
            </a:r>
            <a:r>
              <a:rPr lang="en-US" sz="2800" dirty="0" err="1" smtClean="0"/>
              <a:t>Veränderung</a:t>
            </a:r>
            <a:r>
              <a:rPr lang="en-US" sz="2800" dirty="0" smtClean="0"/>
              <a:t> der </a:t>
            </a:r>
            <a:r>
              <a:rPr lang="en-US" sz="2800" dirty="0" err="1" smtClean="0"/>
              <a:t>Kurve</a:t>
            </a:r>
            <a:r>
              <a:rPr lang="en-US" sz="2800" dirty="0" smtClean="0"/>
              <a:t> </a:t>
            </a:r>
            <a:r>
              <a:rPr lang="en-US" sz="2800" b="1" u="sng" dirty="0" smtClean="0"/>
              <a:t>: </a:t>
            </a:r>
            <a:r>
              <a:rPr lang="en-US" sz="2800" b="1" u="sng" dirty="0" err="1"/>
              <a:t>Bevölkerung</a:t>
            </a:r>
            <a:endParaRPr lang="en-US" sz="2800" b="1" u="sng" dirty="0"/>
          </a:p>
        </p:txBody>
      </p:sp>
      <p:sp>
        <p:nvSpPr>
          <p:cNvPr id="1463299" name="Text Box 3"/>
          <p:cNvSpPr txBox="1">
            <a:spLocks noChangeArrowheads="1"/>
          </p:cNvSpPr>
          <p:nvPr/>
        </p:nvSpPr>
        <p:spPr bwMode="auto">
          <a:xfrm>
            <a:off x="426288" y="990600"/>
            <a:ext cx="71961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5 min:	</a:t>
            </a:r>
            <a:r>
              <a:rPr lang="en-US" sz="2400" u="sng" dirty="0" err="1"/>
              <a:t>Ausgangspunkte</a:t>
            </a:r>
            <a:r>
              <a:rPr lang="en-US" sz="2400" u="sng" dirty="0"/>
              <a:t/>
            </a:r>
            <a:br>
              <a:rPr lang="en-US" sz="2400" u="sng" dirty="0"/>
            </a:br>
            <a:r>
              <a:rPr lang="en-US" sz="2400" dirty="0"/>
              <a:t>	</a:t>
            </a:r>
            <a:r>
              <a:rPr lang="en-US" dirty="0">
                <a:sym typeface="WP TypographicSymbols" charset="0"/>
              </a:rPr>
              <a:t> </a:t>
            </a:r>
            <a:r>
              <a:rPr lang="en-US" b="1" dirty="0">
                <a:sym typeface="WP TypographicSymbols" charset="0"/>
              </a:rPr>
              <a:t>-</a:t>
            </a:r>
            <a:r>
              <a:rPr lang="en-US" dirty="0">
                <a:sym typeface="WP TypographicSymbols" charset="0"/>
              </a:rPr>
              <a:t> </a:t>
            </a:r>
            <a:r>
              <a:rPr lang="en-US" dirty="0" err="1">
                <a:sym typeface="WP TypographicSymbols" charset="0"/>
              </a:rPr>
              <a:t>Zeitgeber</a:t>
            </a:r>
            <a:r>
              <a:rPr lang="en-US" dirty="0">
                <a:sym typeface="WP TypographicSymbols" charset="0"/>
              </a:rPr>
              <a:t> und </a:t>
            </a:r>
            <a:r>
              <a:rPr lang="en-US" dirty="0" err="1">
                <a:sym typeface="WP TypographicSymbols" charset="0"/>
              </a:rPr>
              <a:t>Berichterstatter</a:t>
            </a:r>
            <a:r>
              <a:rPr lang="en-US" dirty="0">
                <a:sym typeface="WP TypographicSymbols" charset="0"/>
              </a:rPr>
              <a:t/>
            </a:r>
            <a:br>
              <a:rPr lang="en-US" dirty="0">
                <a:sym typeface="WP TypographicSymbols" charset="0"/>
              </a:rPr>
            </a:br>
            <a:r>
              <a:rPr lang="en-US" dirty="0">
                <a:sym typeface="WP TypographicSymbols" charset="0"/>
              </a:rPr>
              <a:t>	 </a:t>
            </a:r>
            <a:r>
              <a:rPr lang="en-US" b="1" dirty="0">
                <a:sym typeface="WP TypographicSymbols" charset="0"/>
              </a:rPr>
              <a:t>-</a:t>
            </a:r>
            <a:r>
              <a:rPr lang="en-US" dirty="0">
                <a:sym typeface="WP TypographicSymbols" charset="0"/>
              </a:rPr>
              <a:t> </a:t>
            </a:r>
            <a:r>
              <a:rPr lang="en-US" dirty="0" err="1">
                <a:sym typeface="WP TypographicSymbols" charset="0"/>
              </a:rPr>
              <a:t>geographischer</a:t>
            </a:r>
            <a:r>
              <a:rPr lang="en-US" dirty="0">
                <a:sym typeface="WP TypographicSymbols" charset="0"/>
              </a:rPr>
              <a:t> </a:t>
            </a:r>
            <a:r>
              <a:rPr lang="en-US" dirty="0" err="1">
                <a:sym typeface="WP TypographicSymbols" charset="0"/>
              </a:rPr>
              <a:t>Raum</a:t>
            </a:r>
            <a:r>
              <a:rPr lang="en-US" dirty="0">
                <a:sym typeface="WP TypographicSymbols" charset="0"/>
              </a:rPr>
              <a:t/>
            </a:r>
            <a:br>
              <a:rPr lang="en-US" dirty="0">
                <a:sym typeface="WP TypographicSymbols" charset="0"/>
              </a:rPr>
            </a:br>
            <a:r>
              <a:rPr lang="en-US" dirty="0">
                <a:sym typeface="WP TypographicSymbols" charset="0"/>
              </a:rPr>
              <a:t>	 </a:t>
            </a:r>
            <a:r>
              <a:rPr lang="en-US" b="1" dirty="0">
                <a:sym typeface="WP TypographicSymbols" charset="0"/>
              </a:rPr>
              <a:t>-</a:t>
            </a:r>
            <a:r>
              <a:rPr lang="en-US" dirty="0">
                <a:sym typeface="WP TypographicSymbols" charset="0"/>
              </a:rPr>
              <a:t> </a:t>
            </a:r>
            <a:r>
              <a:rPr lang="en-US" dirty="0" err="1">
                <a:sym typeface="WP TypographicSymbols" charset="0"/>
              </a:rPr>
              <a:t>zwei</a:t>
            </a:r>
            <a:r>
              <a:rPr lang="en-US" dirty="0">
                <a:sym typeface="WP TypographicSymbols" charset="0"/>
              </a:rPr>
              <a:t> </a:t>
            </a:r>
            <a:r>
              <a:rPr lang="en-US" dirty="0" err="1">
                <a:sym typeface="WP TypographicSymbols" charset="0"/>
              </a:rPr>
              <a:t>Hüte</a:t>
            </a:r>
            <a:r>
              <a:rPr lang="en-US" dirty="0">
                <a:sym typeface="WP TypographicSymbols" charset="0"/>
              </a:rPr>
              <a:t> (</a:t>
            </a:r>
            <a:r>
              <a:rPr lang="en-US" dirty="0" err="1">
                <a:sym typeface="WP TypographicSymbols" charset="0"/>
              </a:rPr>
              <a:t>Ihrer</a:t>
            </a:r>
            <a:r>
              <a:rPr lang="en-US" dirty="0">
                <a:sym typeface="WP TypographicSymbols" charset="0"/>
              </a:rPr>
              <a:t> plus </a:t>
            </a:r>
            <a:r>
              <a:rPr lang="en-US" dirty="0" smtClean="0">
                <a:sym typeface="WP TypographicSymbols" charset="0"/>
              </a:rPr>
              <a:t>der </a:t>
            </a:r>
            <a:r>
              <a:rPr lang="de-DE" dirty="0" smtClean="0">
                <a:sym typeface="WP TypographicSymbols" charset="0"/>
              </a:rPr>
              <a:t>eines </a:t>
            </a:r>
            <a:r>
              <a:rPr lang="de-DE" dirty="0">
                <a:sym typeface="WP TypographicSymbols" charset="0"/>
              </a:rPr>
              <a:t>Partners</a:t>
            </a:r>
            <a:r>
              <a:rPr lang="en-US" altLang="ja-JP" dirty="0">
                <a:sym typeface="WP TypographicSymbols" charset="0"/>
              </a:rPr>
              <a:t>)</a:t>
            </a:r>
            <a:endParaRPr lang="en-US" dirty="0">
              <a:sym typeface="WP TypographicSymbols" charset="0"/>
            </a:endParaRPr>
          </a:p>
        </p:txBody>
      </p:sp>
      <p:sp>
        <p:nvSpPr>
          <p:cNvPr id="1463300" name="Text Box 4"/>
          <p:cNvSpPr txBox="1">
            <a:spLocks noChangeArrowheads="1"/>
          </p:cNvSpPr>
          <p:nvPr/>
        </p:nvSpPr>
        <p:spPr bwMode="auto">
          <a:xfrm>
            <a:off x="346509" y="2286000"/>
            <a:ext cx="879749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10 min:	</a:t>
            </a:r>
            <a:r>
              <a:rPr lang="en-US" sz="2400" u="sng" dirty="0" smtClean="0"/>
              <a:t>Baseline</a:t>
            </a:r>
            <a:r>
              <a:rPr lang="en-US" sz="2400" u="sng" dirty="0"/>
              <a:t/>
            </a:r>
            <a:br>
              <a:rPr lang="en-US" sz="2400" u="sng" dirty="0"/>
            </a:br>
            <a:r>
              <a:rPr lang="en-US" sz="2400" dirty="0"/>
              <a:t>	</a:t>
            </a:r>
            <a:r>
              <a:rPr lang="en-US" dirty="0">
                <a:sym typeface="WP TypographicSymbols" charset="0"/>
              </a:rPr>
              <a:t> </a:t>
            </a:r>
            <a:r>
              <a:rPr lang="en-US" b="1" dirty="0">
                <a:sym typeface="WP TypographicSymbols" charset="0"/>
              </a:rPr>
              <a:t>- </a:t>
            </a:r>
            <a:r>
              <a:rPr lang="en-US" dirty="0" err="1">
                <a:sym typeface="WP TypographicSymbols" charset="0"/>
              </a:rPr>
              <a:t>wählen</a:t>
            </a:r>
            <a:r>
              <a:rPr lang="en-US" dirty="0">
                <a:sym typeface="WP TypographicSymbols" charset="0"/>
              </a:rPr>
              <a:t> </a:t>
            </a:r>
            <a:r>
              <a:rPr lang="en-US" dirty="0" err="1">
                <a:sym typeface="WP TypographicSymbols" charset="0"/>
              </a:rPr>
              <a:t>Sie</a:t>
            </a:r>
            <a:r>
              <a:rPr lang="en-US" dirty="0">
                <a:sym typeface="WP TypographicSymbols" charset="0"/>
              </a:rPr>
              <a:t> </a:t>
            </a:r>
            <a:r>
              <a:rPr lang="en-US" dirty="0" err="1">
                <a:sym typeface="WP TypographicSymbols" charset="0"/>
              </a:rPr>
              <a:t>ein</a:t>
            </a:r>
            <a:r>
              <a:rPr lang="en-US" dirty="0">
                <a:sym typeface="WP TypographicSymbols" charset="0"/>
              </a:rPr>
              <a:t> </a:t>
            </a:r>
            <a:r>
              <a:rPr lang="en-US" dirty="0" err="1" smtClean="0">
                <a:sym typeface="WP TypographicSymbols" charset="0"/>
              </a:rPr>
              <a:t>Bevölkerungsergebnis</a:t>
            </a:r>
            <a:r>
              <a:rPr lang="en-US" dirty="0" smtClean="0">
                <a:sym typeface="WP TypographicSymbols" charset="0"/>
              </a:rPr>
              <a:t>, </a:t>
            </a:r>
            <a:r>
              <a:rPr lang="en-US" dirty="0">
                <a:sym typeface="WP TypographicSymbols" charset="0"/>
              </a:rPr>
              <a:t>und </a:t>
            </a:r>
            <a:r>
              <a:rPr lang="en-US" dirty="0" err="1">
                <a:sym typeface="WP TypographicSymbols" charset="0"/>
              </a:rPr>
              <a:t>eine</a:t>
            </a:r>
            <a:r>
              <a:rPr lang="en-US" dirty="0">
                <a:sym typeface="WP TypographicSymbols" charset="0"/>
              </a:rPr>
              <a:t> </a:t>
            </a:r>
            <a:r>
              <a:rPr lang="en-US" dirty="0" err="1">
                <a:sym typeface="WP TypographicSymbols" charset="0"/>
              </a:rPr>
              <a:t>Indikatorenkurve</a:t>
            </a:r>
            <a:r>
              <a:rPr lang="en-US" dirty="0">
                <a:sym typeface="WP TypographicSymbols" charset="0"/>
              </a:rPr>
              <a:t> </a:t>
            </a:r>
            <a:r>
              <a:rPr lang="en-US" dirty="0" err="1" smtClean="0">
                <a:sym typeface="WP TypographicSymbols" charset="0"/>
              </a:rPr>
              <a:t>zum</a:t>
            </a:r>
            <a:r>
              <a:rPr lang="en-US" dirty="0">
                <a:sym typeface="WP TypographicSymbols" charset="0"/>
              </a:rPr>
              <a:t> </a:t>
            </a:r>
            <a:r>
              <a:rPr lang="en-US" dirty="0" err="1" smtClean="0">
                <a:sym typeface="WP TypographicSymbols" charset="0"/>
              </a:rPr>
              <a:t>Verändern</a:t>
            </a:r>
            <a:r>
              <a:rPr lang="en-US" dirty="0" smtClean="0">
                <a:sym typeface="WP TypographicSymbols" charset="0"/>
              </a:rPr>
              <a:t/>
            </a:r>
            <a:br>
              <a:rPr lang="en-US" dirty="0" smtClean="0">
                <a:sym typeface="WP TypographicSymbols" charset="0"/>
              </a:rPr>
            </a:br>
            <a:r>
              <a:rPr lang="en-US" dirty="0">
                <a:sym typeface="WP TypographicSymbols" charset="0"/>
              </a:rPr>
              <a:t>	 </a:t>
            </a:r>
            <a:r>
              <a:rPr lang="en-US" b="1" dirty="0">
                <a:sym typeface="WP TypographicSymbols" charset="0"/>
              </a:rPr>
              <a:t>- </a:t>
            </a:r>
            <a:r>
              <a:rPr lang="en-US" dirty="0" err="1">
                <a:sym typeface="WP TypographicSymbols" charset="0"/>
              </a:rPr>
              <a:t>Vorhersage</a:t>
            </a:r>
            <a:r>
              <a:rPr lang="en-US" dirty="0">
                <a:sym typeface="WP TypographicSymbols" charset="0"/>
              </a:rPr>
              <a:t> </a:t>
            </a:r>
            <a:r>
              <a:rPr lang="en-US" dirty="0" err="1">
                <a:sym typeface="WP TypographicSymbols" charset="0"/>
              </a:rPr>
              <a:t>bis</a:t>
            </a:r>
            <a:r>
              <a:rPr lang="en-US" dirty="0">
                <a:sym typeface="WP TypographicSymbols" charset="0"/>
              </a:rPr>
              <a:t> 2016 – OK </a:t>
            </a:r>
            <a:r>
              <a:rPr lang="en-US" dirty="0" err="1">
                <a:sym typeface="WP TypographicSymbols" charset="0"/>
              </a:rPr>
              <a:t>oder</a:t>
            </a:r>
            <a:r>
              <a:rPr lang="en-US" dirty="0">
                <a:sym typeface="WP TypographicSymbols" charset="0"/>
              </a:rPr>
              <a:t> </a:t>
            </a:r>
            <a:r>
              <a:rPr lang="en-US" dirty="0" err="1">
                <a:sym typeface="WP TypographicSymbols" charset="0"/>
              </a:rPr>
              <a:t>nicht</a:t>
            </a:r>
            <a:r>
              <a:rPr lang="en-US" dirty="0">
                <a:sym typeface="WP TypographicSymbols" charset="0"/>
              </a:rPr>
              <a:t> OK?</a:t>
            </a:r>
          </a:p>
        </p:txBody>
      </p:sp>
      <p:sp>
        <p:nvSpPr>
          <p:cNvPr id="1463301" name="Text Box 5"/>
          <p:cNvSpPr txBox="1">
            <a:spLocks noChangeArrowheads="1"/>
          </p:cNvSpPr>
          <p:nvPr/>
        </p:nvSpPr>
        <p:spPr bwMode="auto">
          <a:xfrm>
            <a:off x="323855" y="3347662"/>
            <a:ext cx="6781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15 min:	</a:t>
            </a:r>
            <a:r>
              <a:rPr lang="en-US" sz="2400" u="sng" dirty="0"/>
              <a:t>Geschichte </a:t>
            </a:r>
            <a:r>
              <a:rPr lang="en-US" sz="2400" u="sng" dirty="0" err="1"/>
              <a:t>zur</a:t>
            </a:r>
            <a:r>
              <a:rPr lang="en-US" sz="2400" u="sng" dirty="0"/>
              <a:t> </a:t>
            </a:r>
            <a:r>
              <a:rPr lang="en-US" sz="2400" u="sng" dirty="0" smtClean="0"/>
              <a:t>Baseline</a:t>
            </a:r>
            <a:r>
              <a:rPr lang="en-US" sz="2400" u="sng" dirty="0"/>
              <a:t/>
            </a:r>
            <a:br>
              <a:rPr lang="en-US" sz="2400" u="sng" dirty="0"/>
            </a:br>
            <a:r>
              <a:rPr lang="en-US" sz="2400" dirty="0"/>
              <a:t>	 </a:t>
            </a:r>
            <a:r>
              <a:rPr lang="en-US" b="1" dirty="0">
                <a:sym typeface="WP TypographicSymbols" charset="0"/>
              </a:rPr>
              <a:t>- </a:t>
            </a:r>
            <a:r>
              <a:rPr lang="en-US" dirty="0" err="1">
                <a:sym typeface="WP TypographicSymbols" charset="0"/>
              </a:rPr>
              <a:t>Gründe</a:t>
            </a:r>
            <a:r>
              <a:rPr lang="en-US" dirty="0">
                <a:sym typeface="WP TypographicSymbols" charset="0"/>
              </a:rPr>
              <a:t>/</a:t>
            </a:r>
            <a:r>
              <a:rPr lang="en-US" dirty="0" err="1">
                <a:sym typeface="WP TypographicSymbols" charset="0"/>
              </a:rPr>
              <a:t>Kräfte</a:t>
            </a:r>
            <a:r>
              <a:rPr lang="en-US" dirty="0">
                <a:sym typeface="WP TypographicSymbols" charset="0"/>
              </a:rPr>
              <a:t> die </a:t>
            </a:r>
            <a:r>
              <a:rPr lang="en-US" dirty="0" err="1">
                <a:sym typeface="WP TypographicSymbols" charset="0"/>
              </a:rPr>
              <a:t>wirken</a:t>
            </a:r>
            <a:r>
              <a:rPr lang="en-US" dirty="0">
                <a:sym typeface="WP TypographicSymbols" charset="0"/>
              </a:rPr>
              <a:t/>
            </a:r>
            <a:br>
              <a:rPr lang="en-US" dirty="0">
                <a:sym typeface="WP TypographicSymbols" charset="0"/>
              </a:rPr>
            </a:br>
            <a:r>
              <a:rPr lang="en-US" dirty="0">
                <a:sym typeface="WP TypographicSymbols" charset="0"/>
              </a:rPr>
              <a:t>	 </a:t>
            </a:r>
            <a:r>
              <a:rPr lang="en-US" b="1" dirty="0">
                <a:sym typeface="WP TypographicSymbols" charset="0"/>
              </a:rPr>
              <a:t>- </a:t>
            </a:r>
            <a:r>
              <a:rPr lang="en-US" dirty="0">
                <a:sym typeface="WP TypographicSymbols" charset="0"/>
              </a:rPr>
              <a:t>Information &amp; </a:t>
            </a:r>
            <a:r>
              <a:rPr lang="en-US" dirty="0" err="1">
                <a:sym typeface="WP TypographicSymbols" charset="0"/>
              </a:rPr>
              <a:t>Forschungsagenda</a:t>
            </a:r>
            <a:r>
              <a:rPr lang="en-US" dirty="0">
                <a:sym typeface="WP TypographicSymbols" charset="0"/>
              </a:rPr>
              <a:t> </a:t>
            </a:r>
            <a:r>
              <a:rPr lang="en-US" dirty="0" err="1">
                <a:sym typeface="WP TypographicSymbols" charset="0"/>
              </a:rPr>
              <a:t>Teil</a:t>
            </a:r>
            <a:r>
              <a:rPr lang="en-US" dirty="0">
                <a:sym typeface="WP TypographicSymbols" charset="0"/>
              </a:rPr>
              <a:t> 1 - </a:t>
            </a:r>
            <a:r>
              <a:rPr lang="en-US" dirty="0" err="1">
                <a:sym typeface="WP TypographicSymbols" charset="0"/>
              </a:rPr>
              <a:t>Gründe</a:t>
            </a:r>
            <a:endParaRPr lang="en-US" dirty="0">
              <a:sym typeface="WP TypographicSymbols" charset="0"/>
            </a:endParaRPr>
          </a:p>
        </p:txBody>
      </p:sp>
      <p:sp>
        <p:nvSpPr>
          <p:cNvPr id="1463302" name="Text Box 6"/>
          <p:cNvSpPr txBox="1">
            <a:spLocks noChangeArrowheads="1"/>
          </p:cNvSpPr>
          <p:nvPr/>
        </p:nvSpPr>
        <p:spPr bwMode="auto">
          <a:xfrm>
            <a:off x="262663" y="4359275"/>
            <a:ext cx="678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15 min:	</a:t>
            </a:r>
            <a:r>
              <a:rPr lang="en-US" sz="2400" u="sng" dirty="0"/>
              <a:t>Was </a:t>
            </a:r>
            <a:r>
              <a:rPr lang="en-US" sz="2400" u="sng" dirty="0" err="1"/>
              <a:t>funktioniert</a:t>
            </a:r>
            <a:r>
              <a:rPr lang="en-US" sz="2400" u="sng" dirty="0"/>
              <a:t>? (Was </a:t>
            </a:r>
            <a:r>
              <a:rPr lang="en-US" sz="2400" u="sng" dirty="0" err="1"/>
              <a:t>bräuchte</a:t>
            </a:r>
            <a:r>
              <a:rPr lang="en-US" sz="2400" u="sng" dirty="0"/>
              <a:t> </a:t>
            </a:r>
            <a:r>
              <a:rPr lang="en-US" sz="2400" u="sng" dirty="0" err="1"/>
              <a:t>es</a:t>
            </a:r>
            <a:r>
              <a:rPr lang="en-US" sz="2400" u="sng" dirty="0"/>
              <a:t>?)</a:t>
            </a:r>
            <a:br>
              <a:rPr lang="en-US" sz="2400" u="sng" dirty="0"/>
            </a:br>
            <a:r>
              <a:rPr lang="en-US" sz="2400" dirty="0"/>
              <a:t>	 </a:t>
            </a:r>
            <a:r>
              <a:rPr lang="en-US" b="1" dirty="0">
                <a:sym typeface="WP TypographicSymbols" charset="0"/>
              </a:rPr>
              <a:t>- </a:t>
            </a:r>
            <a:r>
              <a:rPr lang="en-US" dirty="0">
                <a:sym typeface="WP TypographicSymbols" charset="0"/>
              </a:rPr>
              <a:t>was </a:t>
            </a:r>
            <a:r>
              <a:rPr lang="en-US" dirty="0" err="1">
                <a:sym typeface="WP TypographicSymbols" charset="0"/>
              </a:rPr>
              <a:t>könnte</a:t>
            </a:r>
            <a:r>
              <a:rPr lang="en-US" dirty="0">
                <a:sym typeface="WP TypographicSymbols" charset="0"/>
              </a:rPr>
              <a:t> </a:t>
            </a:r>
            <a:r>
              <a:rPr lang="en-US" dirty="0" err="1">
                <a:sym typeface="WP TypographicSymbols" charset="0"/>
              </a:rPr>
              <a:t>funktionieren</a:t>
            </a:r>
            <a:r>
              <a:rPr lang="en-US" dirty="0">
                <a:sym typeface="WP TypographicSymbols" charset="0"/>
              </a:rPr>
              <a:t>, um </a:t>
            </a:r>
            <a:r>
              <a:rPr lang="en-US" dirty="0" err="1">
                <a:sym typeface="WP TypographicSymbols" charset="0"/>
              </a:rPr>
              <a:t>es</a:t>
            </a:r>
            <a:r>
              <a:rPr lang="en-US" dirty="0">
                <a:sym typeface="WP TypographicSymbols" charset="0"/>
              </a:rPr>
              <a:t> </a:t>
            </a:r>
            <a:r>
              <a:rPr lang="en-US" dirty="0" err="1">
                <a:sym typeface="WP TypographicSymbols" charset="0"/>
              </a:rPr>
              <a:t>besser</a:t>
            </a:r>
            <a:r>
              <a:rPr lang="en-US" dirty="0">
                <a:sym typeface="WP TypographicSymbols" charset="0"/>
              </a:rPr>
              <a:t> </a:t>
            </a:r>
            <a:r>
              <a:rPr lang="en-US" dirty="0" err="1">
                <a:sym typeface="WP TypographicSymbols" charset="0"/>
              </a:rPr>
              <a:t>zu</a:t>
            </a:r>
            <a:r>
              <a:rPr lang="en-US" dirty="0">
                <a:sym typeface="WP TypographicSymbols" charset="0"/>
              </a:rPr>
              <a:t> </a:t>
            </a:r>
            <a:r>
              <a:rPr lang="en-US" dirty="0" err="1">
                <a:sym typeface="WP TypographicSymbols" charset="0"/>
              </a:rPr>
              <a:t>machen</a:t>
            </a:r>
            <a:r>
              <a:rPr lang="en-US" dirty="0">
                <a:sym typeface="WP TypographicSymbols" charset="0"/>
              </a:rPr>
              <a:t>?</a:t>
            </a:r>
            <a:br>
              <a:rPr lang="en-US" dirty="0">
                <a:sym typeface="WP TypographicSymbols" charset="0"/>
              </a:rPr>
            </a:br>
            <a:r>
              <a:rPr lang="en-US" dirty="0">
                <a:sym typeface="WP TypographicSymbols" charset="0"/>
              </a:rPr>
              <a:t>	 </a:t>
            </a:r>
            <a:r>
              <a:rPr lang="en-US" b="1" dirty="0">
                <a:sym typeface="WP TypographicSymbols" charset="0"/>
              </a:rPr>
              <a:t>- </a:t>
            </a:r>
            <a:r>
              <a:rPr lang="en-US" dirty="0" err="1">
                <a:sym typeface="WP TypographicSymbols" charset="0"/>
              </a:rPr>
              <a:t>Beitrag</a:t>
            </a:r>
            <a:r>
              <a:rPr lang="en-US" dirty="0">
                <a:sym typeface="WP TypographicSymbols" charset="0"/>
              </a:rPr>
              <a:t> </a:t>
            </a:r>
            <a:r>
              <a:rPr lang="en-US" dirty="0" err="1" smtClean="0">
                <a:sym typeface="WP TypographicSymbols" charset="0"/>
              </a:rPr>
              <a:t>eines</a:t>
            </a:r>
            <a:r>
              <a:rPr lang="en-US" dirty="0" smtClean="0">
                <a:sym typeface="WP TypographicSymbols" charset="0"/>
              </a:rPr>
              <a:t> </a:t>
            </a:r>
            <a:r>
              <a:rPr lang="en-US" dirty="0" err="1" smtClean="0">
                <a:sym typeface="WP TypographicSymbols" charset="0"/>
              </a:rPr>
              <a:t>jeden</a:t>
            </a:r>
            <a:r>
              <a:rPr lang="en-US" dirty="0" smtClean="0">
                <a:sym typeface="WP TypographicSymbols" charset="0"/>
              </a:rPr>
              <a:t> </a:t>
            </a:r>
            <a:r>
              <a:rPr lang="en-US" dirty="0">
                <a:sym typeface="WP TypographicSymbols" charset="0"/>
              </a:rPr>
              <a:t>Partners</a:t>
            </a:r>
            <a:br>
              <a:rPr lang="en-US" dirty="0">
                <a:sym typeface="WP TypographicSymbols" charset="0"/>
              </a:rPr>
            </a:br>
            <a:r>
              <a:rPr lang="en-US" dirty="0">
                <a:sym typeface="WP TypographicSymbols" charset="0"/>
              </a:rPr>
              <a:t>	 </a:t>
            </a:r>
            <a:r>
              <a:rPr lang="en-US" b="1" dirty="0">
                <a:sym typeface="WP TypographicSymbols" charset="0"/>
              </a:rPr>
              <a:t>- </a:t>
            </a:r>
            <a:r>
              <a:rPr lang="en-US" dirty="0" err="1">
                <a:sym typeface="WP TypographicSymbols" charset="0"/>
              </a:rPr>
              <a:t>keine</a:t>
            </a:r>
            <a:r>
              <a:rPr lang="en-US" dirty="0">
                <a:sym typeface="WP TypographicSymbols" charset="0"/>
              </a:rPr>
              <a:t> </a:t>
            </a:r>
            <a:r>
              <a:rPr lang="en-US" dirty="0" err="1">
                <a:sym typeface="WP TypographicSymbols" charset="0"/>
              </a:rPr>
              <a:t>Kosten</a:t>
            </a:r>
            <a:r>
              <a:rPr lang="en-US" dirty="0">
                <a:sym typeface="WP TypographicSymbols" charset="0"/>
              </a:rPr>
              <a:t>/ </a:t>
            </a:r>
            <a:r>
              <a:rPr lang="en-US" dirty="0" err="1">
                <a:sym typeface="WP TypographicSymbols" charset="0"/>
              </a:rPr>
              <a:t>geringe</a:t>
            </a:r>
            <a:r>
              <a:rPr lang="en-US" dirty="0">
                <a:sym typeface="WP TypographicSymbols" charset="0"/>
              </a:rPr>
              <a:t> </a:t>
            </a:r>
            <a:r>
              <a:rPr lang="en-US" dirty="0" err="1">
                <a:sym typeface="WP TypographicSymbols" charset="0"/>
              </a:rPr>
              <a:t>Kosten</a:t>
            </a:r>
            <a:r>
              <a:rPr lang="en-US" dirty="0">
                <a:sym typeface="WP TypographicSymbols" charset="0"/>
              </a:rPr>
              <a:t> </a:t>
            </a:r>
            <a:r>
              <a:rPr lang="en-US" dirty="0" err="1">
                <a:sym typeface="WP TypographicSymbols" charset="0"/>
              </a:rPr>
              <a:t>Ideen</a:t>
            </a:r>
            <a:r>
              <a:rPr lang="en-US" dirty="0">
                <a:sym typeface="WP TypographicSymbols" charset="0"/>
              </a:rPr>
              <a:t/>
            </a:r>
            <a:br>
              <a:rPr lang="en-US" dirty="0">
                <a:sym typeface="WP TypographicSymbols" charset="0"/>
              </a:rPr>
            </a:br>
            <a:r>
              <a:rPr lang="en-US" dirty="0">
                <a:sym typeface="WP TypographicSymbols" charset="0"/>
              </a:rPr>
              <a:t>	 </a:t>
            </a:r>
            <a:r>
              <a:rPr lang="en-US" b="1" dirty="0">
                <a:sym typeface="WP TypographicSymbols" charset="0"/>
              </a:rPr>
              <a:t>- </a:t>
            </a:r>
            <a:r>
              <a:rPr lang="en-US" dirty="0">
                <a:sym typeface="WP TypographicSymbols" charset="0"/>
              </a:rPr>
              <a:t>Information &amp; </a:t>
            </a:r>
            <a:r>
              <a:rPr lang="en-US" dirty="0" err="1">
                <a:sym typeface="WP TypographicSymbols" charset="0"/>
              </a:rPr>
              <a:t>Forschungsagenda</a:t>
            </a:r>
            <a:r>
              <a:rPr lang="en-US" dirty="0">
                <a:sym typeface="WP TypographicSymbols" charset="0"/>
              </a:rPr>
              <a:t> </a:t>
            </a:r>
            <a:r>
              <a:rPr lang="en-US" dirty="0" err="1">
                <a:sym typeface="WP TypographicSymbols" charset="0"/>
              </a:rPr>
              <a:t>Teil</a:t>
            </a:r>
            <a:r>
              <a:rPr lang="en-US" dirty="0">
                <a:sym typeface="WP TypographicSymbols" charset="0"/>
              </a:rPr>
              <a:t> 2 – was </a:t>
            </a:r>
            <a:r>
              <a:rPr lang="en-US" dirty="0" err="1">
                <a:sym typeface="WP TypographicSymbols" charset="0"/>
              </a:rPr>
              <a:t>funktioniert</a:t>
            </a:r>
            <a:endParaRPr lang="en-US" dirty="0">
              <a:sym typeface="WP TypographicSymbols" charset="0"/>
            </a:endParaRPr>
          </a:p>
        </p:txBody>
      </p:sp>
      <p:sp>
        <p:nvSpPr>
          <p:cNvPr id="1463303" name="Text Box 7"/>
          <p:cNvSpPr txBox="1">
            <a:spLocks noChangeArrowheads="1"/>
          </p:cNvSpPr>
          <p:nvPr/>
        </p:nvSpPr>
        <p:spPr bwMode="auto">
          <a:xfrm>
            <a:off x="212850" y="6035675"/>
            <a:ext cx="762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10 min:	</a:t>
            </a:r>
            <a:r>
              <a:rPr lang="en-US" sz="2400" u="sng" dirty="0" err="1"/>
              <a:t>Bericht</a:t>
            </a:r>
            <a:r>
              <a:rPr lang="en-US" sz="1600" dirty="0"/>
              <a:t>    </a:t>
            </a:r>
            <a:r>
              <a:rPr lang="en-US" dirty="0" err="1"/>
              <a:t>Notizen</a:t>
            </a:r>
            <a:r>
              <a:rPr lang="en-US" dirty="0"/>
              <a:t> auf </a:t>
            </a:r>
            <a:r>
              <a:rPr lang="en-US" dirty="0" err="1"/>
              <a:t>einer</a:t>
            </a:r>
            <a:r>
              <a:rPr lang="en-US" dirty="0"/>
              <a:t> </a:t>
            </a:r>
            <a:r>
              <a:rPr lang="en-US" dirty="0" err="1"/>
              <a:t>Seite</a:t>
            </a:r>
            <a:r>
              <a:rPr lang="en-US" dirty="0"/>
              <a:t> </a:t>
            </a:r>
            <a:r>
              <a:rPr lang="en-US" dirty="0" err="1"/>
              <a:t>zusammenfassen</a:t>
            </a:r>
            <a:r>
              <a:rPr lang="en-US" sz="2400" u="sng" dirty="0"/>
              <a:t/>
            </a:r>
            <a:br>
              <a:rPr lang="en-US" sz="2400" u="sng" dirty="0"/>
            </a:br>
            <a:r>
              <a:rPr lang="en-US" sz="2400" dirty="0"/>
              <a:t>	</a:t>
            </a:r>
            <a:endParaRPr lang="en-US" dirty="0">
              <a:sym typeface="WP TypographicSymbols" charset="0"/>
            </a:endParaRPr>
          </a:p>
        </p:txBody>
      </p:sp>
      <p:sp>
        <p:nvSpPr>
          <p:cNvPr id="1463304" name="Line 8"/>
          <p:cNvSpPr>
            <a:spLocks noChangeShapeType="1"/>
          </p:cNvSpPr>
          <p:nvPr/>
        </p:nvSpPr>
        <p:spPr bwMode="auto">
          <a:xfrm>
            <a:off x="5097463" y="3954463"/>
            <a:ext cx="2655887" cy="793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463305" name="Line 9"/>
          <p:cNvSpPr>
            <a:spLocks noChangeShapeType="1"/>
          </p:cNvSpPr>
          <p:nvPr/>
        </p:nvSpPr>
        <p:spPr bwMode="auto">
          <a:xfrm>
            <a:off x="7753350" y="3943350"/>
            <a:ext cx="0" cy="69056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463306" name="Line 10"/>
          <p:cNvSpPr>
            <a:spLocks noChangeShapeType="1"/>
          </p:cNvSpPr>
          <p:nvPr/>
        </p:nvSpPr>
        <p:spPr bwMode="auto">
          <a:xfrm flipH="1">
            <a:off x="6457950" y="4622800"/>
            <a:ext cx="1295400" cy="0"/>
          </a:xfrm>
          <a:prstGeom prst="line">
            <a:avLst/>
          </a:prstGeom>
          <a:noFill/>
          <a:ln w="38100">
            <a:solidFill>
              <a:schemeClr val="tx2"/>
            </a:solidFill>
            <a:round/>
            <a:headEnd/>
            <a:tailEnd type="stealth" w="med" len="med"/>
          </a:ln>
          <a:extLst>
            <a:ext uri="{909E8E84-426E-40dd-AFC4-6F175D3DCCD1}">
              <a14:hiddenFill xmlns:a14="http://schemas.microsoft.com/office/drawing/2010/main">
                <a:noFill/>
              </a14:hiddenFill>
            </a:ext>
          </a:extLst>
        </p:spPr>
        <p:txBody>
          <a:bodyPr wrap="none"/>
          <a:lstStyle/>
          <a:p>
            <a:endParaRPr lang="de-DE"/>
          </a:p>
        </p:txBody>
      </p:sp>
      <p:sp>
        <p:nvSpPr>
          <p:cNvPr id="1463307" name="Line 11"/>
          <p:cNvSpPr>
            <a:spLocks noChangeShapeType="1"/>
          </p:cNvSpPr>
          <p:nvPr/>
        </p:nvSpPr>
        <p:spPr bwMode="auto">
          <a:xfrm flipV="1">
            <a:off x="5257800" y="5334000"/>
            <a:ext cx="249555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463308" name="Line 12"/>
          <p:cNvSpPr>
            <a:spLocks noChangeShapeType="1"/>
          </p:cNvSpPr>
          <p:nvPr/>
        </p:nvSpPr>
        <p:spPr bwMode="auto">
          <a:xfrm flipV="1">
            <a:off x="7753350" y="4572000"/>
            <a:ext cx="0" cy="7620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463309" name="Line 13"/>
          <p:cNvSpPr>
            <a:spLocks noChangeShapeType="1"/>
          </p:cNvSpPr>
          <p:nvPr/>
        </p:nvSpPr>
        <p:spPr bwMode="auto">
          <a:xfrm flipH="1">
            <a:off x="6457950" y="4622800"/>
            <a:ext cx="1295400" cy="0"/>
          </a:xfrm>
          <a:prstGeom prst="line">
            <a:avLst/>
          </a:prstGeom>
          <a:noFill/>
          <a:ln w="38100">
            <a:solidFill>
              <a:schemeClr val="accent1"/>
            </a:solidFill>
            <a:round/>
            <a:headEnd/>
            <a:tailEnd type="stealth" w="med" len="med"/>
          </a:ln>
          <a:extLst>
            <a:ext uri="{909E8E84-426E-40dd-AFC4-6F175D3DCCD1}">
              <a14:hiddenFill xmlns:a14="http://schemas.microsoft.com/office/drawing/2010/main">
                <a:noFill/>
              </a14:hiddenFill>
            </a:ext>
          </a:extLst>
        </p:spPr>
        <p:txBody>
          <a:bodyPr wrap="none"/>
          <a:lstStyle/>
          <a:p>
            <a:endParaRPr lang="de-DE"/>
          </a:p>
        </p:txBody>
      </p:sp>
      <p:sp>
        <p:nvSpPr>
          <p:cNvPr id="1463310" name="Text Box 14"/>
          <p:cNvSpPr txBox="1">
            <a:spLocks noChangeArrowheads="1"/>
          </p:cNvSpPr>
          <p:nvPr/>
        </p:nvSpPr>
        <p:spPr bwMode="auto">
          <a:xfrm>
            <a:off x="7734300" y="4114800"/>
            <a:ext cx="1333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800" b="1" dirty="0" err="1"/>
              <a:t>Zwei</a:t>
            </a:r>
            <a:r>
              <a:rPr lang="en-US" sz="1800" b="1" dirty="0"/>
              <a:t> </a:t>
            </a:r>
            <a:r>
              <a:rPr lang="en-US" sz="1800" b="1" dirty="0" err="1"/>
              <a:t>Hinweise</a:t>
            </a:r>
            <a:r>
              <a:rPr lang="en-US" sz="1800" b="1" dirty="0"/>
              <a:t> </a:t>
            </a:r>
            <a:r>
              <a:rPr lang="en-US" sz="1800" b="1" dirty="0" err="1"/>
              <a:t>für</a:t>
            </a:r>
            <a:r>
              <a:rPr lang="en-US" sz="1800" b="1" dirty="0"/>
              <a:t> </a:t>
            </a:r>
            <a:br>
              <a:rPr lang="en-US" sz="1800" b="1" dirty="0"/>
            </a:br>
            <a:r>
              <a:rPr lang="en-US" sz="1800" b="1" dirty="0" err="1" smtClean="0"/>
              <a:t>Aktivitäten</a:t>
            </a:r>
            <a:endParaRPr lang="en-US" sz="1800" b="1" dirty="0"/>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65</a:t>
            </a:fld>
            <a:endParaRPr lang="de-DE"/>
          </a:p>
        </p:txBody>
      </p:sp>
    </p:spTree>
    <p:extLst>
      <p:ext uri="{BB962C8B-B14F-4D97-AF65-F5344CB8AC3E}">
        <p14:creationId xmlns:p14="http://schemas.microsoft.com/office/powerpoint/2010/main" val="17809492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63299"/>
                                        </p:tgtEl>
                                        <p:attrNameLst>
                                          <p:attrName>style.visibility</p:attrName>
                                        </p:attrNameLst>
                                      </p:cBhvr>
                                      <p:to>
                                        <p:strVal val="visible"/>
                                      </p:to>
                                    </p:set>
                                    <p:animEffect transition="in" filter="wipe(up)">
                                      <p:cBhvr>
                                        <p:cTn id="7" dur="500"/>
                                        <p:tgtEl>
                                          <p:spTgt spid="1463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63300"/>
                                        </p:tgtEl>
                                        <p:attrNameLst>
                                          <p:attrName>style.visibility</p:attrName>
                                        </p:attrNameLst>
                                      </p:cBhvr>
                                      <p:to>
                                        <p:strVal val="visible"/>
                                      </p:to>
                                    </p:set>
                                    <p:animEffect transition="in" filter="wipe(up)">
                                      <p:cBhvr>
                                        <p:cTn id="12" dur="500"/>
                                        <p:tgtEl>
                                          <p:spTgt spid="14633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63301"/>
                                        </p:tgtEl>
                                        <p:attrNameLst>
                                          <p:attrName>style.visibility</p:attrName>
                                        </p:attrNameLst>
                                      </p:cBhvr>
                                      <p:to>
                                        <p:strVal val="visible"/>
                                      </p:to>
                                    </p:set>
                                    <p:animEffect transition="in" filter="wipe(up)">
                                      <p:cBhvr>
                                        <p:cTn id="17" dur="500"/>
                                        <p:tgtEl>
                                          <p:spTgt spid="1463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63302"/>
                                        </p:tgtEl>
                                        <p:attrNameLst>
                                          <p:attrName>style.visibility</p:attrName>
                                        </p:attrNameLst>
                                      </p:cBhvr>
                                      <p:to>
                                        <p:strVal val="visible"/>
                                      </p:to>
                                    </p:set>
                                    <p:animEffect transition="in" filter="wipe(up)">
                                      <p:cBhvr>
                                        <p:cTn id="22" dur="500"/>
                                        <p:tgtEl>
                                          <p:spTgt spid="14633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63310"/>
                                        </p:tgtEl>
                                        <p:attrNameLst>
                                          <p:attrName>style.visibility</p:attrName>
                                        </p:attrNameLst>
                                      </p:cBhvr>
                                      <p:to>
                                        <p:strVal val="visible"/>
                                      </p:to>
                                    </p:se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463304"/>
                                        </p:tgtEl>
                                        <p:attrNameLst>
                                          <p:attrName>style.visibility</p:attrName>
                                        </p:attrNameLst>
                                      </p:cBhvr>
                                      <p:to>
                                        <p:strVal val="visible"/>
                                      </p:to>
                                    </p:set>
                                    <p:animEffect transition="in" filter="wipe(left)">
                                      <p:cBhvr>
                                        <p:cTn id="30" dur="500"/>
                                        <p:tgtEl>
                                          <p:spTgt spid="1463304"/>
                                        </p:tgtEl>
                                      </p:cBhvr>
                                    </p:animEffect>
                                  </p:childTnLst>
                                </p:cTn>
                              </p:par>
                            </p:childTnLst>
                          </p:cTn>
                        </p:par>
                        <p:par>
                          <p:cTn id="31" fill="hold" nodeType="afterGroup">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1463305"/>
                                        </p:tgtEl>
                                        <p:attrNameLst>
                                          <p:attrName>style.visibility</p:attrName>
                                        </p:attrNameLst>
                                      </p:cBhvr>
                                      <p:to>
                                        <p:strVal val="visible"/>
                                      </p:to>
                                    </p:set>
                                    <p:animEffect transition="in" filter="wipe(up)">
                                      <p:cBhvr>
                                        <p:cTn id="34" dur="500"/>
                                        <p:tgtEl>
                                          <p:spTgt spid="1463305"/>
                                        </p:tgtEl>
                                      </p:cBhvr>
                                    </p:animEffect>
                                  </p:childTnLst>
                                </p:cTn>
                              </p:par>
                            </p:childTnLst>
                          </p:cTn>
                        </p:par>
                        <p:par>
                          <p:cTn id="35" fill="hold" nodeType="afterGroup">
                            <p:stCondLst>
                              <p:cond delay="1500"/>
                            </p:stCondLst>
                            <p:childTnLst>
                              <p:par>
                                <p:cTn id="36" presetID="2" presetClass="entr" presetSubtype="2" fill="hold" grpId="0" nodeType="afterEffect">
                                  <p:stCondLst>
                                    <p:cond delay="0"/>
                                  </p:stCondLst>
                                  <p:childTnLst>
                                    <p:set>
                                      <p:cBhvr>
                                        <p:cTn id="37" dur="1" fill="hold">
                                          <p:stCondLst>
                                            <p:cond delay="0"/>
                                          </p:stCondLst>
                                        </p:cTn>
                                        <p:tgtEl>
                                          <p:spTgt spid="1463306"/>
                                        </p:tgtEl>
                                        <p:attrNameLst>
                                          <p:attrName>style.visibility</p:attrName>
                                        </p:attrNameLst>
                                      </p:cBhvr>
                                      <p:to>
                                        <p:strVal val="visible"/>
                                      </p:to>
                                    </p:set>
                                    <p:anim calcmode="lin" valueType="num">
                                      <p:cBhvr additive="base">
                                        <p:cTn id="38" dur="500" fill="hold"/>
                                        <p:tgtEl>
                                          <p:spTgt spid="1463306"/>
                                        </p:tgtEl>
                                        <p:attrNameLst>
                                          <p:attrName>ppt_x</p:attrName>
                                        </p:attrNameLst>
                                      </p:cBhvr>
                                      <p:tavLst>
                                        <p:tav tm="0">
                                          <p:val>
                                            <p:strVal val="1+#ppt_w/2"/>
                                          </p:val>
                                        </p:tav>
                                        <p:tav tm="100000">
                                          <p:val>
                                            <p:strVal val="#ppt_x"/>
                                          </p:val>
                                        </p:tav>
                                      </p:tavLst>
                                    </p:anim>
                                    <p:anim calcmode="lin" valueType="num">
                                      <p:cBhvr additive="base">
                                        <p:cTn id="39" dur="500" fill="hold"/>
                                        <p:tgtEl>
                                          <p:spTgt spid="1463306"/>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63307"/>
                                        </p:tgtEl>
                                        <p:attrNameLst>
                                          <p:attrName>style.visibility</p:attrName>
                                        </p:attrNameLst>
                                      </p:cBhvr>
                                      <p:to>
                                        <p:strVal val="visible"/>
                                      </p:to>
                                    </p:set>
                                    <p:animEffect transition="in" filter="wipe(left)">
                                      <p:cBhvr>
                                        <p:cTn id="44" dur="500"/>
                                        <p:tgtEl>
                                          <p:spTgt spid="1463307"/>
                                        </p:tgtEl>
                                      </p:cBhvr>
                                    </p:animEffect>
                                  </p:childTnLst>
                                </p:cTn>
                              </p:par>
                            </p:childTnLst>
                          </p:cTn>
                        </p:par>
                        <p:par>
                          <p:cTn id="45" fill="hold" nodeType="afterGroup">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1463308"/>
                                        </p:tgtEl>
                                        <p:attrNameLst>
                                          <p:attrName>style.visibility</p:attrName>
                                        </p:attrNameLst>
                                      </p:cBhvr>
                                      <p:to>
                                        <p:strVal val="visible"/>
                                      </p:to>
                                    </p:set>
                                    <p:animEffect transition="in" filter="wipe(down)">
                                      <p:cBhvr>
                                        <p:cTn id="48" dur="500"/>
                                        <p:tgtEl>
                                          <p:spTgt spid="1463308"/>
                                        </p:tgtEl>
                                      </p:cBhvr>
                                    </p:animEffect>
                                  </p:childTnLst>
                                </p:cTn>
                              </p:par>
                            </p:childTnLst>
                          </p:cTn>
                        </p:par>
                        <p:par>
                          <p:cTn id="49" fill="hold" nodeType="afterGroup">
                            <p:stCondLst>
                              <p:cond delay="1000"/>
                            </p:stCondLst>
                            <p:childTnLst>
                              <p:par>
                                <p:cTn id="50" presetID="2" presetClass="entr" presetSubtype="2" fill="hold" grpId="0" nodeType="afterEffect">
                                  <p:stCondLst>
                                    <p:cond delay="0"/>
                                  </p:stCondLst>
                                  <p:childTnLst>
                                    <p:set>
                                      <p:cBhvr>
                                        <p:cTn id="51" dur="1" fill="hold">
                                          <p:stCondLst>
                                            <p:cond delay="0"/>
                                          </p:stCondLst>
                                        </p:cTn>
                                        <p:tgtEl>
                                          <p:spTgt spid="1463309"/>
                                        </p:tgtEl>
                                        <p:attrNameLst>
                                          <p:attrName>style.visibility</p:attrName>
                                        </p:attrNameLst>
                                      </p:cBhvr>
                                      <p:to>
                                        <p:strVal val="visible"/>
                                      </p:to>
                                    </p:set>
                                    <p:anim calcmode="lin" valueType="num">
                                      <p:cBhvr additive="base">
                                        <p:cTn id="52" dur="500" fill="hold"/>
                                        <p:tgtEl>
                                          <p:spTgt spid="1463309"/>
                                        </p:tgtEl>
                                        <p:attrNameLst>
                                          <p:attrName>ppt_x</p:attrName>
                                        </p:attrNameLst>
                                      </p:cBhvr>
                                      <p:tavLst>
                                        <p:tav tm="0">
                                          <p:val>
                                            <p:strVal val="1+#ppt_w/2"/>
                                          </p:val>
                                        </p:tav>
                                        <p:tav tm="100000">
                                          <p:val>
                                            <p:strVal val="#ppt_x"/>
                                          </p:val>
                                        </p:tav>
                                      </p:tavLst>
                                    </p:anim>
                                    <p:anim calcmode="lin" valueType="num">
                                      <p:cBhvr additive="base">
                                        <p:cTn id="53" dur="500" fill="hold"/>
                                        <p:tgtEl>
                                          <p:spTgt spid="1463309"/>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463303"/>
                                        </p:tgtEl>
                                        <p:attrNameLst>
                                          <p:attrName>style.visibility</p:attrName>
                                        </p:attrNameLst>
                                      </p:cBhvr>
                                      <p:to>
                                        <p:strVal val="visible"/>
                                      </p:to>
                                    </p:set>
                                    <p:animEffect transition="in" filter="wipe(up)">
                                      <p:cBhvr>
                                        <p:cTn id="58" dur="500"/>
                                        <p:tgtEl>
                                          <p:spTgt spid="1463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3299" grpId="0" autoUpdateAnimBg="0"/>
      <p:bldP spid="1463300" grpId="0" autoUpdateAnimBg="0"/>
      <p:bldP spid="1463301" grpId="0" autoUpdateAnimBg="0"/>
      <p:bldP spid="1463302" grpId="0" autoUpdateAnimBg="0"/>
      <p:bldP spid="1463303" grpId="0" autoUpdateAnimBg="0"/>
      <p:bldP spid="1463304" grpId="0" animBg="1"/>
      <p:bldP spid="1463305" grpId="0" animBg="1"/>
      <p:bldP spid="1463306" grpId="0" animBg="1"/>
      <p:bldP spid="1463307" grpId="0" animBg="1"/>
      <p:bldP spid="1463308" grpId="0" animBg="1"/>
      <p:bldP spid="1463309" grpId="0" animBg="1"/>
      <p:bldP spid="1463310"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162750" y="571500"/>
            <a:ext cx="530367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u="sng" dirty="0" err="1" smtClean="0"/>
              <a:t>Bevölkerungsergebnis</a:t>
            </a:r>
            <a:r>
              <a:rPr lang="en-US" dirty="0" smtClean="0"/>
              <a:t>: </a:t>
            </a:r>
            <a:r>
              <a:rPr lang="en-US" sz="2400" dirty="0"/>
              <a:t>_______________</a:t>
            </a:r>
          </a:p>
        </p:txBody>
      </p:sp>
      <p:sp>
        <p:nvSpPr>
          <p:cNvPr id="76803" name="Line 3"/>
          <p:cNvSpPr>
            <a:spLocks noChangeShapeType="1"/>
          </p:cNvSpPr>
          <p:nvPr/>
        </p:nvSpPr>
        <p:spPr bwMode="auto">
          <a:xfrm flipH="1">
            <a:off x="4210050" y="1143000"/>
            <a:ext cx="0" cy="1600200"/>
          </a:xfrm>
          <a:prstGeom prst="line">
            <a:avLst/>
          </a:prstGeom>
          <a:noFill/>
          <a:ln w="317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de-DE"/>
          </a:p>
        </p:txBody>
      </p:sp>
      <p:sp>
        <p:nvSpPr>
          <p:cNvPr id="76804" name="Line 4"/>
          <p:cNvSpPr>
            <a:spLocks noChangeShapeType="1"/>
          </p:cNvSpPr>
          <p:nvPr/>
        </p:nvSpPr>
        <p:spPr bwMode="auto">
          <a:xfrm>
            <a:off x="4229100" y="2705100"/>
            <a:ext cx="2495550" cy="0"/>
          </a:xfrm>
          <a:prstGeom prst="line">
            <a:avLst/>
          </a:prstGeom>
          <a:noFill/>
          <a:ln w="317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de-DE"/>
          </a:p>
        </p:txBody>
      </p:sp>
      <p:sp>
        <p:nvSpPr>
          <p:cNvPr id="76805" name="AutoShape 5"/>
          <p:cNvSpPr>
            <a:spLocks noChangeArrowheads="1"/>
          </p:cNvSpPr>
          <p:nvPr/>
        </p:nvSpPr>
        <p:spPr bwMode="auto">
          <a:xfrm>
            <a:off x="4362450" y="2425700"/>
            <a:ext cx="152400" cy="152400"/>
          </a:xfrm>
          <a:prstGeom prst="flowChartConnector">
            <a:avLst/>
          </a:prstGeom>
          <a:solidFill>
            <a:schemeClr val="tx1"/>
          </a:solidFill>
          <a:ln w="9525">
            <a:solidFill>
              <a:schemeClr val="tx1"/>
            </a:solidFill>
            <a:miter lim="800000"/>
            <a:headEnd/>
            <a:tailEnd/>
          </a:ln>
        </p:spPr>
        <p:txBody>
          <a:bodyPr wrap="none" anchor="ctr"/>
          <a:lstStyle/>
          <a:p>
            <a:endParaRPr lang="de-DE"/>
          </a:p>
        </p:txBody>
      </p:sp>
      <p:sp>
        <p:nvSpPr>
          <p:cNvPr id="76806" name="AutoShape 6"/>
          <p:cNvSpPr>
            <a:spLocks noChangeArrowheads="1"/>
          </p:cNvSpPr>
          <p:nvPr/>
        </p:nvSpPr>
        <p:spPr bwMode="auto">
          <a:xfrm>
            <a:off x="4895850" y="2317750"/>
            <a:ext cx="152400" cy="152400"/>
          </a:xfrm>
          <a:prstGeom prst="flowChartConnector">
            <a:avLst/>
          </a:prstGeom>
          <a:solidFill>
            <a:schemeClr val="tx1"/>
          </a:solidFill>
          <a:ln w="9525">
            <a:solidFill>
              <a:schemeClr val="tx1"/>
            </a:solidFill>
            <a:miter lim="800000"/>
            <a:headEnd/>
            <a:tailEnd/>
          </a:ln>
        </p:spPr>
        <p:txBody>
          <a:bodyPr wrap="none" anchor="ctr"/>
          <a:lstStyle/>
          <a:p>
            <a:endParaRPr lang="de-DE"/>
          </a:p>
        </p:txBody>
      </p:sp>
      <p:sp>
        <p:nvSpPr>
          <p:cNvPr id="76807" name="AutoShape 7"/>
          <p:cNvSpPr>
            <a:spLocks noChangeArrowheads="1"/>
          </p:cNvSpPr>
          <p:nvPr/>
        </p:nvSpPr>
        <p:spPr bwMode="auto">
          <a:xfrm>
            <a:off x="5429250" y="2000250"/>
            <a:ext cx="152400" cy="152400"/>
          </a:xfrm>
          <a:prstGeom prst="flowChartConnector">
            <a:avLst/>
          </a:prstGeom>
          <a:solidFill>
            <a:schemeClr val="tx1"/>
          </a:solidFill>
          <a:ln w="9525">
            <a:solidFill>
              <a:schemeClr val="tx1"/>
            </a:solidFill>
            <a:miter lim="800000"/>
            <a:headEnd/>
            <a:tailEnd/>
          </a:ln>
        </p:spPr>
        <p:txBody>
          <a:bodyPr wrap="none" anchor="ctr"/>
          <a:lstStyle/>
          <a:p>
            <a:endParaRPr lang="de-DE"/>
          </a:p>
        </p:txBody>
      </p:sp>
      <p:sp>
        <p:nvSpPr>
          <p:cNvPr id="76808" name="Line 8"/>
          <p:cNvSpPr>
            <a:spLocks noChangeShapeType="1"/>
          </p:cNvSpPr>
          <p:nvPr/>
        </p:nvSpPr>
        <p:spPr bwMode="auto">
          <a:xfrm flipV="1">
            <a:off x="4445000" y="2400300"/>
            <a:ext cx="520700" cy="101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de-DE"/>
          </a:p>
        </p:txBody>
      </p:sp>
      <p:sp>
        <p:nvSpPr>
          <p:cNvPr id="76809" name="Line 9"/>
          <p:cNvSpPr>
            <a:spLocks noChangeShapeType="1"/>
          </p:cNvSpPr>
          <p:nvPr/>
        </p:nvSpPr>
        <p:spPr bwMode="auto">
          <a:xfrm flipV="1">
            <a:off x="4972050" y="2082800"/>
            <a:ext cx="527050" cy="32385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de-DE"/>
          </a:p>
        </p:txBody>
      </p:sp>
      <p:sp>
        <p:nvSpPr>
          <p:cNvPr id="76810" name="Line 10"/>
          <p:cNvSpPr>
            <a:spLocks noChangeShapeType="1"/>
          </p:cNvSpPr>
          <p:nvPr/>
        </p:nvSpPr>
        <p:spPr bwMode="auto">
          <a:xfrm flipV="1">
            <a:off x="5513388" y="1447800"/>
            <a:ext cx="1287462" cy="631825"/>
          </a:xfrm>
          <a:prstGeom prst="line">
            <a:avLst/>
          </a:prstGeom>
          <a:noFill/>
          <a:ln w="47625">
            <a:solidFill>
              <a:schemeClr val="tx2"/>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6811" name="Text Box 11"/>
          <p:cNvSpPr txBox="1">
            <a:spLocks noChangeArrowheads="1"/>
          </p:cNvSpPr>
          <p:nvPr/>
        </p:nvSpPr>
        <p:spPr bwMode="auto">
          <a:xfrm>
            <a:off x="4419600" y="1066800"/>
            <a:ext cx="2952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400"/>
              <a:t>Indikator</a:t>
            </a:r>
            <a:br>
              <a:rPr lang="en-US" sz="1400"/>
            </a:br>
            <a:r>
              <a:rPr lang="en-US" sz="1400"/>
              <a:t>(Laiendefinition)</a:t>
            </a:r>
          </a:p>
        </p:txBody>
      </p:sp>
      <p:sp>
        <p:nvSpPr>
          <p:cNvPr id="76812" name="Text Box 12"/>
          <p:cNvSpPr txBox="1">
            <a:spLocks noChangeArrowheads="1"/>
          </p:cNvSpPr>
          <p:nvPr/>
        </p:nvSpPr>
        <p:spPr bwMode="auto">
          <a:xfrm>
            <a:off x="2419350" y="1238250"/>
            <a:ext cx="1657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u="sng" dirty="0" err="1"/>
              <a:t>Indikator</a:t>
            </a:r>
            <a:r>
              <a:rPr lang="en-US" sz="2400" u="sng" dirty="0"/>
              <a:t/>
            </a:r>
            <a:br>
              <a:rPr lang="en-US" sz="2400" u="sng" dirty="0"/>
            </a:br>
            <a:r>
              <a:rPr lang="en-US" sz="2400" u="sng" dirty="0" smtClean="0"/>
              <a:t>Baseline</a:t>
            </a:r>
            <a:endParaRPr lang="en-US" sz="2400" u="sng" dirty="0"/>
          </a:p>
        </p:txBody>
      </p:sp>
      <p:sp>
        <p:nvSpPr>
          <p:cNvPr id="76813" name="Text Box 13"/>
          <p:cNvSpPr txBox="1">
            <a:spLocks noChangeArrowheads="1"/>
          </p:cNvSpPr>
          <p:nvPr/>
        </p:nvSpPr>
        <p:spPr bwMode="auto">
          <a:xfrm>
            <a:off x="2217738" y="2778125"/>
            <a:ext cx="52927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u="sng" dirty="0"/>
              <a:t>Geschichte hinter der </a:t>
            </a:r>
            <a:r>
              <a:rPr lang="en-US" sz="2400" u="sng" dirty="0" smtClean="0"/>
              <a:t>Baseline</a:t>
            </a:r>
            <a:r>
              <a:rPr lang="en-US" sz="2400" u="sng" dirty="0"/>
              <a:t/>
            </a:r>
            <a:br>
              <a:rPr lang="en-US" sz="2400" u="sng" dirty="0"/>
            </a:br>
            <a:r>
              <a:rPr lang="en-US" sz="2400" dirty="0"/>
              <a:t>       </a:t>
            </a:r>
            <a:r>
              <a:rPr lang="en-US" dirty="0">
                <a:sym typeface="WP TypographicSymbols" charset="0"/>
              </a:rPr>
              <a:t> ---------------------------</a:t>
            </a:r>
            <a:br>
              <a:rPr lang="en-US" dirty="0">
                <a:sym typeface="WP TypographicSymbols" charset="0"/>
              </a:rPr>
            </a:br>
            <a:r>
              <a:rPr lang="en-US" dirty="0">
                <a:sym typeface="WP TypographicSymbols" charset="0"/>
              </a:rPr>
              <a:t>          ---------------------------  </a:t>
            </a:r>
            <a:r>
              <a:rPr lang="en-US" sz="1600" dirty="0">
                <a:sym typeface="WP TypographicSymbols" charset="0"/>
              </a:rPr>
              <a:t>(</a:t>
            </a:r>
            <a:r>
              <a:rPr lang="en-US" sz="1600" dirty="0" err="1">
                <a:sym typeface="WP TypographicSymbols" charset="0"/>
              </a:rPr>
              <a:t>soviele</a:t>
            </a:r>
            <a:r>
              <a:rPr lang="en-US" sz="1600" dirty="0">
                <a:sym typeface="WP TypographicSymbols" charset="0"/>
              </a:rPr>
              <a:t> </a:t>
            </a:r>
            <a:r>
              <a:rPr lang="en-US" sz="1600" dirty="0" err="1">
                <a:sym typeface="WP TypographicSymbols" charset="0"/>
              </a:rPr>
              <a:t>auflisten</a:t>
            </a:r>
            <a:r>
              <a:rPr lang="en-US" sz="1600" dirty="0">
                <a:sym typeface="WP TypographicSymbols" charset="0"/>
              </a:rPr>
              <a:t> </a:t>
            </a:r>
            <a:r>
              <a:rPr lang="en-US" sz="1600" dirty="0" err="1">
                <a:sym typeface="WP TypographicSymbols" charset="0"/>
              </a:rPr>
              <a:t>wie</a:t>
            </a:r>
            <a:r>
              <a:rPr lang="en-US" sz="1600" dirty="0">
                <a:sym typeface="WP TypographicSymbols" charset="0"/>
              </a:rPr>
              <a:t> </a:t>
            </a:r>
            <a:r>
              <a:rPr lang="en-US" sz="1600" dirty="0" err="1" smtClean="0">
                <a:sym typeface="WP TypographicSymbols" charset="0"/>
              </a:rPr>
              <a:t>nötig</a:t>
            </a:r>
            <a:r>
              <a:rPr lang="en-US" sz="1600" dirty="0" smtClean="0">
                <a:sym typeface="WP TypographicSymbols" charset="0"/>
              </a:rPr>
              <a:t>)</a:t>
            </a:r>
            <a:endParaRPr lang="en-US" dirty="0">
              <a:sym typeface="WP TypographicSymbols" charset="0"/>
            </a:endParaRPr>
          </a:p>
        </p:txBody>
      </p:sp>
      <p:sp>
        <p:nvSpPr>
          <p:cNvPr id="76814" name="Text Box 14"/>
          <p:cNvSpPr txBox="1">
            <a:spLocks noChangeArrowheads="1"/>
          </p:cNvSpPr>
          <p:nvPr/>
        </p:nvSpPr>
        <p:spPr bwMode="auto">
          <a:xfrm>
            <a:off x="2217738" y="3825875"/>
            <a:ext cx="55530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u="sng" dirty="0"/>
              <a:t>Partner</a:t>
            </a:r>
            <a:r>
              <a:rPr lang="en-US" dirty="0">
                <a:sym typeface="WP TypographicSymbols" charset="0"/>
              </a:rPr>
              <a:t> ---------------------------</a:t>
            </a:r>
            <a:br>
              <a:rPr lang="en-US" dirty="0">
                <a:sym typeface="WP TypographicSymbols" charset="0"/>
              </a:rPr>
            </a:br>
            <a:r>
              <a:rPr lang="en-US" dirty="0">
                <a:sym typeface="WP TypographicSymbols" charset="0"/>
              </a:rPr>
              <a:t>          ---------------------------  </a:t>
            </a:r>
            <a:r>
              <a:rPr lang="en-US" sz="1600" dirty="0">
                <a:sym typeface="WP TypographicSymbols" charset="0"/>
              </a:rPr>
              <a:t>(</a:t>
            </a:r>
            <a:r>
              <a:rPr lang="en-US" sz="1600" dirty="0" err="1">
                <a:sym typeface="WP TypographicSymbols" charset="0"/>
              </a:rPr>
              <a:t>soviele</a:t>
            </a:r>
            <a:r>
              <a:rPr lang="en-US" sz="1600" dirty="0">
                <a:sym typeface="WP TypographicSymbols" charset="0"/>
              </a:rPr>
              <a:t> </a:t>
            </a:r>
            <a:r>
              <a:rPr lang="en-US" sz="1600" dirty="0" err="1">
                <a:sym typeface="WP TypographicSymbols" charset="0"/>
              </a:rPr>
              <a:t>auflisten</a:t>
            </a:r>
            <a:r>
              <a:rPr lang="en-US" sz="1600" dirty="0">
                <a:sym typeface="WP TypographicSymbols" charset="0"/>
              </a:rPr>
              <a:t> </a:t>
            </a:r>
            <a:r>
              <a:rPr lang="en-US" sz="1600" dirty="0" err="1">
                <a:sym typeface="WP TypographicSymbols" charset="0"/>
              </a:rPr>
              <a:t>wie</a:t>
            </a:r>
            <a:r>
              <a:rPr lang="en-US" sz="1600" dirty="0">
                <a:sym typeface="WP TypographicSymbols" charset="0"/>
              </a:rPr>
              <a:t> </a:t>
            </a:r>
            <a:r>
              <a:rPr lang="en-US" sz="1600" dirty="0" err="1" smtClean="0">
                <a:sym typeface="WP TypographicSymbols" charset="0"/>
              </a:rPr>
              <a:t>nötig</a:t>
            </a:r>
            <a:r>
              <a:rPr lang="en-US" sz="1600" dirty="0" smtClean="0">
                <a:sym typeface="WP TypographicSymbols" charset="0"/>
              </a:rPr>
              <a:t>)</a:t>
            </a:r>
            <a:endParaRPr lang="en-US" dirty="0">
              <a:sym typeface="WP TypographicSymbols" charset="0"/>
            </a:endParaRPr>
          </a:p>
        </p:txBody>
      </p:sp>
      <p:sp>
        <p:nvSpPr>
          <p:cNvPr id="76815" name="Text Box 15"/>
          <p:cNvSpPr txBox="1">
            <a:spLocks noChangeArrowheads="1"/>
          </p:cNvSpPr>
          <p:nvPr/>
        </p:nvSpPr>
        <p:spPr bwMode="auto">
          <a:xfrm>
            <a:off x="2192338" y="4930775"/>
            <a:ext cx="52768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u="sng"/>
              <a:t>Die drei besten Ideen – was funktioniert</a:t>
            </a:r>
            <a:br>
              <a:rPr lang="en-US" sz="2400" u="sng"/>
            </a:br>
            <a:r>
              <a:rPr lang="en-US" sz="2400"/>
              <a:t>  </a:t>
            </a:r>
            <a:r>
              <a:rPr lang="en-US"/>
              <a:t>1. </a:t>
            </a:r>
            <a:r>
              <a:rPr lang="en-US">
                <a:sym typeface="WP TypographicSymbols" charset="0"/>
              </a:rPr>
              <a:t> ---------------------------</a:t>
            </a:r>
            <a:br>
              <a:rPr lang="en-US">
                <a:sym typeface="WP TypographicSymbols" charset="0"/>
              </a:rPr>
            </a:br>
            <a:r>
              <a:rPr lang="en-US">
                <a:sym typeface="WP TypographicSymbols" charset="0"/>
              </a:rPr>
              <a:t>   2.  ---------------------------</a:t>
            </a:r>
            <a:br>
              <a:rPr lang="en-US">
                <a:sym typeface="WP TypographicSymbols" charset="0"/>
              </a:rPr>
            </a:br>
            <a:r>
              <a:rPr lang="en-US">
                <a:sym typeface="WP TypographicSymbols" charset="0"/>
              </a:rPr>
              <a:t>   3.  ---------keine Kosten/ geringe Kosten</a:t>
            </a:r>
          </a:p>
        </p:txBody>
      </p:sp>
      <p:sp>
        <p:nvSpPr>
          <p:cNvPr id="76816" name="Rectangle 16"/>
          <p:cNvSpPr>
            <a:spLocks noChangeArrowheads="1"/>
          </p:cNvSpPr>
          <p:nvPr/>
        </p:nvSpPr>
        <p:spPr bwMode="auto">
          <a:xfrm>
            <a:off x="2114550" y="152400"/>
            <a:ext cx="5410200" cy="662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76817" name="Rectangle 17"/>
          <p:cNvSpPr>
            <a:spLocks noChangeArrowheads="1"/>
          </p:cNvSpPr>
          <p:nvPr/>
        </p:nvSpPr>
        <p:spPr bwMode="auto">
          <a:xfrm>
            <a:off x="2162750" y="147934"/>
            <a:ext cx="5303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p>
            <a:r>
              <a:rPr lang="en-US" sz="1600" b="1" u="sng" dirty="0"/>
              <a:t>EINE SEITE </a:t>
            </a:r>
            <a:r>
              <a:rPr lang="en-US" sz="1600" b="1" u="sng" dirty="0" err="1" smtClean="0"/>
              <a:t>Bericht</a:t>
            </a:r>
            <a:r>
              <a:rPr lang="en-US" sz="1600" b="1" u="sng" dirty="0" smtClean="0"/>
              <a:t> </a:t>
            </a:r>
            <a:r>
              <a:rPr lang="en-US" sz="1600" b="1" u="sng" dirty="0" err="1" smtClean="0"/>
              <a:t>zur</a:t>
            </a:r>
            <a:r>
              <a:rPr lang="en-US" sz="1600" b="1" u="sng" dirty="0" smtClean="0"/>
              <a:t> </a:t>
            </a:r>
            <a:r>
              <a:rPr lang="en-US" sz="1600" b="1" u="sng" dirty="0" err="1" smtClean="0"/>
              <a:t>Veränderung</a:t>
            </a:r>
            <a:r>
              <a:rPr lang="en-US" sz="1600" b="1" u="sng" dirty="0" smtClean="0"/>
              <a:t> der </a:t>
            </a:r>
            <a:r>
              <a:rPr lang="en-US" sz="1600" b="1" u="sng" dirty="0" err="1" smtClean="0"/>
              <a:t>Kurve</a:t>
            </a:r>
            <a:r>
              <a:rPr lang="en-US" sz="1600" b="1" u="sng" dirty="0" smtClean="0"/>
              <a:t>: </a:t>
            </a:r>
            <a:r>
              <a:rPr lang="en-US" sz="1600" b="1" u="sng" dirty="0" err="1"/>
              <a:t>Bevölkerung</a:t>
            </a:r>
            <a:endParaRPr lang="en-US" sz="1600" b="1" u="sng" dirty="0"/>
          </a:p>
        </p:txBody>
      </p:sp>
      <p:sp>
        <p:nvSpPr>
          <p:cNvPr id="76818" name="Text Box 18"/>
          <p:cNvSpPr txBox="1">
            <a:spLocks noChangeArrowheads="1"/>
          </p:cNvSpPr>
          <p:nvPr/>
        </p:nvSpPr>
        <p:spPr bwMode="auto">
          <a:xfrm>
            <a:off x="6259513" y="5526088"/>
            <a:ext cx="1200150" cy="83099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dirty="0" err="1" smtClean="0">
                <a:solidFill>
                  <a:srgbClr val="000000"/>
                </a:solidFill>
              </a:rPr>
              <a:t>KonkreteIdeen</a:t>
            </a:r>
            <a:endParaRPr lang="en-US" sz="2400" dirty="0">
              <a:solidFill>
                <a:srgbClr val="000000"/>
              </a:solidFill>
            </a:endParaRPr>
          </a:p>
        </p:txBody>
      </p:sp>
      <p:sp>
        <p:nvSpPr>
          <p:cNvPr id="1298452" name="Text Box 20"/>
          <p:cNvSpPr txBox="1">
            <a:spLocks noChangeArrowheads="1"/>
          </p:cNvSpPr>
          <p:nvPr/>
        </p:nvSpPr>
        <p:spPr bwMode="auto">
          <a:xfrm>
            <a:off x="2370138" y="6261100"/>
            <a:ext cx="349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b="1">
                <a:solidFill>
                  <a:schemeClr val="accent1"/>
                </a:solidFill>
              </a:rPr>
              <a:t>4. --------- verrückt</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66</a:t>
            </a:fld>
            <a:endParaRPr lang="de-DE"/>
          </a:p>
        </p:txBody>
      </p:sp>
    </p:spTree>
    <p:extLst>
      <p:ext uri="{BB962C8B-B14F-4D97-AF65-F5344CB8AC3E}">
        <p14:creationId xmlns:p14="http://schemas.microsoft.com/office/powerpoint/2010/main" val="867479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98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5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762000" y="3810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r>
              <a:rPr lang="en-US" sz="2800" b="1" u="sng" dirty="0" err="1" smtClean="0"/>
              <a:t>Übung</a:t>
            </a:r>
            <a:r>
              <a:rPr lang="en-US" sz="2800" b="1" u="sng" dirty="0" smtClean="0"/>
              <a:t> </a:t>
            </a:r>
            <a:r>
              <a:rPr lang="en-US" sz="2800" b="1" u="sng" dirty="0" err="1" smtClean="0"/>
              <a:t>zur</a:t>
            </a:r>
            <a:r>
              <a:rPr lang="en-US" sz="2800" b="1" u="sng" dirty="0" smtClean="0"/>
              <a:t> </a:t>
            </a:r>
            <a:r>
              <a:rPr lang="en-US" sz="2800" b="1" u="sng" dirty="0" err="1" smtClean="0"/>
              <a:t>Veränderung</a:t>
            </a:r>
            <a:r>
              <a:rPr lang="en-US" sz="2800" b="1" u="sng" dirty="0" smtClean="0"/>
              <a:t> der </a:t>
            </a:r>
            <a:r>
              <a:rPr lang="en-US" sz="2800" b="1" u="sng" dirty="0" err="1" smtClean="0"/>
              <a:t>Kurve</a:t>
            </a:r>
            <a:r>
              <a:rPr lang="en-US" sz="2800" b="1" u="sng" dirty="0" smtClean="0"/>
              <a:t>: </a:t>
            </a:r>
            <a:r>
              <a:rPr lang="en-US" sz="2800" b="1" u="sng" dirty="0"/>
              <a:t>Service </a:t>
            </a:r>
            <a:r>
              <a:rPr lang="en-US" sz="2800" b="1" u="sng" dirty="0" err="1"/>
              <a:t>Leistung</a:t>
            </a:r>
            <a:endParaRPr lang="en-US" sz="2800" b="1" u="sng" dirty="0"/>
          </a:p>
        </p:txBody>
      </p:sp>
      <p:sp>
        <p:nvSpPr>
          <p:cNvPr id="1463299" name="Text Box 3"/>
          <p:cNvSpPr txBox="1">
            <a:spLocks noChangeArrowheads="1"/>
          </p:cNvSpPr>
          <p:nvPr/>
        </p:nvSpPr>
        <p:spPr bwMode="auto">
          <a:xfrm>
            <a:off x="493663" y="990600"/>
            <a:ext cx="71961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5 min:	</a:t>
            </a:r>
            <a:r>
              <a:rPr lang="en-US" sz="2400" u="sng" dirty="0" err="1"/>
              <a:t>Ausgangspunkte</a:t>
            </a:r>
            <a:r>
              <a:rPr lang="en-US" sz="2400" u="sng" dirty="0"/>
              <a:t/>
            </a:r>
            <a:br>
              <a:rPr lang="en-US" sz="2400" u="sng" dirty="0"/>
            </a:br>
            <a:r>
              <a:rPr lang="en-US" sz="2400" dirty="0"/>
              <a:t>	</a:t>
            </a:r>
            <a:r>
              <a:rPr lang="en-US" dirty="0">
                <a:sym typeface="WP TypographicSymbols" charset="0"/>
              </a:rPr>
              <a:t> </a:t>
            </a:r>
            <a:r>
              <a:rPr lang="en-US" b="1" dirty="0">
                <a:sym typeface="WP TypographicSymbols" charset="0"/>
              </a:rPr>
              <a:t>-</a:t>
            </a:r>
            <a:r>
              <a:rPr lang="en-US" dirty="0">
                <a:sym typeface="WP TypographicSymbols" charset="0"/>
              </a:rPr>
              <a:t> </a:t>
            </a:r>
            <a:r>
              <a:rPr lang="en-US" dirty="0" err="1">
                <a:sym typeface="WP TypographicSymbols" charset="0"/>
              </a:rPr>
              <a:t>Zeitgeber</a:t>
            </a:r>
            <a:r>
              <a:rPr lang="en-US" dirty="0">
                <a:sym typeface="WP TypographicSymbols" charset="0"/>
              </a:rPr>
              <a:t> und </a:t>
            </a:r>
            <a:r>
              <a:rPr lang="en-US" dirty="0" err="1">
                <a:sym typeface="WP TypographicSymbols" charset="0"/>
              </a:rPr>
              <a:t>Berichterstatter</a:t>
            </a:r>
            <a:r>
              <a:rPr lang="en-US" dirty="0">
                <a:sym typeface="WP TypographicSymbols" charset="0"/>
              </a:rPr>
              <a:t/>
            </a:r>
            <a:br>
              <a:rPr lang="en-US" dirty="0">
                <a:sym typeface="WP TypographicSymbols" charset="0"/>
              </a:rPr>
            </a:br>
            <a:r>
              <a:rPr lang="en-US" dirty="0">
                <a:sym typeface="WP TypographicSymbols" charset="0"/>
              </a:rPr>
              <a:t>	 </a:t>
            </a:r>
            <a:r>
              <a:rPr lang="en-US" b="1" dirty="0">
                <a:sym typeface="WP TypographicSymbols" charset="0"/>
              </a:rPr>
              <a:t>-</a:t>
            </a:r>
            <a:r>
              <a:rPr lang="en-US" dirty="0">
                <a:sym typeface="WP TypographicSymbols" charset="0"/>
              </a:rPr>
              <a:t> </a:t>
            </a:r>
            <a:r>
              <a:rPr lang="en-US" dirty="0" err="1" smtClean="0">
                <a:sym typeface="WP TypographicSymbols" charset="0"/>
              </a:rPr>
              <a:t>wählen</a:t>
            </a:r>
            <a:r>
              <a:rPr lang="en-US" dirty="0" smtClean="0">
                <a:sym typeface="WP TypographicSymbols" charset="0"/>
              </a:rPr>
              <a:t> </a:t>
            </a:r>
            <a:r>
              <a:rPr lang="en-US" dirty="0" err="1" smtClean="0">
                <a:sym typeface="WP TypographicSymbols" charset="0"/>
              </a:rPr>
              <a:t>Sie</a:t>
            </a:r>
            <a:r>
              <a:rPr lang="en-US" dirty="0" smtClean="0">
                <a:sym typeface="WP TypographicSymbols" charset="0"/>
              </a:rPr>
              <a:t> </a:t>
            </a:r>
            <a:r>
              <a:rPr lang="en-US" dirty="0" err="1" smtClean="0">
                <a:sym typeface="WP TypographicSymbols" charset="0"/>
              </a:rPr>
              <a:t>ein</a:t>
            </a:r>
            <a:r>
              <a:rPr lang="en-US" dirty="0" smtClean="0">
                <a:sym typeface="WP TypographicSymbols" charset="0"/>
              </a:rPr>
              <a:t> </a:t>
            </a:r>
            <a:r>
              <a:rPr lang="en-US" dirty="0" err="1" smtClean="0">
                <a:sym typeface="WP TypographicSymbols" charset="0"/>
              </a:rPr>
              <a:t>Programm</a:t>
            </a:r>
            <a:r>
              <a:rPr lang="en-US" dirty="0" smtClean="0">
                <a:sym typeface="WP TypographicSymbols" charset="0"/>
              </a:rPr>
              <a:t>/</a:t>
            </a:r>
            <a:r>
              <a:rPr lang="en-US" dirty="0" err="1" smtClean="0">
                <a:sym typeface="WP TypographicSymbols" charset="0"/>
              </a:rPr>
              <a:t>Dienstleistung</a:t>
            </a:r>
            <a:r>
              <a:rPr lang="en-US" dirty="0" smtClean="0">
                <a:sym typeface="WP TypographicSymbols" charset="0"/>
              </a:rPr>
              <a:t/>
            </a:r>
            <a:br>
              <a:rPr lang="en-US" dirty="0" smtClean="0">
                <a:sym typeface="WP TypographicSymbols" charset="0"/>
              </a:rPr>
            </a:br>
            <a:r>
              <a:rPr lang="en-US" dirty="0">
                <a:sym typeface="WP TypographicSymbols" charset="0"/>
              </a:rPr>
              <a:t>	 </a:t>
            </a:r>
            <a:r>
              <a:rPr lang="en-US" b="1" dirty="0">
                <a:sym typeface="WP TypographicSymbols" charset="0"/>
              </a:rPr>
              <a:t>-</a:t>
            </a:r>
            <a:r>
              <a:rPr lang="en-US" dirty="0">
                <a:sym typeface="WP TypographicSymbols" charset="0"/>
              </a:rPr>
              <a:t> </a:t>
            </a:r>
            <a:r>
              <a:rPr lang="en-US" dirty="0" err="1">
                <a:sym typeface="WP TypographicSymbols" charset="0"/>
              </a:rPr>
              <a:t>zwei</a:t>
            </a:r>
            <a:r>
              <a:rPr lang="en-US" dirty="0">
                <a:sym typeface="WP TypographicSymbols" charset="0"/>
              </a:rPr>
              <a:t> </a:t>
            </a:r>
            <a:r>
              <a:rPr lang="en-US" dirty="0" err="1">
                <a:sym typeface="WP TypographicSymbols" charset="0"/>
              </a:rPr>
              <a:t>Hüte</a:t>
            </a:r>
            <a:r>
              <a:rPr lang="en-US" dirty="0">
                <a:sym typeface="WP TypographicSymbols" charset="0"/>
              </a:rPr>
              <a:t> (</a:t>
            </a:r>
            <a:r>
              <a:rPr lang="en-US" dirty="0" err="1">
                <a:sym typeface="WP TypographicSymbols" charset="0"/>
              </a:rPr>
              <a:t>Ihrer</a:t>
            </a:r>
            <a:r>
              <a:rPr lang="en-US" dirty="0">
                <a:sym typeface="WP TypographicSymbols" charset="0"/>
              </a:rPr>
              <a:t> plus </a:t>
            </a:r>
            <a:r>
              <a:rPr lang="en-US" dirty="0" smtClean="0">
                <a:sym typeface="WP TypographicSymbols" charset="0"/>
              </a:rPr>
              <a:t>der </a:t>
            </a:r>
            <a:r>
              <a:rPr lang="de-DE" dirty="0" smtClean="0">
                <a:sym typeface="WP TypographicSymbols" charset="0"/>
              </a:rPr>
              <a:t>eines Partners</a:t>
            </a:r>
            <a:r>
              <a:rPr lang="en-US" altLang="ja-JP" dirty="0">
                <a:sym typeface="WP TypographicSymbols" charset="0"/>
              </a:rPr>
              <a:t>)</a:t>
            </a:r>
            <a:endParaRPr lang="en-US" dirty="0">
              <a:sym typeface="WP TypographicSymbols" charset="0"/>
            </a:endParaRPr>
          </a:p>
        </p:txBody>
      </p:sp>
      <p:sp>
        <p:nvSpPr>
          <p:cNvPr id="1463300" name="Text Box 4"/>
          <p:cNvSpPr txBox="1">
            <a:spLocks noChangeArrowheads="1"/>
          </p:cNvSpPr>
          <p:nvPr/>
        </p:nvSpPr>
        <p:spPr bwMode="auto">
          <a:xfrm>
            <a:off x="421925" y="2286000"/>
            <a:ext cx="8519944"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10 min:	</a:t>
            </a:r>
            <a:r>
              <a:rPr lang="en-US" sz="2400" u="sng" dirty="0" smtClean="0"/>
              <a:t>Baseline </a:t>
            </a:r>
            <a:r>
              <a:rPr lang="en-US" sz="2400" u="sng" dirty="0" err="1" smtClean="0"/>
              <a:t>zur</a:t>
            </a:r>
            <a:r>
              <a:rPr lang="en-US" sz="2400" u="sng" dirty="0" smtClean="0"/>
              <a:t> </a:t>
            </a:r>
            <a:r>
              <a:rPr lang="en-US" sz="2400" u="sng" dirty="0" err="1" smtClean="0"/>
              <a:t>Leistungsbemessung</a:t>
            </a:r>
            <a:r>
              <a:rPr lang="en-US" sz="2400" u="sng" dirty="0"/>
              <a:t/>
            </a:r>
            <a:br>
              <a:rPr lang="en-US" sz="2400" u="sng" dirty="0"/>
            </a:br>
            <a:r>
              <a:rPr lang="en-US" sz="2400" dirty="0"/>
              <a:t>	</a:t>
            </a:r>
            <a:r>
              <a:rPr lang="en-US" dirty="0">
                <a:sym typeface="WP TypographicSymbols" charset="0"/>
              </a:rPr>
              <a:t> </a:t>
            </a:r>
            <a:r>
              <a:rPr lang="en-US" b="1" dirty="0">
                <a:sym typeface="WP TypographicSymbols" charset="0"/>
              </a:rPr>
              <a:t>- </a:t>
            </a:r>
            <a:r>
              <a:rPr lang="en-US" dirty="0" err="1">
                <a:sym typeface="WP TypographicSymbols" charset="0"/>
              </a:rPr>
              <a:t>wählen</a:t>
            </a:r>
            <a:r>
              <a:rPr lang="en-US" dirty="0">
                <a:sym typeface="WP TypographicSymbols" charset="0"/>
              </a:rPr>
              <a:t> </a:t>
            </a:r>
            <a:r>
              <a:rPr lang="en-US" dirty="0" err="1">
                <a:sym typeface="WP TypographicSymbols" charset="0"/>
              </a:rPr>
              <a:t>Sie</a:t>
            </a:r>
            <a:r>
              <a:rPr lang="en-US" dirty="0">
                <a:sym typeface="WP TypographicSymbols" charset="0"/>
              </a:rPr>
              <a:t> </a:t>
            </a:r>
            <a:r>
              <a:rPr lang="en-US" dirty="0" err="1" smtClean="0">
                <a:sym typeface="WP TypographicSymbols" charset="0"/>
              </a:rPr>
              <a:t>eine</a:t>
            </a:r>
            <a:r>
              <a:rPr lang="en-US" dirty="0" smtClean="0">
                <a:sym typeface="WP TypographicSymbols" charset="0"/>
              </a:rPr>
              <a:t> </a:t>
            </a:r>
            <a:r>
              <a:rPr lang="en-US" dirty="0" err="1" smtClean="0">
                <a:sym typeface="WP TypographicSymbols" charset="0"/>
              </a:rPr>
              <a:t>Leitungsbemessung</a:t>
            </a:r>
            <a:r>
              <a:rPr lang="en-US" dirty="0">
                <a:sym typeface="WP TypographicSymbols" charset="0"/>
              </a:rPr>
              <a:t> </a:t>
            </a:r>
            <a:r>
              <a:rPr lang="en-US" dirty="0" smtClean="0">
                <a:sym typeface="WP TypographicSymbols" charset="0"/>
              </a:rPr>
              <a:t>– </a:t>
            </a:r>
            <a:r>
              <a:rPr lang="en-US" dirty="0" err="1" smtClean="0">
                <a:sym typeface="WP TypographicSymbols" charset="0"/>
              </a:rPr>
              <a:t>aus</a:t>
            </a:r>
            <a:r>
              <a:rPr lang="en-US" dirty="0" smtClean="0">
                <a:sym typeface="WP TypographicSymbols" charset="0"/>
              </a:rPr>
              <a:t> </a:t>
            </a:r>
            <a:r>
              <a:rPr lang="en-US" dirty="0" err="1" smtClean="0">
                <a:sym typeface="WP TypographicSymbols" charset="0"/>
              </a:rPr>
              <a:t>dem</a:t>
            </a:r>
            <a:r>
              <a:rPr lang="en-US" dirty="0" smtClean="0">
                <a:sym typeface="WP TypographicSymbols" charset="0"/>
              </a:rPr>
              <a:t> </a:t>
            </a:r>
            <a:r>
              <a:rPr lang="en-US" dirty="0" err="1" smtClean="0">
                <a:sym typeface="WP TypographicSymbols" charset="0"/>
              </a:rPr>
              <a:t>unteren</a:t>
            </a:r>
            <a:r>
              <a:rPr lang="en-US" dirty="0" smtClean="0">
                <a:sym typeface="WP TypographicSymbols" charset="0"/>
              </a:rPr>
              <a:t> </a:t>
            </a:r>
            <a:r>
              <a:rPr lang="en-US" dirty="0" err="1" smtClean="0">
                <a:sym typeface="WP TypographicSymbols" charset="0"/>
              </a:rPr>
              <a:t>rechten</a:t>
            </a:r>
            <a:r>
              <a:rPr lang="en-US" dirty="0" smtClean="0">
                <a:sym typeface="WP TypographicSymbols" charset="0"/>
              </a:rPr>
              <a:t> </a:t>
            </a:r>
            <a:r>
              <a:rPr lang="en-US" dirty="0" err="1" smtClean="0">
                <a:sym typeface="WP TypographicSymbols" charset="0"/>
              </a:rPr>
              <a:t>Quadranten</a:t>
            </a:r>
            <a:r>
              <a:rPr lang="en-US" dirty="0">
                <a:sym typeface="WP TypographicSymbols" charset="0"/>
              </a:rPr>
              <a:t/>
            </a:r>
            <a:br>
              <a:rPr lang="en-US" dirty="0">
                <a:sym typeface="WP TypographicSymbols" charset="0"/>
              </a:rPr>
            </a:br>
            <a:r>
              <a:rPr lang="en-US" dirty="0">
                <a:sym typeface="WP TypographicSymbols" charset="0"/>
              </a:rPr>
              <a:t>	 </a:t>
            </a:r>
            <a:r>
              <a:rPr lang="en-US" b="1" dirty="0">
                <a:sym typeface="WP TypographicSymbols" charset="0"/>
              </a:rPr>
              <a:t>- </a:t>
            </a:r>
            <a:r>
              <a:rPr lang="en-US" dirty="0" err="1">
                <a:sym typeface="WP TypographicSymbols" charset="0"/>
              </a:rPr>
              <a:t>Vorhersage</a:t>
            </a:r>
            <a:r>
              <a:rPr lang="en-US" dirty="0">
                <a:sym typeface="WP TypographicSymbols" charset="0"/>
              </a:rPr>
              <a:t> </a:t>
            </a:r>
            <a:r>
              <a:rPr lang="en-US" dirty="0" err="1">
                <a:sym typeface="WP TypographicSymbols" charset="0"/>
              </a:rPr>
              <a:t>bis</a:t>
            </a:r>
            <a:r>
              <a:rPr lang="en-US" dirty="0">
                <a:sym typeface="WP TypographicSymbols" charset="0"/>
              </a:rPr>
              <a:t> 2016 – OK </a:t>
            </a:r>
            <a:r>
              <a:rPr lang="en-US" dirty="0" err="1">
                <a:sym typeface="WP TypographicSymbols" charset="0"/>
              </a:rPr>
              <a:t>oder</a:t>
            </a:r>
            <a:r>
              <a:rPr lang="en-US" dirty="0">
                <a:sym typeface="WP TypographicSymbols" charset="0"/>
              </a:rPr>
              <a:t> </a:t>
            </a:r>
            <a:r>
              <a:rPr lang="en-US" dirty="0" err="1">
                <a:sym typeface="WP TypographicSymbols" charset="0"/>
              </a:rPr>
              <a:t>nicht</a:t>
            </a:r>
            <a:r>
              <a:rPr lang="en-US" dirty="0">
                <a:sym typeface="WP TypographicSymbols" charset="0"/>
              </a:rPr>
              <a:t> OK?</a:t>
            </a:r>
          </a:p>
        </p:txBody>
      </p:sp>
      <p:sp>
        <p:nvSpPr>
          <p:cNvPr id="1463301" name="Text Box 5"/>
          <p:cNvSpPr txBox="1">
            <a:spLocks noChangeArrowheads="1"/>
          </p:cNvSpPr>
          <p:nvPr/>
        </p:nvSpPr>
        <p:spPr bwMode="auto">
          <a:xfrm>
            <a:off x="426388" y="3352800"/>
            <a:ext cx="6781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15 min:	</a:t>
            </a:r>
            <a:r>
              <a:rPr lang="en-US" sz="2400" u="sng" dirty="0"/>
              <a:t>Geschichte </a:t>
            </a:r>
            <a:r>
              <a:rPr lang="en-US" sz="2400" u="sng" dirty="0" err="1"/>
              <a:t>zur</a:t>
            </a:r>
            <a:r>
              <a:rPr lang="en-US" sz="2400" u="sng" dirty="0"/>
              <a:t> </a:t>
            </a:r>
            <a:r>
              <a:rPr lang="en-US" sz="2400" u="sng" dirty="0" smtClean="0"/>
              <a:t>Baseline</a:t>
            </a:r>
            <a:r>
              <a:rPr lang="en-US" sz="2400" u="sng" dirty="0"/>
              <a:t/>
            </a:r>
            <a:br>
              <a:rPr lang="en-US" sz="2400" u="sng" dirty="0"/>
            </a:br>
            <a:r>
              <a:rPr lang="en-US" sz="2400" dirty="0"/>
              <a:t>	 </a:t>
            </a:r>
            <a:r>
              <a:rPr lang="en-US" b="1" dirty="0">
                <a:sym typeface="WP TypographicSymbols" charset="0"/>
              </a:rPr>
              <a:t>- </a:t>
            </a:r>
            <a:r>
              <a:rPr lang="en-US" dirty="0" err="1">
                <a:sym typeface="WP TypographicSymbols" charset="0"/>
              </a:rPr>
              <a:t>Gründe</a:t>
            </a:r>
            <a:r>
              <a:rPr lang="en-US" dirty="0">
                <a:sym typeface="WP TypographicSymbols" charset="0"/>
              </a:rPr>
              <a:t>/</a:t>
            </a:r>
            <a:r>
              <a:rPr lang="en-US" dirty="0" err="1">
                <a:sym typeface="WP TypographicSymbols" charset="0"/>
              </a:rPr>
              <a:t>Kräfte</a:t>
            </a:r>
            <a:r>
              <a:rPr lang="en-US" dirty="0">
                <a:sym typeface="WP TypographicSymbols" charset="0"/>
              </a:rPr>
              <a:t> die </a:t>
            </a:r>
            <a:r>
              <a:rPr lang="en-US" dirty="0" err="1">
                <a:sym typeface="WP TypographicSymbols" charset="0"/>
              </a:rPr>
              <a:t>wirken</a:t>
            </a:r>
            <a:r>
              <a:rPr lang="en-US" dirty="0">
                <a:sym typeface="WP TypographicSymbols" charset="0"/>
              </a:rPr>
              <a:t/>
            </a:r>
            <a:br>
              <a:rPr lang="en-US" dirty="0">
                <a:sym typeface="WP TypographicSymbols" charset="0"/>
              </a:rPr>
            </a:br>
            <a:r>
              <a:rPr lang="en-US" dirty="0">
                <a:sym typeface="WP TypographicSymbols" charset="0"/>
              </a:rPr>
              <a:t>	 </a:t>
            </a:r>
            <a:r>
              <a:rPr lang="en-US" b="1" dirty="0">
                <a:sym typeface="WP TypographicSymbols" charset="0"/>
              </a:rPr>
              <a:t>- </a:t>
            </a:r>
            <a:r>
              <a:rPr lang="en-US" dirty="0">
                <a:sym typeface="WP TypographicSymbols" charset="0"/>
              </a:rPr>
              <a:t>Information &amp; </a:t>
            </a:r>
            <a:r>
              <a:rPr lang="en-US" dirty="0" err="1">
                <a:sym typeface="WP TypographicSymbols" charset="0"/>
              </a:rPr>
              <a:t>Forschungsagenda</a:t>
            </a:r>
            <a:r>
              <a:rPr lang="en-US" dirty="0">
                <a:sym typeface="WP TypographicSymbols" charset="0"/>
              </a:rPr>
              <a:t> </a:t>
            </a:r>
            <a:r>
              <a:rPr lang="en-US" dirty="0" err="1">
                <a:sym typeface="WP TypographicSymbols" charset="0"/>
              </a:rPr>
              <a:t>Teil</a:t>
            </a:r>
            <a:r>
              <a:rPr lang="en-US" dirty="0">
                <a:sym typeface="WP TypographicSymbols" charset="0"/>
              </a:rPr>
              <a:t> 1 - </a:t>
            </a:r>
            <a:r>
              <a:rPr lang="en-US" dirty="0" err="1">
                <a:sym typeface="WP TypographicSymbols" charset="0"/>
              </a:rPr>
              <a:t>Gründe</a:t>
            </a:r>
            <a:endParaRPr lang="en-US" dirty="0">
              <a:sym typeface="WP TypographicSymbols" charset="0"/>
            </a:endParaRPr>
          </a:p>
        </p:txBody>
      </p:sp>
      <p:sp>
        <p:nvSpPr>
          <p:cNvPr id="1463302" name="Text Box 6"/>
          <p:cNvSpPr txBox="1">
            <a:spLocks noChangeArrowheads="1"/>
          </p:cNvSpPr>
          <p:nvPr/>
        </p:nvSpPr>
        <p:spPr bwMode="auto">
          <a:xfrm>
            <a:off x="464788" y="4359275"/>
            <a:ext cx="678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15 min:	</a:t>
            </a:r>
            <a:r>
              <a:rPr lang="en-US" sz="2400" u="sng" dirty="0"/>
              <a:t>Was </a:t>
            </a:r>
            <a:r>
              <a:rPr lang="en-US" sz="2400" u="sng" dirty="0" err="1"/>
              <a:t>funktioniert</a:t>
            </a:r>
            <a:r>
              <a:rPr lang="en-US" sz="2400" u="sng" dirty="0"/>
              <a:t>? (Was </a:t>
            </a:r>
            <a:r>
              <a:rPr lang="en-US" sz="2400" u="sng" dirty="0" err="1"/>
              <a:t>bräuchte</a:t>
            </a:r>
            <a:r>
              <a:rPr lang="en-US" sz="2400" u="sng" dirty="0"/>
              <a:t> </a:t>
            </a:r>
            <a:r>
              <a:rPr lang="en-US" sz="2400" u="sng" dirty="0" err="1"/>
              <a:t>es</a:t>
            </a:r>
            <a:r>
              <a:rPr lang="en-US" sz="2400" u="sng" dirty="0"/>
              <a:t>?)</a:t>
            </a:r>
            <a:br>
              <a:rPr lang="en-US" sz="2400" u="sng" dirty="0"/>
            </a:br>
            <a:r>
              <a:rPr lang="en-US" sz="2400" dirty="0"/>
              <a:t>	 </a:t>
            </a:r>
            <a:r>
              <a:rPr lang="en-US" b="1" dirty="0">
                <a:sym typeface="WP TypographicSymbols" charset="0"/>
              </a:rPr>
              <a:t>- </a:t>
            </a:r>
            <a:r>
              <a:rPr lang="en-US" dirty="0">
                <a:sym typeface="WP TypographicSymbols" charset="0"/>
              </a:rPr>
              <a:t>was </a:t>
            </a:r>
            <a:r>
              <a:rPr lang="en-US" dirty="0" err="1">
                <a:sym typeface="WP TypographicSymbols" charset="0"/>
              </a:rPr>
              <a:t>könnte</a:t>
            </a:r>
            <a:r>
              <a:rPr lang="en-US" dirty="0">
                <a:sym typeface="WP TypographicSymbols" charset="0"/>
              </a:rPr>
              <a:t> </a:t>
            </a:r>
            <a:r>
              <a:rPr lang="en-US" dirty="0" err="1">
                <a:sym typeface="WP TypographicSymbols" charset="0"/>
              </a:rPr>
              <a:t>funktionieren</a:t>
            </a:r>
            <a:r>
              <a:rPr lang="en-US" dirty="0" smtClean="0">
                <a:sym typeface="WP TypographicSymbols" charset="0"/>
              </a:rPr>
              <a:t>, um </a:t>
            </a:r>
            <a:r>
              <a:rPr lang="en-US" dirty="0" err="1">
                <a:sym typeface="WP TypographicSymbols" charset="0"/>
              </a:rPr>
              <a:t>es</a:t>
            </a:r>
            <a:r>
              <a:rPr lang="en-US" dirty="0">
                <a:sym typeface="WP TypographicSymbols" charset="0"/>
              </a:rPr>
              <a:t> </a:t>
            </a:r>
            <a:r>
              <a:rPr lang="en-US" dirty="0" err="1">
                <a:sym typeface="WP TypographicSymbols" charset="0"/>
              </a:rPr>
              <a:t>besser</a:t>
            </a:r>
            <a:r>
              <a:rPr lang="en-US" dirty="0">
                <a:sym typeface="WP TypographicSymbols" charset="0"/>
              </a:rPr>
              <a:t> </a:t>
            </a:r>
            <a:r>
              <a:rPr lang="en-US" dirty="0" err="1">
                <a:sym typeface="WP TypographicSymbols" charset="0"/>
              </a:rPr>
              <a:t>zu</a:t>
            </a:r>
            <a:r>
              <a:rPr lang="en-US" dirty="0">
                <a:sym typeface="WP TypographicSymbols" charset="0"/>
              </a:rPr>
              <a:t> </a:t>
            </a:r>
            <a:r>
              <a:rPr lang="en-US" dirty="0" err="1">
                <a:sym typeface="WP TypographicSymbols" charset="0"/>
              </a:rPr>
              <a:t>machen</a:t>
            </a:r>
            <a:r>
              <a:rPr lang="en-US" dirty="0">
                <a:sym typeface="WP TypographicSymbols" charset="0"/>
              </a:rPr>
              <a:t>?</a:t>
            </a:r>
            <a:br>
              <a:rPr lang="en-US" dirty="0">
                <a:sym typeface="WP TypographicSymbols" charset="0"/>
              </a:rPr>
            </a:br>
            <a:r>
              <a:rPr lang="en-US" dirty="0">
                <a:sym typeface="WP TypographicSymbols" charset="0"/>
              </a:rPr>
              <a:t>	 </a:t>
            </a:r>
            <a:r>
              <a:rPr lang="en-US" b="1" dirty="0">
                <a:sym typeface="WP TypographicSymbols" charset="0"/>
              </a:rPr>
              <a:t>- </a:t>
            </a:r>
            <a:r>
              <a:rPr lang="en-US" dirty="0" err="1">
                <a:sym typeface="WP TypographicSymbols" charset="0"/>
              </a:rPr>
              <a:t>Beitrag</a:t>
            </a:r>
            <a:r>
              <a:rPr lang="en-US" dirty="0">
                <a:sym typeface="WP TypographicSymbols" charset="0"/>
              </a:rPr>
              <a:t> </a:t>
            </a:r>
            <a:r>
              <a:rPr lang="en-US" dirty="0" err="1" smtClean="0">
                <a:sym typeface="WP TypographicSymbols" charset="0"/>
              </a:rPr>
              <a:t>eines</a:t>
            </a:r>
            <a:r>
              <a:rPr lang="en-US" dirty="0" smtClean="0">
                <a:sym typeface="WP TypographicSymbols" charset="0"/>
              </a:rPr>
              <a:t> </a:t>
            </a:r>
            <a:r>
              <a:rPr lang="en-US" dirty="0" err="1" smtClean="0">
                <a:sym typeface="WP TypographicSymbols" charset="0"/>
              </a:rPr>
              <a:t>jeden</a:t>
            </a:r>
            <a:r>
              <a:rPr lang="en-US" dirty="0" smtClean="0">
                <a:sym typeface="WP TypographicSymbols" charset="0"/>
              </a:rPr>
              <a:t> </a:t>
            </a:r>
            <a:r>
              <a:rPr lang="en-US" dirty="0">
                <a:sym typeface="WP TypographicSymbols" charset="0"/>
              </a:rPr>
              <a:t>Partners</a:t>
            </a:r>
            <a:br>
              <a:rPr lang="en-US" dirty="0">
                <a:sym typeface="WP TypographicSymbols" charset="0"/>
              </a:rPr>
            </a:br>
            <a:r>
              <a:rPr lang="en-US" dirty="0">
                <a:sym typeface="WP TypographicSymbols" charset="0"/>
              </a:rPr>
              <a:t>	 </a:t>
            </a:r>
            <a:r>
              <a:rPr lang="en-US" b="1" dirty="0">
                <a:sym typeface="WP TypographicSymbols" charset="0"/>
              </a:rPr>
              <a:t>- </a:t>
            </a:r>
            <a:r>
              <a:rPr lang="en-US" dirty="0" err="1">
                <a:sym typeface="WP TypographicSymbols" charset="0"/>
              </a:rPr>
              <a:t>keine</a:t>
            </a:r>
            <a:r>
              <a:rPr lang="en-US" dirty="0">
                <a:sym typeface="WP TypographicSymbols" charset="0"/>
              </a:rPr>
              <a:t> </a:t>
            </a:r>
            <a:r>
              <a:rPr lang="en-US" dirty="0" err="1">
                <a:sym typeface="WP TypographicSymbols" charset="0"/>
              </a:rPr>
              <a:t>Kosten</a:t>
            </a:r>
            <a:r>
              <a:rPr lang="en-US" dirty="0">
                <a:sym typeface="WP TypographicSymbols" charset="0"/>
              </a:rPr>
              <a:t>/ </a:t>
            </a:r>
            <a:r>
              <a:rPr lang="en-US" dirty="0" err="1">
                <a:sym typeface="WP TypographicSymbols" charset="0"/>
              </a:rPr>
              <a:t>geringe</a:t>
            </a:r>
            <a:r>
              <a:rPr lang="en-US" dirty="0">
                <a:sym typeface="WP TypographicSymbols" charset="0"/>
              </a:rPr>
              <a:t> </a:t>
            </a:r>
            <a:r>
              <a:rPr lang="en-US" dirty="0" err="1">
                <a:sym typeface="WP TypographicSymbols" charset="0"/>
              </a:rPr>
              <a:t>Kosten</a:t>
            </a:r>
            <a:r>
              <a:rPr lang="en-US" dirty="0">
                <a:sym typeface="WP TypographicSymbols" charset="0"/>
              </a:rPr>
              <a:t> </a:t>
            </a:r>
            <a:r>
              <a:rPr lang="en-US" dirty="0" err="1">
                <a:sym typeface="WP TypographicSymbols" charset="0"/>
              </a:rPr>
              <a:t>Ideen</a:t>
            </a:r>
            <a:r>
              <a:rPr lang="en-US" dirty="0">
                <a:sym typeface="WP TypographicSymbols" charset="0"/>
              </a:rPr>
              <a:t/>
            </a:r>
            <a:br>
              <a:rPr lang="en-US" dirty="0">
                <a:sym typeface="WP TypographicSymbols" charset="0"/>
              </a:rPr>
            </a:br>
            <a:r>
              <a:rPr lang="en-US" dirty="0">
                <a:sym typeface="WP TypographicSymbols" charset="0"/>
              </a:rPr>
              <a:t>	 </a:t>
            </a:r>
            <a:r>
              <a:rPr lang="en-US" b="1" dirty="0">
                <a:sym typeface="WP TypographicSymbols" charset="0"/>
              </a:rPr>
              <a:t>- </a:t>
            </a:r>
            <a:r>
              <a:rPr lang="en-US" dirty="0">
                <a:sym typeface="WP TypographicSymbols" charset="0"/>
              </a:rPr>
              <a:t>Information &amp; </a:t>
            </a:r>
            <a:r>
              <a:rPr lang="en-US" dirty="0" err="1">
                <a:sym typeface="WP TypographicSymbols" charset="0"/>
              </a:rPr>
              <a:t>Forschungsagenda</a:t>
            </a:r>
            <a:r>
              <a:rPr lang="en-US" dirty="0">
                <a:sym typeface="WP TypographicSymbols" charset="0"/>
              </a:rPr>
              <a:t> </a:t>
            </a:r>
            <a:r>
              <a:rPr lang="en-US" dirty="0" err="1">
                <a:sym typeface="WP TypographicSymbols" charset="0"/>
              </a:rPr>
              <a:t>Teil</a:t>
            </a:r>
            <a:r>
              <a:rPr lang="en-US" dirty="0">
                <a:sym typeface="WP TypographicSymbols" charset="0"/>
              </a:rPr>
              <a:t> 2 – was </a:t>
            </a:r>
            <a:r>
              <a:rPr lang="en-US" dirty="0" err="1">
                <a:sym typeface="WP TypographicSymbols" charset="0"/>
              </a:rPr>
              <a:t>funktioniert</a:t>
            </a:r>
            <a:endParaRPr lang="en-US" dirty="0">
              <a:sym typeface="WP TypographicSymbols" charset="0"/>
            </a:endParaRPr>
          </a:p>
        </p:txBody>
      </p:sp>
      <p:sp>
        <p:nvSpPr>
          <p:cNvPr id="1463303" name="Text Box 7"/>
          <p:cNvSpPr txBox="1">
            <a:spLocks noChangeArrowheads="1"/>
          </p:cNvSpPr>
          <p:nvPr/>
        </p:nvSpPr>
        <p:spPr bwMode="auto">
          <a:xfrm>
            <a:off x="463100" y="6035675"/>
            <a:ext cx="762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t>10 min:	</a:t>
            </a:r>
            <a:r>
              <a:rPr lang="en-US" sz="2400" u="sng" dirty="0" err="1"/>
              <a:t>Bericht</a:t>
            </a:r>
            <a:r>
              <a:rPr lang="en-US" sz="1600" dirty="0"/>
              <a:t>    </a:t>
            </a:r>
            <a:r>
              <a:rPr lang="en-US" dirty="0" err="1"/>
              <a:t>Notizen</a:t>
            </a:r>
            <a:r>
              <a:rPr lang="en-US" dirty="0"/>
              <a:t> auf </a:t>
            </a:r>
            <a:r>
              <a:rPr lang="en-US" dirty="0" err="1"/>
              <a:t>einer</a:t>
            </a:r>
            <a:r>
              <a:rPr lang="en-US" dirty="0"/>
              <a:t> </a:t>
            </a:r>
            <a:r>
              <a:rPr lang="en-US" dirty="0" err="1"/>
              <a:t>Seite</a:t>
            </a:r>
            <a:r>
              <a:rPr lang="en-US" dirty="0"/>
              <a:t> </a:t>
            </a:r>
            <a:r>
              <a:rPr lang="en-US" dirty="0" err="1"/>
              <a:t>zusammenfassen</a:t>
            </a:r>
            <a:r>
              <a:rPr lang="en-US" sz="2400" u="sng" dirty="0"/>
              <a:t/>
            </a:r>
            <a:br>
              <a:rPr lang="en-US" sz="2400" u="sng" dirty="0"/>
            </a:br>
            <a:r>
              <a:rPr lang="en-US" sz="2400" dirty="0"/>
              <a:t>	</a:t>
            </a:r>
            <a:endParaRPr lang="en-US" dirty="0">
              <a:sym typeface="WP TypographicSymbols" charset="0"/>
            </a:endParaRPr>
          </a:p>
        </p:txBody>
      </p:sp>
      <p:sp>
        <p:nvSpPr>
          <p:cNvPr id="1463304" name="Line 8"/>
          <p:cNvSpPr>
            <a:spLocks noChangeShapeType="1"/>
          </p:cNvSpPr>
          <p:nvPr/>
        </p:nvSpPr>
        <p:spPr bwMode="auto">
          <a:xfrm>
            <a:off x="5097463" y="3954463"/>
            <a:ext cx="2655887" cy="793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463305" name="Line 9"/>
          <p:cNvSpPr>
            <a:spLocks noChangeShapeType="1"/>
          </p:cNvSpPr>
          <p:nvPr/>
        </p:nvSpPr>
        <p:spPr bwMode="auto">
          <a:xfrm>
            <a:off x="7753350" y="3943350"/>
            <a:ext cx="0" cy="69056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463306" name="Line 10"/>
          <p:cNvSpPr>
            <a:spLocks noChangeShapeType="1"/>
          </p:cNvSpPr>
          <p:nvPr/>
        </p:nvSpPr>
        <p:spPr bwMode="auto">
          <a:xfrm flipH="1">
            <a:off x="6457950" y="4622800"/>
            <a:ext cx="1295400" cy="0"/>
          </a:xfrm>
          <a:prstGeom prst="line">
            <a:avLst/>
          </a:prstGeom>
          <a:noFill/>
          <a:ln w="38100">
            <a:solidFill>
              <a:schemeClr val="tx2"/>
            </a:solidFill>
            <a:round/>
            <a:headEnd/>
            <a:tailEnd type="stealth" w="med" len="med"/>
          </a:ln>
          <a:extLst>
            <a:ext uri="{909E8E84-426E-40dd-AFC4-6F175D3DCCD1}">
              <a14:hiddenFill xmlns:a14="http://schemas.microsoft.com/office/drawing/2010/main">
                <a:noFill/>
              </a14:hiddenFill>
            </a:ext>
          </a:extLst>
        </p:spPr>
        <p:txBody>
          <a:bodyPr wrap="none"/>
          <a:lstStyle/>
          <a:p>
            <a:endParaRPr lang="de-DE"/>
          </a:p>
        </p:txBody>
      </p:sp>
      <p:sp>
        <p:nvSpPr>
          <p:cNvPr id="1463307" name="Line 11"/>
          <p:cNvSpPr>
            <a:spLocks noChangeShapeType="1"/>
          </p:cNvSpPr>
          <p:nvPr/>
        </p:nvSpPr>
        <p:spPr bwMode="auto">
          <a:xfrm flipV="1">
            <a:off x="5257800" y="5334000"/>
            <a:ext cx="249555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463308" name="Line 12"/>
          <p:cNvSpPr>
            <a:spLocks noChangeShapeType="1"/>
          </p:cNvSpPr>
          <p:nvPr/>
        </p:nvSpPr>
        <p:spPr bwMode="auto">
          <a:xfrm flipV="1">
            <a:off x="7753350" y="4572000"/>
            <a:ext cx="0" cy="7620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de-DE"/>
          </a:p>
        </p:txBody>
      </p:sp>
      <p:sp>
        <p:nvSpPr>
          <p:cNvPr id="1463309" name="Line 13"/>
          <p:cNvSpPr>
            <a:spLocks noChangeShapeType="1"/>
          </p:cNvSpPr>
          <p:nvPr/>
        </p:nvSpPr>
        <p:spPr bwMode="auto">
          <a:xfrm flipH="1">
            <a:off x="6457950" y="4622800"/>
            <a:ext cx="1295400" cy="0"/>
          </a:xfrm>
          <a:prstGeom prst="line">
            <a:avLst/>
          </a:prstGeom>
          <a:noFill/>
          <a:ln w="38100">
            <a:solidFill>
              <a:schemeClr val="accent1"/>
            </a:solidFill>
            <a:round/>
            <a:headEnd/>
            <a:tailEnd type="stealth" w="med" len="med"/>
          </a:ln>
          <a:extLst>
            <a:ext uri="{909E8E84-426E-40dd-AFC4-6F175D3DCCD1}">
              <a14:hiddenFill xmlns:a14="http://schemas.microsoft.com/office/drawing/2010/main">
                <a:noFill/>
              </a14:hiddenFill>
            </a:ext>
          </a:extLst>
        </p:spPr>
        <p:txBody>
          <a:bodyPr wrap="none"/>
          <a:lstStyle/>
          <a:p>
            <a:endParaRPr lang="de-DE"/>
          </a:p>
        </p:txBody>
      </p:sp>
      <p:sp>
        <p:nvSpPr>
          <p:cNvPr id="1463310" name="Text Box 14"/>
          <p:cNvSpPr txBox="1">
            <a:spLocks noChangeArrowheads="1"/>
          </p:cNvSpPr>
          <p:nvPr/>
        </p:nvSpPr>
        <p:spPr bwMode="auto">
          <a:xfrm>
            <a:off x="7734300" y="4114800"/>
            <a:ext cx="1333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800" b="1" dirty="0" err="1"/>
              <a:t>Zwei</a:t>
            </a:r>
            <a:r>
              <a:rPr lang="en-US" sz="1800" b="1" dirty="0"/>
              <a:t> </a:t>
            </a:r>
            <a:r>
              <a:rPr lang="en-US" sz="1800" b="1" dirty="0" err="1"/>
              <a:t>Hinweise</a:t>
            </a:r>
            <a:r>
              <a:rPr lang="en-US" sz="1800" b="1" dirty="0"/>
              <a:t> </a:t>
            </a:r>
            <a:r>
              <a:rPr lang="en-US" sz="1800" b="1" dirty="0" err="1"/>
              <a:t>für</a:t>
            </a:r>
            <a:r>
              <a:rPr lang="en-US" sz="1800" b="1" dirty="0"/>
              <a:t> </a:t>
            </a:r>
            <a:br>
              <a:rPr lang="en-US" sz="1800" b="1" dirty="0"/>
            </a:br>
            <a:r>
              <a:rPr lang="en-US" sz="1800" b="1" dirty="0" err="1" smtClean="0"/>
              <a:t>Aktivitäten</a:t>
            </a:r>
            <a:endParaRPr lang="en-US" sz="1800" b="1" dirty="0"/>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67</a:t>
            </a:fld>
            <a:endParaRPr lang="de-DE"/>
          </a:p>
        </p:txBody>
      </p:sp>
    </p:spTree>
    <p:extLst>
      <p:ext uri="{BB962C8B-B14F-4D97-AF65-F5344CB8AC3E}">
        <p14:creationId xmlns:p14="http://schemas.microsoft.com/office/powerpoint/2010/main" val="1340379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63299"/>
                                        </p:tgtEl>
                                        <p:attrNameLst>
                                          <p:attrName>style.visibility</p:attrName>
                                        </p:attrNameLst>
                                      </p:cBhvr>
                                      <p:to>
                                        <p:strVal val="visible"/>
                                      </p:to>
                                    </p:set>
                                    <p:animEffect transition="in" filter="wipe(up)">
                                      <p:cBhvr>
                                        <p:cTn id="7" dur="500"/>
                                        <p:tgtEl>
                                          <p:spTgt spid="1463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63300"/>
                                        </p:tgtEl>
                                        <p:attrNameLst>
                                          <p:attrName>style.visibility</p:attrName>
                                        </p:attrNameLst>
                                      </p:cBhvr>
                                      <p:to>
                                        <p:strVal val="visible"/>
                                      </p:to>
                                    </p:set>
                                    <p:animEffect transition="in" filter="wipe(up)">
                                      <p:cBhvr>
                                        <p:cTn id="12" dur="500"/>
                                        <p:tgtEl>
                                          <p:spTgt spid="14633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63301"/>
                                        </p:tgtEl>
                                        <p:attrNameLst>
                                          <p:attrName>style.visibility</p:attrName>
                                        </p:attrNameLst>
                                      </p:cBhvr>
                                      <p:to>
                                        <p:strVal val="visible"/>
                                      </p:to>
                                    </p:set>
                                    <p:animEffect transition="in" filter="wipe(up)">
                                      <p:cBhvr>
                                        <p:cTn id="17" dur="500"/>
                                        <p:tgtEl>
                                          <p:spTgt spid="1463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63302"/>
                                        </p:tgtEl>
                                        <p:attrNameLst>
                                          <p:attrName>style.visibility</p:attrName>
                                        </p:attrNameLst>
                                      </p:cBhvr>
                                      <p:to>
                                        <p:strVal val="visible"/>
                                      </p:to>
                                    </p:set>
                                    <p:animEffect transition="in" filter="wipe(up)">
                                      <p:cBhvr>
                                        <p:cTn id="22" dur="500"/>
                                        <p:tgtEl>
                                          <p:spTgt spid="14633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63310"/>
                                        </p:tgtEl>
                                        <p:attrNameLst>
                                          <p:attrName>style.visibility</p:attrName>
                                        </p:attrNameLst>
                                      </p:cBhvr>
                                      <p:to>
                                        <p:strVal val="visible"/>
                                      </p:to>
                                    </p:se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463304"/>
                                        </p:tgtEl>
                                        <p:attrNameLst>
                                          <p:attrName>style.visibility</p:attrName>
                                        </p:attrNameLst>
                                      </p:cBhvr>
                                      <p:to>
                                        <p:strVal val="visible"/>
                                      </p:to>
                                    </p:set>
                                    <p:animEffect transition="in" filter="wipe(left)">
                                      <p:cBhvr>
                                        <p:cTn id="30" dur="500"/>
                                        <p:tgtEl>
                                          <p:spTgt spid="1463304"/>
                                        </p:tgtEl>
                                      </p:cBhvr>
                                    </p:animEffect>
                                  </p:childTnLst>
                                </p:cTn>
                              </p:par>
                            </p:childTnLst>
                          </p:cTn>
                        </p:par>
                        <p:par>
                          <p:cTn id="31" fill="hold" nodeType="afterGroup">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1463305"/>
                                        </p:tgtEl>
                                        <p:attrNameLst>
                                          <p:attrName>style.visibility</p:attrName>
                                        </p:attrNameLst>
                                      </p:cBhvr>
                                      <p:to>
                                        <p:strVal val="visible"/>
                                      </p:to>
                                    </p:set>
                                    <p:animEffect transition="in" filter="wipe(up)">
                                      <p:cBhvr>
                                        <p:cTn id="34" dur="500"/>
                                        <p:tgtEl>
                                          <p:spTgt spid="1463305"/>
                                        </p:tgtEl>
                                      </p:cBhvr>
                                    </p:animEffect>
                                  </p:childTnLst>
                                </p:cTn>
                              </p:par>
                            </p:childTnLst>
                          </p:cTn>
                        </p:par>
                        <p:par>
                          <p:cTn id="35" fill="hold" nodeType="afterGroup">
                            <p:stCondLst>
                              <p:cond delay="1500"/>
                            </p:stCondLst>
                            <p:childTnLst>
                              <p:par>
                                <p:cTn id="36" presetID="2" presetClass="entr" presetSubtype="2" fill="hold" grpId="0" nodeType="afterEffect">
                                  <p:stCondLst>
                                    <p:cond delay="0"/>
                                  </p:stCondLst>
                                  <p:childTnLst>
                                    <p:set>
                                      <p:cBhvr>
                                        <p:cTn id="37" dur="1" fill="hold">
                                          <p:stCondLst>
                                            <p:cond delay="0"/>
                                          </p:stCondLst>
                                        </p:cTn>
                                        <p:tgtEl>
                                          <p:spTgt spid="1463306"/>
                                        </p:tgtEl>
                                        <p:attrNameLst>
                                          <p:attrName>style.visibility</p:attrName>
                                        </p:attrNameLst>
                                      </p:cBhvr>
                                      <p:to>
                                        <p:strVal val="visible"/>
                                      </p:to>
                                    </p:set>
                                    <p:anim calcmode="lin" valueType="num">
                                      <p:cBhvr additive="base">
                                        <p:cTn id="38" dur="500" fill="hold"/>
                                        <p:tgtEl>
                                          <p:spTgt spid="1463306"/>
                                        </p:tgtEl>
                                        <p:attrNameLst>
                                          <p:attrName>ppt_x</p:attrName>
                                        </p:attrNameLst>
                                      </p:cBhvr>
                                      <p:tavLst>
                                        <p:tav tm="0">
                                          <p:val>
                                            <p:strVal val="1+#ppt_w/2"/>
                                          </p:val>
                                        </p:tav>
                                        <p:tav tm="100000">
                                          <p:val>
                                            <p:strVal val="#ppt_x"/>
                                          </p:val>
                                        </p:tav>
                                      </p:tavLst>
                                    </p:anim>
                                    <p:anim calcmode="lin" valueType="num">
                                      <p:cBhvr additive="base">
                                        <p:cTn id="39" dur="500" fill="hold"/>
                                        <p:tgtEl>
                                          <p:spTgt spid="1463306"/>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63307"/>
                                        </p:tgtEl>
                                        <p:attrNameLst>
                                          <p:attrName>style.visibility</p:attrName>
                                        </p:attrNameLst>
                                      </p:cBhvr>
                                      <p:to>
                                        <p:strVal val="visible"/>
                                      </p:to>
                                    </p:set>
                                    <p:animEffect transition="in" filter="wipe(left)">
                                      <p:cBhvr>
                                        <p:cTn id="44" dur="500"/>
                                        <p:tgtEl>
                                          <p:spTgt spid="1463307"/>
                                        </p:tgtEl>
                                      </p:cBhvr>
                                    </p:animEffect>
                                  </p:childTnLst>
                                </p:cTn>
                              </p:par>
                            </p:childTnLst>
                          </p:cTn>
                        </p:par>
                        <p:par>
                          <p:cTn id="45" fill="hold" nodeType="afterGroup">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1463308"/>
                                        </p:tgtEl>
                                        <p:attrNameLst>
                                          <p:attrName>style.visibility</p:attrName>
                                        </p:attrNameLst>
                                      </p:cBhvr>
                                      <p:to>
                                        <p:strVal val="visible"/>
                                      </p:to>
                                    </p:set>
                                    <p:animEffect transition="in" filter="wipe(down)">
                                      <p:cBhvr>
                                        <p:cTn id="48" dur="500"/>
                                        <p:tgtEl>
                                          <p:spTgt spid="1463308"/>
                                        </p:tgtEl>
                                      </p:cBhvr>
                                    </p:animEffect>
                                  </p:childTnLst>
                                </p:cTn>
                              </p:par>
                            </p:childTnLst>
                          </p:cTn>
                        </p:par>
                        <p:par>
                          <p:cTn id="49" fill="hold" nodeType="afterGroup">
                            <p:stCondLst>
                              <p:cond delay="1000"/>
                            </p:stCondLst>
                            <p:childTnLst>
                              <p:par>
                                <p:cTn id="50" presetID="2" presetClass="entr" presetSubtype="2" fill="hold" grpId="0" nodeType="afterEffect">
                                  <p:stCondLst>
                                    <p:cond delay="0"/>
                                  </p:stCondLst>
                                  <p:childTnLst>
                                    <p:set>
                                      <p:cBhvr>
                                        <p:cTn id="51" dur="1" fill="hold">
                                          <p:stCondLst>
                                            <p:cond delay="0"/>
                                          </p:stCondLst>
                                        </p:cTn>
                                        <p:tgtEl>
                                          <p:spTgt spid="1463309"/>
                                        </p:tgtEl>
                                        <p:attrNameLst>
                                          <p:attrName>style.visibility</p:attrName>
                                        </p:attrNameLst>
                                      </p:cBhvr>
                                      <p:to>
                                        <p:strVal val="visible"/>
                                      </p:to>
                                    </p:set>
                                    <p:anim calcmode="lin" valueType="num">
                                      <p:cBhvr additive="base">
                                        <p:cTn id="52" dur="500" fill="hold"/>
                                        <p:tgtEl>
                                          <p:spTgt spid="1463309"/>
                                        </p:tgtEl>
                                        <p:attrNameLst>
                                          <p:attrName>ppt_x</p:attrName>
                                        </p:attrNameLst>
                                      </p:cBhvr>
                                      <p:tavLst>
                                        <p:tav tm="0">
                                          <p:val>
                                            <p:strVal val="1+#ppt_w/2"/>
                                          </p:val>
                                        </p:tav>
                                        <p:tav tm="100000">
                                          <p:val>
                                            <p:strVal val="#ppt_x"/>
                                          </p:val>
                                        </p:tav>
                                      </p:tavLst>
                                    </p:anim>
                                    <p:anim calcmode="lin" valueType="num">
                                      <p:cBhvr additive="base">
                                        <p:cTn id="53" dur="500" fill="hold"/>
                                        <p:tgtEl>
                                          <p:spTgt spid="1463309"/>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463303"/>
                                        </p:tgtEl>
                                        <p:attrNameLst>
                                          <p:attrName>style.visibility</p:attrName>
                                        </p:attrNameLst>
                                      </p:cBhvr>
                                      <p:to>
                                        <p:strVal val="visible"/>
                                      </p:to>
                                    </p:set>
                                    <p:animEffect transition="in" filter="wipe(up)">
                                      <p:cBhvr>
                                        <p:cTn id="58" dur="500"/>
                                        <p:tgtEl>
                                          <p:spTgt spid="1463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3299" grpId="0" autoUpdateAnimBg="0"/>
      <p:bldP spid="1463300" grpId="0" autoUpdateAnimBg="0"/>
      <p:bldP spid="1463301" grpId="0" autoUpdateAnimBg="0"/>
      <p:bldP spid="1463302" grpId="0" autoUpdateAnimBg="0"/>
      <p:bldP spid="1463303" grpId="0" autoUpdateAnimBg="0"/>
      <p:bldP spid="1463304" grpId="0" animBg="1"/>
      <p:bldP spid="1463305" grpId="0" animBg="1"/>
      <p:bldP spid="1463306" grpId="0" animBg="1"/>
      <p:bldP spid="1463307" grpId="0" animBg="1"/>
      <p:bldP spid="1463308" grpId="0" animBg="1"/>
      <p:bldP spid="1463309" grpId="0" animBg="1"/>
      <p:bldP spid="1463310"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123199" y="571500"/>
            <a:ext cx="5382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u="sng" dirty="0" err="1" smtClean="0"/>
              <a:t>Programm</a:t>
            </a:r>
            <a:r>
              <a:rPr lang="en-US" u="sng" dirty="0" smtClean="0"/>
              <a:t>/</a:t>
            </a:r>
            <a:r>
              <a:rPr lang="en-US" u="sng" dirty="0" err="1" smtClean="0"/>
              <a:t>Dienstleistung</a:t>
            </a:r>
            <a:r>
              <a:rPr lang="en-US" dirty="0" smtClean="0"/>
              <a:t>: </a:t>
            </a:r>
            <a:r>
              <a:rPr lang="en-US" sz="2400" dirty="0"/>
              <a:t>_______________</a:t>
            </a:r>
          </a:p>
        </p:txBody>
      </p:sp>
      <p:sp>
        <p:nvSpPr>
          <p:cNvPr id="79875" name="Line 3"/>
          <p:cNvSpPr>
            <a:spLocks noChangeShapeType="1"/>
          </p:cNvSpPr>
          <p:nvPr/>
        </p:nvSpPr>
        <p:spPr bwMode="auto">
          <a:xfrm flipH="1">
            <a:off x="4210050" y="1143000"/>
            <a:ext cx="0" cy="1600200"/>
          </a:xfrm>
          <a:prstGeom prst="line">
            <a:avLst/>
          </a:prstGeom>
          <a:noFill/>
          <a:ln w="317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de-DE"/>
          </a:p>
        </p:txBody>
      </p:sp>
      <p:sp>
        <p:nvSpPr>
          <p:cNvPr id="79876" name="Line 4"/>
          <p:cNvSpPr>
            <a:spLocks noChangeShapeType="1"/>
          </p:cNvSpPr>
          <p:nvPr/>
        </p:nvSpPr>
        <p:spPr bwMode="auto">
          <a:xfrm>
            <a:off x="4229100" y="2705100"/>
            <a:ext cx="2495550" cy="0"/>
          </a:xfrm>
          <a:prstGeom prst="line">
            <a:avLst/>
          </a:prstGeom>
          <a:noFill/>
          <a:ln w="317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de-DE"/>
          </a:p>
        </p:txBody>
      </p:sp>
      <p:sp>
        <p:nvSpPr>
          <p:cNvPr id="79877" name="AutoShape 5"/>
          <p:cNvSpPr>
            <a:spLocks noChangeArrowheads="1"/>
          </p:cNvSpPr>
          <p:nvPr/>
        </p:nvSpPr>
        <p:spPr bwMode="auto">
          <a:xfrm>
            <a:off x="4362450" y="2425700"/>
            <a:ext cx="152400" cy="152400"/>
          </a:xfrm>
          <a:prstGeom prst="flowChartConnector">
            <a:avLst/>
          </a:prstGeom>
          <a:solidFill>
            <a:schemeClr val="tx1"/>
          </a:solidFill>
          <a:ln w="9525">
            <a:solidFill>
              <a:schemeClr val="tx1"/>
            </a:solidFill>
            <a:miter lim="800000"/>
            <a:headEnd/>
            <a:tailEnd/>
          </a:ln>
        </p:spPr>
        <p:txBody>
          <a:bodyPr wrap="none" anchor="ctr"/>
          <a:lstStyle/>
          <a:p>
            <a:endParaRPr lang="de-DE"/>
          </a:p>
        </p:txBody>
      </p:sp>
      <p:sp>
        <p:nvSpPr>
          <p:cNvPr id="79878" name="AutoShape 6"/>
          <p:cNvSpPr>
            <a:spLocks noChangeArrowheads="1"/>
          </p:cNvSpPr>
          <p:nvPr/>
        </p:nvSpPr>
        <p:spPr bwMode="auto">
          <a:xfrm>
            <a:off x="4895850" y="2317750"/>
            <a:ext cx="152400" cy="152400"/>
          </a:xfrm>
          <a:prstGeom prst="flowChartConnector">
            <a:avLst/>
          </a:prstGeom>
          <a:solidFill>
            <a:schemeClr val="tx1"/>
          </a:solidFill>
          <a:ln w="9525">
            <a:solidFill>
              <a:schemeClr val="tx1"/>
            </a:solidFill>
            <a:miter lim="800000"/>
            <a:headEnd/>
            <a:tailEnd/>
          </a:ln>
        </p:spPr>
        <p:txBody>
          <a:bodyPr wrap="none" anchor="ctr"/>
          <a:lstStyle/>
          <a:p>
            <a:endParaRPr lang="de-DE"/>
          </a:p>
        </p:txBody>
      </p:sp>
      <p:sp>
        <p:nvSpPr>
          <p:cNvPr id="79879" name="AutoShape 7"/>
          <p:cNvSpPr>
            <a:spLocks noChangeArrowheads="1"/>
          </p:cNvSpPr>
          <p:nvPr/>
        </p:nvSpPr>
        <p:spPr bwMode="auto">
          <a:xfrm>
            <a:off x="5429250" y="2000250"/>
            <a:ext cx="152400" cy="152400"/>
          </a:xfrm>
          <a:prstGeom prst="flowChartConnector">
            <a:avLst/>
          </a:prstGeom>
          <a:solidFill>
            <a:schemeClr val="tx1"/>
          </a:solidFill>
          <a:ln w="9525">
            <a:solidFill>
              <a:schemeClr val="tx1"/>
            </a:solidFill>
            <a:miter lim="800000"/>
            <a:headEnd/>
            <a:tailEnd/>
          </a:ln>
        </p:spPr>
        <p:txBody>
          <a:bodyPr wrap="none" anchor="ctr"/>
          <a:lstStyle/>
          <a:p>
            <a:endParaRPr lang="de-DE"/>
          </a:p>
        </p:txBody>
      </p:sp>
      <p:sp>
        <p:nvSpPr>
          <p:cNvPr id="79880" name="Line 8"/>
          <p:cNvSpPr>
            <a:spLocks noChangeShapeType="1"/>
          </p:cNvSpPr>
          <p:nvPr/>
        </p:nvSpPr>
        <p:spPr bwMode="auto">
          <a:xfrm flipV="1">
            <a:off x="4445000" y="2400300"/>
            <a:ext cx="520700" cy="1016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de-DE"/>
          </a:p>
        </p:txBody>
      </p:sp>
      <p:sp>
        <p:nvSpPr>
          <p:cNvPr id="79881" name="Line 9"/>
          <p:cNvSpPr>
            <a:spLocks noChangeShapeType="1"/>
          </p:cNvSpPr>
          <p:nvPr/>
        </p:nvSpPr>
        <p:spPr bwMode="auto">
          <a:xfrm flipV="1">
            <a:off x="4972050" y="2082800"/>
            <a:ext cx="527050" cy="32385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de-DE"/>
          </a:p>
        </p:txBody>
      </p:sp>
      <p:sp>
        <p:nvSpPr>
          <p:cNvPr id="79882" name="Line 10"/>
          <p:cNvSpPr>
            <a:spLocks noChangeShapeType="1"/>
          </p:cNvSpPr>
          <p:nvPr/>
        </p:nvSpPr>
        <p:spPr bwMode="auto">
          <a:xfrm flipV="1">
            <a:off x="5513388" y="1447800"/>
            <a:ext cx="1287462" cy="631825"/>
          </a:xfrm>
          <a:prstGeom prst="line">
            <a:avLst/>
          </a:prstGeom>
          <a:noFill/>
          <a:ln w="47625">
            <a:solidFill>
              <a:schemeClr val="tx2"/>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de-DE"/>
          </a:p>
        </p:txBody>
      </p:sp>
      <p:sp>
        <p:nvSpPr>
          <p:cNvPr id="79883" name="Text Box 11"/>
          <p:cNvSpPr txBox="1">
            <a:spLocks noChangeArrowheads="1"/>
          </p:cNvSpPr>
          <p:nvPr/>
        </p:nvSpPr>
        <p:spPr bwMode="auto">
          <a:xfrm>
            <a:off x="4419600" y="1066800"/>
            <a:ext cx="2952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1400" dirty="0" err="1" smtClean="0"/>
              <a:t>Leistungbemessung</a:t>
            </a:r>
            <a:r>
              <a:rPr lang="en-US" sz="1400" dirty="0"/>
              <a:t/>
            </a:r>
            <a:br>
              <a:rPr lang="en-US" sz="1400" dirty="0"/>
            </a:br>
            <a:r>
              <a:rPr lang="en-US" sz="1400" dirty="0"/>
              <a:t>(</a:t>
            </a:r>
            <a:r>
              <a:rPr lang="en-US" sz="1400" dirty="0" err="1"/>
              <a:t>Laiendefinition</a:t>
            </a:r>
            <a:r>
              <a:rPr lang="en-US" sz="1400" dirty="0"/>
              <a:t>)</a:t>
            </a:r>
          </a:p>
        </p:txBody>
      </p:sp>
      <p:sp>
        <p:nvSpPr>
          <p:cNvPr id="79884" name="Text Box 12"/>
          <p:cNvSpPr txBox="1">
            <a:spLocks noChangeArrowheads="1"/>
          </p:cNvSpPr>
          <p:nvPr/>
        </p:nvSpPr>
        <p:spPr bwMode="auto">
          <a:xfrm>
            <a:off x="2419350" y="1238250"/>
            <a:ext cx="16573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u="sng" dirty="0" err="1" smtClean="0"/>
              <a:t>Leistungs</a:t>
            </a:r>
            <a:r>
              <a:rPr lang="en-US" sz="2400" u="sng" dirty="0" smtClean="0"/>
              <a:t>-</a:t>
            </a:r>
            <a:r>
              <a:rPr lang="en-US" sz="2400" u="sng" dirty="0"/>
              <a:t/>
            </a:r>
            <a:br>
              <a:rPr lang="en-US" sz="2400" u="sng" dirty="0"/>
            </a:br>
            <a:r>
              <a:rPr lang="en-US" sz="2400" u="sng" dirty="0" err="1" smtClean="0"/>
              <a:t>bemessung</a:t>
            </a:r>
            <a:endParaRPr lang="en-US" sz="2400" u="sng" dirty="0" smtClean="0"/>
          </a:p>
          <a:p>
            <a:pPr algn="l" eaLnBrk="1" hangingPunct="1">
              <a:spcBef>
                <a:spcPct val="50000"/>
              </a:spcBef>
            </a:pPr>
            <a:r>
              <a:rPr lang="en-US" sz="2400" u="sng" dirty="0" smtClean="0"/>
              <a:t>Baseline</a:t>
            </a:r>
            <a:endParaRPr lang="en-US" sz="2400" u="sng" dirty="0"/>
          </a:p>
        </p:txBody>
      </p:sp>
      <p:sp>
        <p:nvSpPr>
          <p:cNvPr id="79885" name="Text Box 13"/>
          <p:cNvSpPr txBox="1">
            <a:spLocks noChangeArrowheads="1"/>
          </p:cNvSpPr>
          <p:nvPr/>
        </p:nvSpPr>
        <p:spPr bwMode="auto">
          <a:xfrm>
            <a:off x="2217738" y="2778125"/>
            <a:ext cx="52927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u="sng" dirty="0"/>
              <a:t>Geschichte hinter der </a:t>
            </a:r>
            <a:r>
              <a:rPr lang="en-US" sz="2400" u="sng" dirty="0" smtClean="0"/>
              <a:t>Baseline</a:t>
            </a:r>
            <a:r>
              <a:rPr lang="en-US" sz="2400" u="sng" dirty="0"/>
              <a:t/>
            </a:r>
            <a:br>
              <a:rPr lang="en-US" sz="2400" u="sng" dirty="0"/>
            </a:br>
            <a:r>
              <a:rPr lang="en-US" sz="2400" dirty="0"/>
              <a:t>       </a:t>
            </a:r>
            <a:r>
              <a:rPr lang="en-US" dirty="0">
                <a:sym typeface="WP TypographicSymbols" charset="0"/>
              </a:rPr>
              <a:t> ---------------------------</a:t>
            </a:r>
            <a:br>
              <a:rPr lang="en-US" dirty="0">
                <a:sym typeface="WP TypographicSymbols" charset="0"/>
              </a:rPr>
            </a:br>
            <a:r>
              <a:rPr lang="en-US" dirty="0">
                <a:sym typeface="WP TypographicSymbols" charset="0"/>
              </a:rPr>
              <a:t>          ---------------------------  </a:t>
            </a:r>
            <a:r>
              <a:rPr lang="en-US" sz="1600" dirty="0">
                <a:sym typeface="WP TypographicSymbols" charset="0"/>
              </a:rPr>
              <a:t>(</a:t>
            </a:r>
            <a:r>
              <a:rPr lang="en-US" sz="1600" dirty="0" err="1">
                <a:sym typeface="WP TypographicSymbols" charset="0"/>
              </a:rPr>
              <a:t>soviele</a:t>
            </a:r>
            <a:r>
              <a:rPr lang="en-US" sz="1600" dirty="0">
                <a:sym typeface="WP TypographicSymbols" charset="0"/>
              </a:rPr>
              <a:t> </a:t>
            </a:r>
            <a:r>
              <a:rPr lang="en-US" sz="1600" dirty="0" err="1">
                <a:sym typeface="WP TypographicSymbols" charset="0"/>
              </a:rPr>
              <a:t>auflisten</a:t>
            </a:r>
            <a:r>
              <a:rPr lang="en-US" sz="1600" dirty="0">
                <a:sym typeface="WP TypographicSymbols" charset="0"/>
              </a:rPr>
              <a:t> </a:t>
            </a:r>
            <a:r>
              <a:rPr lang="en-US" sz="1600" dirty="0" err="1">
                <a:sym typeface="WP TypographicSymbols" charset="0"/>
              </a:rPr>
              <a:t>wie</a:t>
            </a:r>
            <a:r>
              <a:rPr lang="en-US" sz="1600" dirty="0">
                <a:sym typeface="WP TypographicSymbols" charset="0"/>
              </a:rPr>
              <a:t> </a:t>
            </a:r>
            <a:r>
              <a:rPr lang="en-US" sz="1600" dirty="0" err="1" smtClean="0">
                <a:sym typeface="WP TypographicSymbols" charset="0"/>
              </a:rPr>
              <a:t>nötig</a:t>
            </a:r>
            <a:r>
              <a:rPr lang="en-US" sz="1600" dirty="0" smtClean="0">
                <a:sym typeface="WP TypographicSymbols" charset="0"/>
              </a:rPr>
              <a:t>)</a:t>
            </a:r>
            <a:endParaRPr lang="en-US" dirty="0">
              <a:sym typeface="WP TypographicSymbols" charset="0"/>
            </a:endParaRPr>
          </a:p>
        </p:txBody>
      </p:sp>
      <p:sp>
        <p:nvSpPr>
          <p:cNvPr id="79886" name="Text Box 14"/>
          <p:cNvSpPr txBox="1">
            <a:spLocks noChangeArrowheads="1"/>
          </p:cNvSpPr>
          <p:nvPr/>
        </p:nvSpPr>
        <p:spPr bwMode="auto">
          <a:xfrm>
            <a:off x="2217738" y="3825875"/>
            <a:ext cx="55530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u="sng" dirty="0"/>
              <a:t>Partner</a:t>
            </a:r>
            <a:r>
              <a:rPr lang="en-US" dirty="0">
                <a:sym typeface="WP TypographicSymbols" charset="0"/>
              </a:rPr>
              <a:t> ---------------------------</a:t>
            </a:r>
            <a:br>
              <a:rPr lang="en-US" dirty="0">
                <a:sym typeface="WP TypographicSymbols" charset="0"/>
              </a:rPr>
            </a:br>
            <a:r>
              <a:rPr lang="en-US" dirty="0">
                <a:sym typeface="WP TypographicSymbols" charset="0"/>
              </a:rPr>
              <a:t>          ---------------------------  </a:t>
            </a:r>
            <a:r>
              <a:rPr lang="en-US" sz="1600" dirty="0">
                <a:sym typeface="WP TypographicSymbols" charset="0"/>
              </a:rPr>
              <a:t>(</a:t>
            </a:r>
            <a:r>
              <a:rPr lang="en-US" sz="1600" dirty="0" err="1">
                <a:sym typeface="WP TypographicSymbols" charset="0"/>
              </a:rPr>
              <a:t>soviele</a:t>
            </a:r>
            <a:r>
              <a:rPr lang="en-US" sz="1600" dirty="0">
                <a:sym typeface="WP TypographicSymbols" charset="0"/>
              </a:rPr>
              <a:t> </a:t>
            </a:r>
            <a:r>
              <a:rPr lang="en-US" sz="1600" dirty="0" err="1">
                <a:sym typeface="WP TypographicSymbols" charset="0"/>
              </a:rPr>
              <a:t>auflisten</a:t>
            </a:r>
            <a:r>
              <a:rPr lang="en-US" sz="1600" dirty="0">
                <a:sym typeface="WP TypographicSymbols" charset="0"/>
              </a:rPr>
              <a:t> </a:t>
            </a:r>
            <a:r>
              <a:rPr lang="en-US" sz="1600" dirty="0" err="1">
                <a:sym typeface="WP TypographicSymbols" charset="0"/>
              </a:rPr>
              <a:t>wie</a:t>
            </a:r>
            <a:r>
              <a:rPr lang="en-US" sz="1600" dirty="0">
                <a:sym typeface="WP TypographicSymbols" charset="0"/>
              </a:rPr>
              <a:t> </a:t>
            </a:r>
            <a:r>
              <a:rPr lang="en-US" sz="1600" dirty="0" err="1" smtClean="0">
                <a:sym typeface="WP TypographicSymbols" charset="0"/>
              </a:rPr>
              <a:t>nötig</a:t>
            </a:r>
            <a:r>
              <a:rPr lang="en-US" sz="1600" dirty="0" smtClean="0">
                <a:sym typeface="WP TypographicSymbols" charset="0"/>
              </a:rPr>
              <a:t>)</a:t>
            </a:r>
            <a:endParaRPr lang="en-US" dirty="0">
              <a:sym typeface="WP TypographicSymbols" charset="0"/>
            </a:endParaRPr>
          </a:p>
        </p:txBody>
      </p:sp>
      <p:sp>
        <p:nvSpPr>
          <p:cNvPr id="79887" name="Text Box 15"/>
          <p:cNvSpPr txBox="1">
            <a:spLocks noChangeArrowheads="1"/>
          </p:cNvSpPr>
          <p:nvPr/>
        </p:nvSpPr>
        <p:spPr bwMode="auto">
          <a:xfrm>
            <a:off x="2192338" y="4930775"/>
            <a:ext cx="52768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u="sng"/>
              <a:t>Die drei besten Ideen – was funktioniert</a:t>
            </a:r>
            <a:br>
              <a:rPr lang="en-US" sz="2400" u="sng"/>
            </a:br>
            <a:r>
              <a:rPr lang="en-US" sz="2400"/>
              <a:t>  </a:t>
            </a:r>
            <a:r>
              <a:rPr lang="en-US"/>
              <a:t>1. </a:t>
            </a:r>
            <a:r>
              <a:rPr lang="en-US">
                <a:sym typeface="WP TypographicSymbols" charset="0"/>
              </a:rPr>
              <a:t> ---------------------------</a:t>
            </a:r>
            <a:br>
              <a:rPr lang="en-US">
                <a:sym typeface="WP TypographicSymbols" charset="0"/>
              </a:rPr>
            </a:br>
            <a:r>
              <a:rPr lang="en-US">
                <a:sym typeface="WP TypographicSymbols" charset="0"/>
              </a:rPr>
              <a:t>   2.  ---------------------------</a:t>
            </a:r>
            <a:br>
              <a:rPr lang="en-US">
                <a:sym typeface="WP TypographicSymbols" charset="0"/>
              </a:rPr>
            </a:br>
            <a:r>
              <a:rPr lang="en-US">
                <a:sym typeface="WP TypographicSymbols" charset="0"/>
              </a:rPr>
              <a:t>   3.  ---------keine Kosten/ geringe Kosten</a:t>
            </a:r>
          </a:p>
        </p:txBody>
      </p:sp>
      <p:sp>
        <p:nvSpPr>
          <p:cNvPr id="79888" name="Rectangle 16"/>
          <p:cNvSpPr>
            <a:spLocks noChangeArrowheads="1"/>
          </p:cNvSpPr>
          <p:nvPr/>
        </p:nvSpPr>
        <p:spPr bwMode="auto">
          <a:xfrm>
            <a:off x="2114550" y="152400"/>
            <a:ext cx="5410200" cy="662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79889" name="Rectangle 17"/>
          <p:cNvSpPr>
            <a:spLocks noChangeArrowheads="1"/>
          </p:cNvSpPr>
          <p:nvPr/>
        </p:nvSpPr>
        <p:spPr bwMode="auto">
          <a:xfrm>
            <a:off x="2123199" y="136176"/>
            <a:ext cx="57064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p>
            <a:r>
              <a:rPr lang="en-US" b="1" u="sng" dirty="0"/>
              <a:t>EINE SEITE </a:t>
            </a:r>
            <a:r>
              <a:rPr lang="en-US" b="1" u="sng" dirty="0" err="1"/>
              <a:t>Bericht</a:t>
            </a:r>
            <a:r>
              <a:rPr lang="en-US" b="1" u="sng" dirty="0"/>
              <a:t> </a:t>
            </a:r>
            <a:r>
              <a:rPr lang="en-US" b="1" u="sng" dirty="0" err="1"/>
              <a:t>zur</a:t>
            </a:r>
            <a:r>
              <a:rPr lang="en-US" b="1" u="sng" dirty="0"/>
              <a:t> </a:t>
            </a:r>
            <a:r>
              <a:rPr lang="en-US" b="1" u="sng" dirty="0" err="1"/>
              <a:t>Veränderung</a:t>
            </a:r>
            <a:r>
              <a:rPr lang="en-US" b="1" u="sng" dirty="0"/>
              <a:t> der </a:t>
            </a:r>
            <a:r>
              <a:rPr lang="en-US" b="1" u="sng" dirty="0" err="1"/>
              <a:t>Kurve</a:t>
            </a:r>
            <a:r>
              <a:rPr lang="en-US" b="1" u="sng" dirty="0"/>
              <a:t>: </a:t>
            </a:r>
            <a:r>
              <a:rPr lang="en-US" b="1" u="sng" dirty="0" err="1"/>
              <a:t>Leistung</a:t>
            </a:r>
            <a:endParaRPr lang="en-US" b="1" u="sng" dirty="0"/>
          </a:p>
        </p:txBody>
      </p:sp>
      <p:sp>
        <p:nvSpPr>
          <p:cNvPr id="79890" name="Text Box 18"/>
          <p:cNvSpPr txBox="1">
            <a:spLocks noChangeArrowheads="1"/>
          </p:cNvSpPr>
          <p:nvPr/>
        </p:nvSpPr>
        <p:spPr bwMode="auto">
          <a:xfrm>
            <a:off x="6259513" y="5526088"/>
            <a:ext cx="1200150" cy="83099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dirty="0" err="1" smtClean="0">
                <a:solidFill>
                  <a:srgbClr val="000000"/>
                </a:solidFill>
              </a:rPr>
              <a:t>KonkreteIdeen</a:t>
            </a:r>
            <a:endParaRPr lang="en-US" sz="2400" dirty="0">
              <a:solidFill>
                <a:srgbClr val="000000"/>
              </a:solidFill>
            </a:endParaRPr>
          </a:p>
        </p:txBody>
      </p:sp>
      <p:sp>
        <p:nvSpPr>
          <p:cNvPr id="1298452" name="Text Box 20"/>
          <p:cNvSpPr txBox="1">
            <a:spLocks noChangeArrowheads="1"/>
          </p:cNvSpPr>
          <p:nvPr/>
        </p:nvSpPr>
        <p:spPr bwMode="auto">
          <a:xfrm>
            <a:off x="2370138" y="6261100"/>
            <a:ext cx="349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b="1">
                <a:solidFill>
                  <a:schemeClr val="accent1"/>
                </a:solidFill>
              </a:rPr>
              <a:t>4. --------- verrückt</a:t>
            </a: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68</a:t>
            </a:fld>
            <a:endParaRPr lang="de-DE"/>
          </a:p>
        </p:txBody>
      </p:sp>
    </p:spTree>
    <p:extLst>
      <p:ext uri="{BB962C8B-B14F-4D97-AF65-F5344CB8AC3E}">
        <p14:creationId xmlns:p14="http://schemas.microsoft.com/office/powerpoint/2010/main" val="34808508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98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5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2"/>
          <p:cNvSpPr txBox="1">
            <a:spLocks noChangeArrowheads="1"/>
          </p:cNvSpPr>
          <p:nvPr/>
        </p:nvSpPr>
        <p:spPr bwMode="auto">
          <a:xfrm>
            <a:off x="329249" y="320675"/>
            <a:ext cx="85016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3200" u="sng" dirty="0" err="1" smtClean="0"/>
              <a:t>Übung</a:t>
            </a:r>
            <a:r>
              <a:rPr lang="en-US" sz="3200" u="sng" dirty="0" smtClean="0"/>
              <a:t> </a:t>
            </a:r>
            <a:r>
              <a:rPr lang="en-US" sz="3200" u="sng" dirty="0" err="1" smtClean="0"/>
              <a:t>zur</a:t>
            </a:r>
            <a:r>
              <a:rPr lang="en-US" sz="3200" u="sng" dirty="0" smtClean="0"/>
              <a:t> </a:t>
            </a:r>
            <a:r>
              <a:rPr lang="en-US" sz="3200" u="sng" dirty="0" err="1" smtClean="0"/>
              <a:t>Veränderung</a:t>
            </a:r>
            <a:r>
              <a:rPr lang="en-US" sz="3200" u="sng" dirty="0" smtClean="0"/>
              <a:t> der </a:t>
            </a:r>
            <a:r>
              <a:rPr lang="en-US" sz="3200" u="sng" dirty="0" err="1" smtClean="0"/>
              <a:t>Kurve</a:t>
            </a:r>
            <a:r>
              <a:rPr lang="en-US" sz="3200" u="sng" dirty="0" smtClean="0"/>
              <a:t> – </a:t>
            </a:r>
            <a:r>
              <a:rPr lang="en-US" sz="3200" u="sng" dirty="0" err="1" smtClean="0"/>
              <a:t>gelernte</a:t>
            </a:r>
            <a:r>
              <a:rPr lang="en-US" sz="3200" u="sng" dirty="0" smtClean="0"/>
              <a:t> </a:t>
            </a:r>
            <a:r>
              <a:rPr lang="en-US" sz="3200" u="sng" dirty="0" err="1" smtClean="0"/>
              <a:t>Lektionen</a:t>
            </a:r>
            <a:r>
              <a:rPr lang="en-US" sz="3200" u="sng" dirty="0"/>
              <a:t/>
            </a:r>
            <a:br>
              <a:rPr lang="en-US" sz="3200" u="sng" dirty="0"/>
            </a:br>
            <a:r>
              <a:rPr lang="en-US" sz="2400" dirty="0" err="1" smtClean="0"/>
              <a:t>Vom</a:t>
            </a:r>
            <a:r>
              <a:rPr lang="en-US" sz="2400" dirty="0" smtClean="0"/>
              <a:t> </a:t>
            </a:r>
            <a:r>
              <a:rPr lang="en-US" sz="2400" dirty="0" err="1" smtClean="0"/>
              <a:t>Wort</a:t>
            </a:r>
            <a:r>
              <a:rPr lang="en-US" sz="2400" dirty="0" smtClean="0"/>
              <a:t> </a:t>
            </a:r>
            <a:r>
              <a:rPr lang="en-US" sz="2400" dirty="0" err="1" smtClean="0"/>
              <a:t>zur</a:t>
            </a:r>
            <a:r>
              <a:rPr lang="en-US" sz="2400" dirty="0" smtClean="0"/>
              <a:t> Tat in </a:t>
            </a:r>
            <a:r>
              <a:rPr lang="en-US" sz="2400" dirty="0" err="1" smtClean="0"/>
              <a:t>einer</a:t>
            </a:r>
            <a:r>
              <a:rPr lang="en-US" sz="2400" dirty="0" smtClean="0"/>
              <a:t> </a:t>
            </a:r>
            <a:r>
              <a:rPr lang="en-US" sz="2400" dirty="0" err="1" smtClean="0"/>
              <a:t>Stunde</a:t>
            </a:r>
            <a:endParaRPr lang="en-US" sz="2400" dirty="0"/>
          </a:p>
        </p:txBody>
      </p:sp>
      <p:sp>
        <p:nvSpPr>
          <p:cNvPr id="1627139" name="Text Box 3"/>
          <p:cNvSpPr txBox="1">
            <a:spLocks noChangeArrowheads="1"/>
          </p:cNvSpPr>
          <p:nvPr/>
        </p:nvSpPr>
        <p:spPr bwMode="auto">
          <a:xfrm>
            <a:off x="1566863" y="1555750"/>
            <a:ext cx="7475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dirty="0"/>
              <a:t>1. </a:t>
            </a:r>
            <a:r>
              <a:rPr lang="en-US" dirty="0" err="1" smtClean="0"/>
              <a:t>Wie</a:t>
            </a:r>
            <a:r>
              <a:rPr lang="en-US" dirty="0" smtClean="0"/>
              <a:t> hat </a:t>
            </a:r>
            <a:r>
              <a:rPr lang="en-US" dirty="0" err="1" smtClean="0"/>
              <a:t>sich</a:t>
            </a:r>
            <a:r>
              <a:rPr lang="en-US" dirty="0" smtClean="0"/>
              <a:t> das von </a:t>
            </a:r>
            <a:r>
              <a:rPr lang="en-US" dirty="0" err="1" smtClean="0"/>
              <a:t>anderen</a:t>
            </a:r>
            <a:r>
              <a:rPr lang="en-US" dirty="0" smtClean="0"/>
              <a:t> </a:t>
            </a:r>
            <a:r>
              <a:rPr lang="en-US" dirty="0" err="1" smtClean="0"/>
              <a:t>Prozessen</a:t>
            </a:r>
            <a:r>
              <a:rPr lang="en-US" dirty="0" smtClean="0"/>
              <a:t> </a:t>
            </a:r>
            <a:r>
              <a:rPr lang="en-US" dirty="0" err="1" smtClean="0"/>
              <a:t>unterschieden</a:t>
            </a:r>
            <a:r>
              <a:rPr lang="en-US" dirty="0" smtClean="0"/>
              <a:t>? </a:t>
            </a:r>
            <a:r>
              <a:rPr lang="en-US" dirty="0"/>
              <a:t/>
            </a:r>
            <a:br>
              <a:rPr lang="en-US" dirty="0"/>
            </a:br>
            <a:r>
              <a:rPr lang="de-DE" dirty="0" smtClean="0"/>
              <a:t>Was hat funktioniert und was nicht</a:t>
            </a:r>
            <a:r>
              <a:rPr lang="en-US" altLang="ja-JP" dirty="0" smtClean="0"/>
              <a:t>?</a:t>
            </a:r>
            <a:endParaRPr lang="en-US" dirty="0"/>
          </a:p>
        </p:txBody>
      </p:sp>
      <p:sp>
        <p:nvSpPr>
          <p:cNvPr id="1627140" name="Text Box 4"/>
          <p:cNvSpPr txBox="1">
            <a:spLocks noChangeArrowheads="1"/>
          </p:cNvSpPr>
          <p:nvPr/>
        </p:nvSpPr>
        <p:spPr bwMode="auto">
          <a:xfrm>
            <a:off x="1577975" y="2389188"/>
            <a:ext cx="75469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dirty="0"/>
              <a:t>2. </a:t>
            </a:r>
            <a:r>
              <a:rPr lang="en-US" dirty="0" err="1" smtClean="0"/>
              <a:t>Warum</a:t>
            </a:r>
            <a:r>
              <a:rPr lang="en-US" dirty="0" smtClean="0"/>
              <a:t> </a:t>
            </a:r>
            <a:r>
              <a:rPr lang="en-US" dirty="0" err="1" smtClean="0"/>
              <a:t>haben</a:t>
            </a:r>
            <a:r>
              <a:rPr lang="en-US" dirty="0" smtClean="0"/>
              <a:t> </a:t>
            </a:r>
            <a:r>
              <a:rPr lang="en-US" dirty="0" err="1" smtClean="0"/>
              <a:t>wir</a:t>
            </a:r>
            <a:r>
              <a:rPr lang="en-US" dirty="0" smtClean="0"/>
              <a:t> </a:t>
            </a:r>
            <a:r>
              <a:rPr lang="en-US" dirty="0" err="1" smtClean="0"/>
              <a:t>nachgefragt</a:t>
            </a:r>
            <a:r>
              <a:rPr lang="en-US" dirty="0" smtClean="0"/>
              <a:t> </a:t>
            </a:r>
            <a:r>
              <a:rPr lang="en-US" dirty="0" err="1" smtClean="0"/>
              <a:t>nach</a:t>
            </a:r>
            <a:r>
              <a:rPr lang="en-US" dirty="0" smtClean="0"/>
              <a:t>:</a:t>
            </a:r>
            <a:endParaRPr lang="en-US" dirty="0"/>
          </a:p>
          <a:p>
            <a:pPr algn="l" eaLnBrk="1" hangingPunct="1"/>
            <a:r>
              <a:rPr lang="en-US" dirty="0"/>
              <a:t>	a. </a:t>
            </a:r>
            <a:r>
              <a:rPr lang="en-US" dirty="0" err="1" smtClean="0"/>
              <a:t>Ergebnissen</a:t>
            </a:r>
            <a:r>
              <a:rPr lang="en-US" dirty="0" smtClean="0"/>
              <a:t> </a:t>
            </a:r>
            <a:r>
              <a:rPr lang="en-US" dirty="0" err="1" smtClean="0"/>
              <a:t>vor</a:t>
            </a:r>
            <a:r>
              <a:rPr lang="en-US" dirty="0" smtClean="0"/>
              <a:t> </a:t>
            </a:r>
            <a:r>
              <a:rPr lang="en-US" dirty="0" err="1" smtClean="0"/>
              <a:t>Indikatoren</a:t>
            </a:r>
            <a:r>
              <a:rPr lang="en-US" dirty="0" smtClean="0"/>
              <a:t>?</a:t>
            </a:r>
            <a:r>
              <a:rPr lang="en-US" dirty="0"/>
              <a:t/>
            </a:r>
            <a:br>
              <a:rPr lang="en-US" dirty="0"/>
            </a:br>
            <a:r>
              <a:rPr lang="en-US" dirty="0"/>
              <a:t>	</a:t>
            </a:r>
            <a:r>
              <a:rPr lang="en-US" dirty="0" err="1" smtClean="0"/>
              <a:t>b.Vorhersage</a:t>
            </a:r>
            <a:r>
              <a:rPr lang="en-US" dirty="0" smtClean="0"/>
              <a:t>?</a:t>
            </a:r>
            <a:r>
              <a:rPr lang="en-US" dirty="0"/>
              <a:t/>
            </a:r>
            <a:br>
              <a:rPr lang="en-US" dirty="0"/>
            </a:br>
            <a:r>
              <a:rPr lang="en-US" dirty="0"/>
              <a:t>	c. </a:t>
            </a:r>
            <a:r>
              <a:rPr lang="en-US" dirty="0" smtClean="0"/>
              <a:t>Geschichte? </a:t>
            </a:r>
            <a:r>
              <a:rPr lang="en-US" dirty="0"/>
              <a:t/>
            </a:r>
            <a:br>
              <a:rPr lang="en-US" dirty="0"/>
            </a:br>
            <a:r>
              <a:rPr lang="en-US" dirty="0"/>
              <a:t>	d. </a:t>
            </a:r>
            <a:r>
              <a:rPr lang="en-US" dirty="0" err="1" smtClean="0"/>
              <a:t>Keine</a:t>
            </a:r>
            <a:r>
              <a:rPr lang="en-US" dirty="0" smtClean="0"/>
              <a:t> </a:t>
            </a:r>
            <a:r>
              <a:rPr lang="en-US" dirty="0" err="1" smtClean="0"/>
              <a:t>Kosten</a:t>
            </a:r>
            <a:r>
              <a:rPr lang="en-US" dirty="0" smtClean="0"/>
              <a:t> / </a:t>
            </a:r>
            <a:r>
              <a:rPr lang="en-US" dirty="0" err="1" smtClean="0"/>
              <a:t>Wenig</a:t>
            </a:r>
            <a:r>
              <a:rPr lang="en-US" dirty="0" smtClean="0"/>
              <a:t> </a:t>
            </a:r>
            <a:r>
              <a:rPr lang="en-US" dirty="0" err="1" smtClean="0"/>
              <a:t>kosten</a:t>
            </a:r>
            <a:r>
              <a:rPr lang="en-US" dirty="0" smtClean="0"/>
              <a:t>?</a:t>
            </a:r>
            <a:r>
              <a:rPr lang="en-US" dirty="0"/>
              <a:t/>
            </a:r>
            <a:br>
              <a:rPr lang="en-US" dirty="0"/>
            </a:br>
            <a:r>
              <a:rPr lang="en-US" dirty="0"/>
              <a:t>	e. </a:t>
            </a:r>
            <a:r>
              <a:rPr lang="en-US" dirty="0" err="1" smtClean="0"/>
              <a:t>Zwei</a:t>
            </a:r>
            <a:r>
              <a:rPr lang="en-US" dirty="0" smtClean="0"/>
              <a:t> </a:t>
            </a:r>
            <a:r>
              <a:rPr lang="en-US" dirty="0" err="1" smtClean="0"/>
              <a:t>Hüte</a:t>
            </a:r>
            <a:r>
              <a:rPr lang="en-US" dirty="0" smtClean="0"/>
              <a:t>?</a:t>
            </a:r>
            <a:r>
              <a:rPr lang="en-US" dirty="0"/>
              <a:t/>
            </a:r>
            <a:br>
              <a:rPr lang="en-US" dirty="0"/>
            </a:br>
            <a:r>
              <a:rPr lang="en-US" dirty="0"/>
              <a:t>	f.  </a:t>
            </a:r>
            <a:r>
              <a:rPr lang="en-US" dirty="0" err="1" smtClean="0"/>
              <a:t>Verrückte</a:t>
            </a:r>
            <a:r>
              <a:rPr lang="en-US" dirty="0" smtClean="0"/>
              <a:t> </a:t>
            </a:r>
            <a:r>
              <a:rPr lang="en-US" dirty="0" err="1" smtClean="0"/>
              <a:t>Idee</a:t>
            </a:r>
            <a:r>
              <a:rPr lang="en-US" dirty="0" smtClean="0"/>
              <a:t>?</a:t>
            </a:r>
            <a:endParaRPr lang="en-US" dirty="0"/>
          </a:p>
          <a:p>
            <a:pPr algn="l" eaLnBrk="1" hangingPunct="1"/>
            <a:r>
              <a:rPr lang="en-US" dirty="0"/>
              <a:t>	g. </a:t>
            </a:r>
            <a:r>
              <a:rPr lang="en-US" dirty="0" err="1" smtClean="0"/>
              <a:t>Nur</a:t>
            </a:r>
            <a:r>
              <a:rPr lang="en-US" dirty="0" smtClean="0"/>
              <a:t> die 3 </a:t>
            </a:r>
            <a:r>
              <a:rPr lang="en-US" dirty="0" err="1" smtClean="0"/>
              <a:t>besten</a:t>
            </a:r>
            <a:r>
              <a:rPr lang="en-US" dirty="0" smtClean="0"/>
              <a:t> </a:t>
            </a:r>
            <a:r>
              <a:rPr lang="en-US" dirty="0" err="1" smtClean="0"/>
              <a:t>Ideen</a:t>
            </a:r>
            <a:r>
              <a:rPr lang="en-US" dirty="0" smtClean="0"/>
              <a:t>?</a:t>
            </a:r>
            <a:endParaRPr lang="en-US" dirty="0"/>
          </a:p>
        </p:txBody>
      </p:sp>
      <p:sp>
        <p:nvSpPr>
          <p:cNvPr id="1627141" name="Text Box 5"/>
          <p:cNvSpPr txBox="1">
            <a:spLocks noChangeArrowheads="1"/>
          </p:cNvSpPr>
          <p:nvPr/>
        </p:nvSpPr>
        <p:spPr bwMode="auto">
          <a:xfrm>
            <a:off x="1652588" y="5141913"/>
            <a:ext cx="690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dirty="0"/>
              <a:t>3. </a:t>
            </a:r>
            <a:r>
              <a:rPr lang="en-US" dirty="0" err="1" smtClean="0"/>
              <a:t>Glauben</a:t>
            </a:r>
            <a:r>
              <a:rPr lang="en-US" dirty="0" smtClean="0"/>
              <a:t> </a:t>
            </a:r>
            <a:r>
              <a:rPr lang="en-US" dirty="0" err="1" smtClean="0"/>
              <a:t>Sie</a:t>
            </a:r>
            <a:r>
              <a:rPr lang="en-US" dirty="0" smtClean="0"/>
              <a:t> </a:t>
            </a:r>
            <a:r>
              <a:rPr lang="en-US" dirty="0" err="1" smtClean="0"/>
              <a:t>ein</a:t>
            </a:r>
            <a:r>
              <a:rPr lang="en-US" dirty="0" smtClean="0"/>
              <a:t> </a:t>
            </a:r>
            <a:r>
              <a:rPr lang="en-US" dirty="0" err="1" smtClean="0"/>
              <a:t>Laienpublikum</a:t>
            </a:r>
            <a:r>
              <a:rPr lang="en-US" dirty="0" smtClean="0"/>
              <a:t> </a:t>
            </a:r>
            <a:r>
              <a:rPr lang="en-US" dirty="0" err="1" smtClean="0"/>
              <a:t>könnte</a:t>
            </a:r>
            <a:r>
              <a:rPr lang="en-US" dirty="0" smtClean="0"/>
              <a:t> den </a:t>
            </a:r>
            <a:r>
              <a:rPr lang="en-US" dirty="0" err="1" smtClean="0"/>
              <a:t>Bericht</a:t>
            </a:r>
            <a:r>
              <a:rPr lang="en-US" dirty="0" smtClean="0"/>
              <a:t> </a:t>
            </a:r>
            <a:r>
              <a:rPr lang="en-US" dirty="0" err="1" smtClean="0"/>
              <a:t>verstehen</a:t>
            </a:r>
            <a:r>
              <a:rPr lang="en-US" dirty="0" smtClean="0"/>
              <a:t>?</a:t>
            </a:r>
            <a:endParaRPr lang="en-US" dirty="0"/>
          </a:p>
        </p:txBody>
      </p:sp>
      <p:sp>
        <p:nvSpPr>
          <p:cNvPr id="1627142" name="Text Box 6"/>
          <p:cNvSpPr txBox="1">
            <a:spLocks noChangeArrowheads="1"/>
          </p:cNvSpPr>
          <p:nvPr/>
        </p:nvSpPr>
        <p:spPr bwMode="auto">
          <a:xfrm>
            <a:off x="1647825" y="5980113"/>
            <a:ext cx="690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dirty="0"/>
              <a:t>4. </a:t>
            </a:r>
            <a:r>
              <a:rPr lang="en-US" dirty="0" err="1" smtClean="0"/>
              <a:t>Wieviel</a:t>
            </a:r>
            <a:r>
              <a:rPr lang="en-US" dirty="0" smtClean="0"/>
              <a:t> </a:t>
            </a:r>
            <a:r>
              <a:rPr lang="en-US" dirty="0" err="1" smtClean="0"/>
              <a:t>glauben</a:t>
            </a:r>
            <a:r>
              <a:rPr lang="en-US" dirty="0" smtClean="0"/>
              <a:t>, </a:t>
            </a:r>
            <a:r>
              <a:rPr lang="en-US" dirty="0" err="1" smtClean="0"/>
              <a:t>daß</a:t>
            </a:r>
            <a:r>
              <a:rPr lang="en-US" dirty="0" smtClean="0"/>
              <a:t> </a:t>
            </a:r>
            <a:r>
              <a:rPr lang="en-US" dirty="0" err="1" smtClean="0"/>
              <a:t>sie</a:t>
            </a:r>
            <a:r>
              <a:rPr lang="en-US" dirty="0" smtClean="0"/>
              <a:t> </a:t>
            </a:r>
            <a:r>
              <a:rPr lang="en-US" dirty="0" err="1" smtClean="0"/>
              <a:t>diese</a:t>
            </a:r>
            <a:r>
              <a:rPr lang="en-US" dirty="0" smtClean="0"/>
              <a:t> </a:t>
            </a:r>
            <a:r>
              <a:rPr lang="en-US" dirty="0" err="1" smtClean="0"/>
              <a:t>Übung</a:t>
            </a:r>
            <a:r>
              <a:rPr lang="en-US" dirty="0" smtClean="0"/>
              <a:t> </a:t>
            </a:r>
            <a:r>
              <a:rPr lang="en-US" dirty="0" err="1" smtClean="0"/>
              <a:t>mit</a:t>
            </a:r>
            <a:r>
              <a:rPr lang="en-US" dirty="0" smtClean="0"/>
              <a:t> </a:t>
            </a:r>
            <a:r>
              <a:rPr lang="en-US" dirty="0" err="1" smtClean="0"/>
              <a:t>einer</a:t>
            </a:r>
            <a:r>
              <a:rPr lang="en-US" dirty="0" smtClean="0"/>
              <a:t> </a:t>
            </a:r>
            <a:r>
              <a:rPr lang="en-US" dirty="0" err="1" smtClean="0"/>
              <a:t>kleinen</a:t>
            </a:r>
            <a:r>
              <a:rPr lang="en-US" dirty="0" smtClean="0"/>
              <a:t> </a:t>
            </a:r>
            <a:r>
              <a:rPr lang="en-US" dirty="0" err="1" smtClean="0"/>
              <a:t>Gruppe</a:t>
            </a:r>
            <a:r>
              <a:rPr lang="en-US" dirty="0" smtClean="0"/>
              <a:t/>
            </a:r>
            <a:br>
              <a:rPr lang="en-US" dirty="0" smtClean="0"/>
            </a:br>
            <a:r>
              <a:rPr lang="en-US" dirty="0" smtClean="0"/>
              <a:t>    </a:t>
            </a:r>
            <a:r>
              <a:rPr lang="en-US" dirty="0" err="1" smtClean="0"/>
              <a:t>anleiten</a:t>
            </a:r>
            <a:r>
              <a:rPr lang="en-US" dirty="0" smtClean="0"/>
              <a:t> </a:t>
            </a:r>
            <a:r>
              <a:rPr lang="en-US" dirty="0" err="1" smtClean="0"/>
              <a:t>könnten</a:t>
            </a:r>
            <a:r>
              <a:rPr lang="en-US" dirty="0" smtClean="0"/>
              <a:t> ?</a:t>
            </a:r>
            <a:r>
              <a:rPr lang="en-US" sz="1600" dirty="0" smtClean="0"/>
              <a:t>(2+ </a:t>
            </a:r>
            <a:r>
              <a:rPr lang="en-US" sz="1600" dirty="0" err="1" smtClean="0"/>
              <a:t>Kurven</a:t>
            </a:r>
            <a:r>
              <a:rPr lang="en-US" sz="1600" dirty="0" smtClean="0"/>
              <a:t> </a:t>
            </a:r>
            <a:r>
              <a:rPr lang="en-US" sz="1600" dirty="0" err="1" smtClean="0"/>
              <a:t>zur</a:t>
            </a:r>
            <a:r>
              <a:rPr lang="en-US" sz="1600" dirty="0" smtClean="0"/>
              <a:t> </a:t>
            </a:r>
            <a:r>
              <a:rPr lang="en-US" sz="1600" dirty="0" err="1" smtClean="0"/>
              <a:t>gleichen</a:t>
            </a:r>
            <a:r>
              <a:rPr lang="en-US" sz="1600" dirty="0" smtClean="0"/>
              <a:t> </a:t>
            </a:r>
            <a:r>
              <a:rPr lang="en-US" sz="1600" dirty="0" err="1" smtClean="0"/>
              <a:t>Zeit</a:t>
            </a:r>
            <a:r>
              <a:rPr lang="en-US" sz="1600" dirty="0" smtClean="0"/>
              <a:t>) </a:t>
            </a:r>
            <a:endParaRPr lang="en-US" sz="1600" dirty="0"/>
          </a:p>
        </p:txBody>
      </p:sp>
    </p:spTree>
    <p:extLst>
      <p:ext uri="{BB962C8B-B14F-4D97-AF65-F5344CB8AC3E}">
        <p14:creationId xmlns:p14="http://schemas.microsoft.com/office/powerpoint/2010/main" val="67553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71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71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71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7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7139" grpId="0"/>
      <p:bldP spid="1627140" grpId="0"/>
      <p:bldP spid="1627141" grpId="0"/>
      <p:bldP spid="16271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424" y="2266950"/>
            <a:ext cx="8262938" cy="1143000"/>
          </a:xfrm>
        </p:spPr>
        <p:txBody>
          <a:bodyPr>
            <a:normAutofit fontScale="90000"/>
          </a:bodyPr>
          <a:lstStyle/>
          <a:p>
            <a:pPr algn="ctr" eaLnBrk="1" hangingPunct="1"/>
            <a:r>
              <a:rPr lang="en-US" sz="5400" dirty="0">
                <a:latin typeface="Arial" charset="0"/>
                <a:ea typeface="ＭＳ Ｐゴシック" charset="0"/>
                <a:cs typeface="ＭＳ Ｐゴシック" charset="0"/>
              </a:rPr>
              <a:t>BEVÖLKERNGS-</a:t>
            </a:r>
            <a:br>
              <a:rPr lang="en-US" sz="5400" dirty="0">
                <a:latin typeface="Arial" charset="0"/>
                <a:ea typeface="ＭＳ Ｐゴシック" charset="0"/>
                <a:cs typeface="ＭＳ Ｐゴシック" charset="0"/>
              </a:rPr>
            </a:br>
            <a:r>
              <a:rPr lang="en-US" sz="5400" dirty="0">
                <a:latin typeface="Arial" charset="0"/>
                <a:ea typeface="ＭＳ Ｐゴシック" charset="0"/>
                <a:cs typeface="ＭＳ Ｐゴシック" charset="0"/>
              </a:rPr>
              <a:t>VERANTWORTLICHKEIT</a:t>
            </a:r>
          </a:p>
        </p:txBody>
      </p:sp>
      <p:sp>
        <p:nvSpPr>
          <p:cNvPr id="29699" name="Rectangle 4"/>
          <p:cNvSpPr>
            <a:spLocks noGrp="1" noChangeArrowheads="1"/>
          </p:cNvSpPr>
          <p:nvPr>
            <p:ph type="body" idx="1"/>
          </p:nvPr>
        </p:nvSpPr>
        <p:spPr>
          <a:xfrm>
            <a:off x="1079149" y="3651250"/>
            <a:ext cx="7086600" cy="1219200"/>
          </a:xfrm>
        </p:spPr>
        <p:txBody>
          <a:bodyPr/>
          <a:lstStyle/>
          <a:p>
            <a:pPr algn="ctr" eaLnBrk="1" hangingPunct="1">
              <a:buFont typeface="Wingdings" charset="0"/>
              <a:buNone/>
            </a:pP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Für</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gesamte</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Bevölkerungen</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in </a:t>
            </a:r>
            <a:r>
              <a:rPr lang="en-US" dirty="0" err="1">
                <a:latin typeface="Arial" charset="0"/>
                <a:ea typeface="ＭＳ Ｐゴシック" charset="0"/>
                <a:cs typeface="ＭＳ Ｐゴシック" charset="0"/>
              </a:rPr>
              <a:t>einem</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geographischen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Raum</a:t>
            </a:r>
            <a:endParaRPr lang="en-US" dirty="0">
              <a:latin typeface="Arial" charset="0"/>
              <a:ea typeface="ＭＳ Ｐゴシック" charset="0"/>
              <a:cs typeface="ＭＳ Ｐゴシック" charset="0"/>
            </a:endParaRP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7</a:t>
            </a:fld>
            <a:endParaRPr lang="de-DE"/>
          </a:p>
        </p:txBody>
      </p:sp>
    </p:spTree>
    <p:extLst>
      <p:ext uri="{BB962C8B-B14F-4D97-AF65-F5344CB8AC3E}">
        <p14:creationId xmlns:p14="http://schemas.microsoft.com/office/powerpoint/2010/main" val="174485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Box 1"/>
          <p:cNvSpPr txBox="1">
            <a:spLocks noChangeArrowheads="1"/>
          </p:cNvSpPr>
          <p:nvPr/>
        </p:nvSpPr>
        <p:spPr bwMode="auto">
          <a:xfrm>
            <a:off x="2093920" y="2312988"/>
            <a:ext cx="5002212" cy="156966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sz="4800" dirty="0" err="1" smtClean="0"/>
              <a:t>Vergleichsweise</a:t>
            </a:r>
            <a:r>
              <a:rPr lang="en-US" sz="4800" dirty="0" smtClean="0"/>
              <a:t> </a:t>
            </a:r>
            <a:r>
              <a:rPr lang="en-US" sz="4800" dirty="0" err="1" smtClean="0"/>
              <a:t>mildeste</a:t>
            </a:r>
            <a:r>
              <a:rPr lang="en-US" sz="4800" dirty="0" smtClean="0"/>
              <a:t> </a:t>
            </a:r>
            <a:r>
              <a:rPr lang="en-US" sz="4800" dirty="0" err="1" smtClean="0"/>
              <a:t>Kürzung</a:t>
            </a:r>
            <a:r>
              <a:rPr lang="en-US" sz="4800" dirty="0" smtClean="0"/>
              <a:t> </a:t>
            </a:r>
          </a:p>
        </p:txBody>
      </p:sp>
    </p:spTree>
    <p:extLst>
      <p:ext uri="{BB962C8B-B14F-4D97-AF65-F5344CB8AC3E}">
        <p14:creationId xmlns:p14="http://schemas.microsoft.com/office/powerpoint/2010/main" val="2983994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Box 3"/>
          <p:cNvSpPr txBox="1">
            <a:spLocks noChangeArrowheads="1"/>
          </p:cNvSpPr>
          <p:nvPr/>
        </p:nvSpPr>
        <p:spPr bwMode="auto">
          <a:xfrm>
            <a:off x="458596" y="1422400"/>
            <a:ext cx="849490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r>
              <a:rPr lang="en-US" dirty="0"/>
              <a:t>1. </a:t>
            </a:r>
            <a:r>
              <a:rPr lang="en-US" dirty="0" err="1" smtClean="0"/>
              <a:t>Identifizieren</a:t>
            </a:r>
            <a:r>
              <a:rPr lang="en-US" dirty="0" smtClean="0"/>
              <a:t> </a:t>
            </a:r>
            <a:r>
              <a:rPr lang="en-US" dirty="0" err="1"/>
              <a:t>Sie</a:t>
            </a:r>
            <a:r>
              <a:rPr lang="en-US" dirty="0"/>
              <a:t> </a:t>
            </a:r>
            <a:r>
              <a:rPr lang="en-US" dirty="0" err="1"/>
              <a:t>ein</a:t>
            </a:r>
            <a:r>
              <a:rPr lang="en-US" dirty="0"/>
              <a:t> </a:t>
            </a:r>
            <a:r>
              <a:rPr lang="en-US" dirty="0" err="1"/>
              <a:t>Bevölkerungsergebnis</a:t>
            </a:r>
            <a:r>
              <a:rPr lang="en-US" dirty="0"/>
              <a:t> </a:t>
            </a:r>
            <a:r>
              <a:rPr lang="en-US" dirty="0" err="1"/>
              <a:t>zu</a:t>
            </a:r>
            <a:r>
              <a:rPr lang="en-US" dirty="0"/>
              <a:t> </a:t>
            </a:r>
            <a:r>
              <a:rPr lang="en-US" dirty="0" err="1"/>
              <a:t>dem</a:t>
            </a:r>
            <a:r>
              <a:rPr lang="en-US" dirty="0"/>
              <a:t> </a:t>
            </a:r>
            <a:r>
              <a:rPr lang="en-US" dirty="0" err="1"/>
              <a:t>Ihre</a:t>
            </a:r>
            <a:r>
              <a:rPr lang="en-US" dirty="0"/>
              <a:t> </a:t>
            </a:r>
            <a:r>
              <a:rPr lang="en-US" dirty="0" err="1"/>
              <a:t>Organisation</a:t>
            </a:r>
            <a:r>
              <a:rPr lang="en-US" dirty="0"/>
              <a:t> </a:t>
            </a:r>
            <a:r>
              <a:rPr lang="en-US" dirty="0" smtClean="0"/>
              <a:t>am </a:t>
            </a:r>
            <a:r>
              <a:rPr lang="en-US" dirty="0" err="1" smtClean="0"/>
              <a:t>direktesten</a:t>
            </a:r>
            <a:r>
              <a:rPr lang="en-US" dirty="0"/>
              <a:t> </a:t>
            </a:r>
            <a:r>
              <a:rPr lang="en-US" dirty="0" smtClean="0"/>
              <a:t/>
            </a:r>
            <a:br>
              <a:rPr lang="en-US" dirty="0" smtClean="0"/>
            </a:br>
            <a:r>
              <a:rPr lang="en-US" dirty="0" smtClean="0"/>
              <a:t>    </a:t>
            </a:r>
            <a:r>
              <a:rPr lang="en-US" dirty="0" err="1" smtClean="0"/>
              <a:t>beiträgt</a:t>
            </a:r>
            <a:r>
              <a:rPr lang="en-US" dirty="0" smtClean="0"/>
              <a:t> (</a:t>
            </a:r>
            <a:r>
              <a:rPr lang="en-US" dirty="0" err="1" smtClean="0"/>
              <a:t>z.B</a:t>
            </a:r>
            <a:r>
              <a:rPr lang="en-US" dirty="0" smtClean="0"/>
              <a:t>. </a:t>
            </a:r>
            <a:r>
              <a:rPr lang="en-US" dirty="0" err="1" smtClean="0"/>
              <a:t>Gesunde</a:t>
            </a:r>
            <a:r>
              <a:rPr lang="en-US" dirty="0" smtClean="0"/>
              <a:t> </a:t>
            </a:r>
            <a:r>
              <a:rPr lang="en-US" dirty="0" err="1" smtClean="0"/>
              <a:t>Bevölkerung</a:t>
            </a:r>
            <a:r>
              <a:rPr lang="en-US" dirty="0" smtClean="0"/>
              <a:t>, </a:t>
            </a:r>
            <a:r>
              <a:rPr lang="en-US" dirty="0" err="1" smtClean="0"/>
              <a:t>Nachhaltige</a:t>
            </a:r>
            <a:r>
              <a:rPr lang="en-US" dirty="0" smtClean="0"/>
              <a:t> </a:t>
            </a:r>
            <a:r>
              <a:rPr lang="en-US" dirty="0" err="1" smtClean="0"/>
              <a:t>Umwelt</a:t>
            </a:r>
            <a:r>
              <a:rPr lang="en-US" dirty="0" smtClean="0"/>
              <a:t>, </a:t>
            </a:r>
            <a:r>
              <a:rPr lang="en-US" dirty="0" err="1" smtClean="0"/>
              <a:t>Schulfreife</a:t>
            </a:r>
            <a:r>
              <a:rPr lang="en-US" dirty="0" smtClean="0"/>
              <a:t> Kinder)</a:t>
            </a:r>
            <a:br>
              <a:rPr lang="en-US" dirty="0" smtClean="0"/>
            </a:br>
            <a:endParaRPr lang="en-US" dirty="0"/>
          </a:p>
          <a:p>
            <a:pPr algn="l" eaLnBrk="1" hangingPunct="1"/>
            <a:r>
              <a:rPr lang="en-US" dirty="0"/>
              <a:t> </a:t>
            </a:r>
            <a:r>
              <a:rPr lang="en-US" dirty="0" smtClean="0"/>
              <a:t>2</a:t>
            </a:r>
            <a:r>
              <a:rPr lang="en-US" dirty="0"/>
              <a:t>. </a:t>
            </a:r>
            <a:r>
              <a:rPr lang="en-US" dirty="0" smtClean="0"/>
              <a:t>Was </a:t>
            </a:r>
            <a:r>
              <a:rPr lang="en-US" dirty="0" err="1" smtClean="0"/>
              <a:t>ist</a:t>
            </a:r>
            <a:r>
              <a:rPr lang="en-US" dirty="0" smtClean="0"/>
              <a:t> die </a:t>
            </a:r>
            <a:r>
              <a:rPr lang="en-US" dirty="0" err="1" smtClean="0"/>
              <a:t>Rolle</a:t>
            </a:r>
            <a:r>
              <a:rPr lang="en-US" dirty="0" smtClean="0"/>
              <a:t> </a:t>
            </a:r>
            <a:r>
              <a:rPr lang="en-US" dirty="0" err="1" smtClean="0"/>
              <a:t>Ihrer</a:t>
            </a:r>
            <a:r>
              <a:rPr lang="en-US" dirty="0" smtClean="0"/>
              <a:t> </a:t>
            </a:r>
            <a:r>
              <a:rPr lang="en-US" dirty="0" err="1" smtClean="0"/>
              <a:t>Organisation</a:t>
            </a:r>
            <a:r>
              <a:rPr lang="en-US" dirty="0" smtClean="0"/>
              <a:t> </a:t>
            </a:r>
            <a:r>
              <a:rPr lang="en-US" dirty="0" err="1" smtClean="0"/>
              <a:t>hinsichtlich</a:t>
            </a:r>
            <a:r>
              <a:rPr lang="en-US" dirty="0" smtClean="0"/>
              <a:t> des </a:t>
            </a:r>
            <a:r>
              <a:rPr lang="en-US" dirty="0" err="1" smtClean="0"/>
              <a:t>Beitrages</a:t>
            </a:r>
            <a:r>
              <a:rPr lang="en-US" dirty="0" smtClean="0"/>
              <a:t> </a:t>
            </a:r>
            <a:r>
              <a:rPr lang="en-US" dirty="0" err="1" smtClean="0"/>
              <a:t>zu</a:t>
            </a:r>
            <a:r>
              <a:rPr lang="en-US" dirty="0" smtClean="0"/>
              <a:t> </a:t>
            </a:r>
            <a:r>
              <a:rPr lang="en-US" dirty="0" err="1" smtClean="0"/>
              <a:t>diesem</a:t>
            </a:r>
            <a:r>
              <a:rPr lang="en-US" dirty="0" smtClean="0"/>
              <a:t> </a:t>
            </a:r>
            <a:r>
              <a:rPr lang="en-US" dirty="0" err="1" smtClean="0"/>
              <a:t>Ergebnis</a:t>
            </a:r>
            <a:r>
              <a:rPr lang="en-US" dirty="0" smtClean="0"/>
              <a:t>?</a:t>
            </a:r>
            <a:br>
              <a:rPr lang="en-US" dirty="0" smtClean="0"/>
            </a:br>
            <a:endParaRPr lang="en-US" dirty="0"/>
          </a:p>
          <a:p>
            <a:pPr eaLnBrk="1" hangingPunct="1"/>
            <a:r>
              <a:rPr lang="en-US" dirty="0"/>
              <a:t>3. </a:t>
            </a:r>
            <a:r>
              <a:rPr lang="en-US" dirty="0" smtClean="0"/>
              <a:t>Was </a:t>
            </a:r>
            <a:r>
              <a:rPr lang="en-US" dirty="0" err="1" smtClean="0"/>
              <a:t>tun</a:t>
            </a:r>
            <a:r>
              <a:rPr lang="en-US" dirty="0" smtClean="0"/>
              <a:t> </a:t>
            </a:r>
            <a:r>
              <a:rPr lang="en-US" dirty="0" err="1" smtClean="0"/>
              <a:t>Sie</a:t>
            </a:r>
            <a:r>
              <a:rPr lang="en-US" dirty="0" smtClean="0"/>
              <a:t>, das den </a:t>
            </a:r>
            <a:r>
              <a:rPr lang="en-US" dirty="0" err="1" smtClean="0"/>
              <a:t>größten</a:t>
            </a:r>
            <a:r>
              <a:rPr lang="en-US" dirty="0" smtClean="0"/>
              <a:t> </a:t>
            </a:r>
            <a:r>
              <a:rPr lang="en-US" dirty="0" err="1" smtClean="0"/>
              <a:t>Beitrag</a:t>
            </a:r>
            <a:r>
              <a:rPr lang="en-US" dirty="0" smtClean="0"/>
              <a:t> </a:t>
            </a:r>
            <a:r>
              <a:rPr lang="en-US" dirty="0" err="1" smtClean="0"/>
              <a:t>leistet</a:t>
            </a:r>
            <a:r>
              <a:rPr lang="en-US" dirty="0" smtClean="0"/>
              <a:t>?</a:t>
            </a:r>
            <a:r>
              <a:rPr lang="en-US" dirty="0"/>
              <a:t> </a:t>
            </a:r>
          </a:p>
          <a:p>
            <a:pPr algn="l" eaLnBrk="1" hangingPunct="1"/>
            <a:r>
              <a:rPr lang="en-US" dirty="0"/>
              <a:t> </a:t>
            </a:r>
          </a:p>
          <a:p>
            <a:pPr eaLnBrk="1" hangingPunct="1"/>
            <a:r>
              <a:rPr lang="en-US" dirty="0"/>
              <a:t>4. </a:t>
            </a:r>
            <a:r>
              <a:rPr lang="en-US" dirty="0" smtClean="0"/>
              <a:t>Was </a:t>
            </a:r>
            <a:r>
              <a:rPr lang="en-US" dirty="0" err="1" smtClean="0"/>
              <a:t>tun</a:t>
            </a:r>
            <a:r>
              <a:rPr lang="en-US" dirty="0" smtClean="0"/>
              <a:t> </a:t>
            </a:r>
            <a:r>
              <a:rPr lang="en-US" dirty="0" err="1" smtClean="0"/>
              <a:t>Sie</a:t>
            </a:r>
            <a:r>
              <a:rPr lang="en-US" dirty="0" smtClean="0"/>
              <a:t>, das den </a:t>
            </a:r>
            <a:r>
              <a:rPr lang="en-US" dirty="0" err="1" smtClean="0"/>
              <a:t>geringsten</a:t>
            </a:r>
            <a:r>
              <a:rPr lang="en-US" dirty="0" smtClean="0"/>
              <a:t> </a:t>
            </a:r>
            <a:r>
              <a:rPr lang="en-US" dirty="0" err="1" smtClean="0"/>
              <a:t>Beitrag</a:t>
            </a:r>
            <a:r>
              <a:rPr lang="en-US" dirty="0" smtClean="0"/>
              <a:t> </a:t>
            </a:r>
            <a:r>
              <a:rPr lang="en-US" dirty="0" err="1" smtClean="0"/>
              <a:t>leistet</a:t>
            </a:r>
            <a:r>
              <a:rPr lang="en-US" dirty="0" smtClean="0"/>
              <a:t>? </a:t>
            </a:r>
            <a:r>
              <a:rPr lang="en-US" dirty="0"/>
              <a:t>(</a:t>
            </a:r>
            <a:r>
              <a:rPr lang="en-US" dirty="0" err="1"/>
              <a:t>Kandidat</a:t>
            </a:r>
            <a:r>
              <a:rPr lang="en-US" dirty="0"/>
              <a:t> </a:t>
            </a:r>
            <a:r>
              <a:rPr lang="en-US" dirty="0" err="1"/>
              <a:t>für</a:t>
            </a:r>
            <a:r>
              <a:rPr lang="en-US" dirty="0"/>
              <a:t> die </a:t>
            </a:r>
            <a:r>
              <a:rPr lang="en-US" dirty="0" err="1" smtClean="0"/>
              <a:t>vergleichsweise</a:t>
            </a:r>
            <a:r>
              <a:rPr lang="en-US" dirty="0" smtClean="0"/>
              <a:t/>
            </a:r>
            <a:br>
              <a:rPr lang="en-US" dirty="0" smtClean="0"/>
            </a:br>
            <a:r>
              <a:rPr lang="en-US" dirty="0" smtClean="0"/>
              <a:t>    </a:t>
            </a:r>
            <a:r>
              <a:rPr lang="en-US" dirty="0" err="1"/>
              <a:t>mildeste</a:t>
            </a:r>
            <a:r>
              <a:rPr lang="en-US" dirty="0"/>
              <a:t> </a:t>
            </a:r>
            <a:r>
              <a:rPr lang="en-US" dirty="0" err="1"/>
              <a:t>Kürzung</a:t>
            </a:r>
            <a:r>
              <a:rPr lang="en-US" dirty="0" smtClean="0"/>
              <a:t>)</a:t>
            </a:r>
          </a:p>
          <a:p>
            <a:pPr eaLnBrk="1" hangingPunct="1"/>
            <a:endParaRPr lang="en-US" dirty="0"/>
          </a:p>
          <a:p>
            <a:pPr eaLnBrk="1" hangingPunct="1"/>
            <a:r>
              <a:rPr lang="en-US" dirty="0" smtClean="0"/>
              <a:t>5</a:t>
            </a:r>
            <a:r>
              <a:rPr lang="en-US" dirty="0"/>
              <a:t>. </a:t>
            </a:r>
            <a:r>
              <a:rPr lang="en-US" dirty="0" err="1" smtClean="0"/>
              <a:t>Wie</a:t>
            </a:r>
            <a:r>
              <a:rPr lang="en-US" dirty="0" smtClean="0"/>
              <a:t> </a:t>
            </a:r>
            <a:r>
              <a:rPr lang="en-US" dirty="0" err="1" smtClean="0"/>
              <a:t>würden</a:t>
            </a:r>
            <a:r>
              <a:rPr lang="en-US" dirty="0" smtClean="0"/>
              <a:t> </a:t>
            </a:r>
            <a:r>
              <a:rPr lang="en-US" dirty="0" err="1" smtClean="0"/>
              <a:t>Sie</a:t>
            </a:r>
            <a:r>
              <a:rPr lang="en-US" dirty="0" smtClean="0"/>
              <a:t> die Art, </a:t>
            </a:r>
            <a:r>
              <a:rPr lang="en-US" dirty="0" err="1" smtClean="0"/>
              <a:t>wie</a:t>
            </a:r>
            <a:r>
              <a:rPr lang="en-US" dirty="0" smtClean="0"/>
              <a:t> </a:t>
            </a:r>
            <a:r>
              <a:rPr lang="en-US" dirty="0" err="1" smtClean="0"/>
              <a:t>Sie</a:t>
            </a:r>
            <a:r>
              <a:rPr lang="en-US" dirty="0" smtClean="0"/>
              <a:t> </a:t>
            </a:r>
            <a:r>
              <a:rPr lang="en-US" dirty="0" err="1" smtClean="0"/>
              <a:t>Ihre</a:t>
            </a:r>
            <a:r>
              <a:rPr lang="en-US" dirty="0" smtClean="0"/>
              <a:t> </a:t>
            </a:r>
            <a:r>
              <a:rPr lang="en-US" dirty="0" err="1" smtClean="0"/>
              <a:t>Arbeit</a:t>
            </a:r>
            <a:r>
              <a:rPr lang="en-US" dirty="0" smtClean="0"/>
              <a:t> </a:t>
            </a:r>
            <a:r>
              <a:rPr lang="en-US" dirty="0" err="1" smtClean="0"/>
              <a:t>tun</a:t>
            </a:r>
            <a:r>
              <a:rPr lang="en-US" dirty="0" smtClean="0"/>
              <a:t> </a:t>
            </a:r>
            <a:r>
              <a:rPr lang="en-US" dirty="0" err="1" smtClean="0"/>
              <a:t>ändern</a:t>
            </a:r>
            <a:r>
              <a:rPr lang="en-US" dirty="0" smtClean="0"/>
              <a:t>, um den </a:t>
            </a:r>
            <a:r>
              <a:rPr lang="en-US" dirty="0" err="1" smtClean="0"/>
              <a:t>gleichen</a:t>
            </a:r>
            <a:r>
              <a:rPr lang="en-US" dirty="0" smtClean="0"/>
              <a:t> </a:t>
            </a:r>
            <a:r>
              <a:rPr lang="en-US" dirty="0" err="1" smtClean="0"/>
              <a:t>oder</a:t>
            </a:r>
            <a:r>
              <a:rPr lang="en-US" dirty="0" smtClean="0"/>
              <a:t> </a:t>
            </a:r>
            <a:r>
              <a:rPr lang="en-US" dirty="0" err="1" smtClean="0"/>
              <a:t>beinahe</a:t>
            </a:r>
            <a:r>
              <a:rPr lang="en-US" dirty="0" smtClean="0"/>
              <a:t/>
            </a:r>
            <a:br>
              <a:rPr lang="en-US" dirty="0" smtClean="0"/>
            </a:br>
            <a:r>
              <a:rPr lang="en-US" dirty="0" smtClean="0"/>
              <a:t>    den </a:t>
            </a:r>
            <a:r>
              <a:rPr lang="en-US" dirty="0" err="1" smtClean="0"/>
              <a:t>gleichen</a:t>
            </a:r>
            <a:r>
              <a:rPr lang="en-US" dirty="0" smtClean="0"/>
              <a:t> </a:t>
            </a:r>
            <a:r>
              <a:rPr lang="en-US" dirty="0" err="1" smtClean="0"/>
              <a:t>Beitrag</a:t>
            </a:r>
            <a:r>
              <a:rPr lang="en-US" dirty="0" smtClean="0"/>
              <a:t> </a:t>
            </a:r>
            <a:r>
              <a:rPr lang="en-US" dirty="0" err="1" smtClean="0"/>
              <a:t>mit</a:t>
            </a:r>
            <a:r>
              <a:rPr lang="en-US" dirty="0" smtClean="0"/>
              <a:t> </a:t>
            </a:r>
            <a:r>
              <a:rPr lang="en-US" dirty="0" err="1" smtClean="0"/>
              <a:t>weniger</a:t>
            </a:r>
            <a:r>
              <a:rPr lang="en-US" dirty="0" smtClean="0"/>
              <a:t> </a:t>
            </a:r>
            <a:r>
              <a:rPr lang="en-US" dirty="0" err="1" smtClean="0"/>
              <a:t>Ressourcen</a:t>
            </a:r>
            <a:r>
              <a:rPr lang="en-US" dirty="0" smtClean="0"/>
              <a:t> </a:t>
            </a:r>
            <a:r>
              <a:rPr lang="en-US" dirty="0" err="1" smtClean="0"/>
              <a:t>zu</a:t>
            </a:r>
            <a:r>
              <a:rPr lang="en-US" dirty="0" smtClean="0"/>
              <a:t> </a:t>
            </a:r>
            <a:r>
              <a:rPr lang="en-US" dirty="0" err="1" smtClean="0"/>
              <a:t>leisten</a:t>
            </a:r>
            <a:r>
              <a:rPr lang="en-US" dirty="0" smtClean="0"/>
              <a:t>? </a:t>
            </a:r>
            <a:r>
              <a:rPr lang="en-US" dirty="0"/>
              <a:t>(</a:t>
            </a:r>
            <a:r>
              <a:rPr lang="en-US" dirty="0" err="1"/>
              <a:t>Kandidat</a:t>
            </a:r>
            <a:r>
              <a:rPr lang="en-US" dirty="0"/>
              <a:t> </a:t>
            </a:r>
            <a:r>
              <a:rPr lang="en-US" dirty="0" err="1"/>
              <a:t>für</a:t>
            </a:r>
            <a:r>
              <a:rPr lang="en-US" dirty="0"/>
              <a:t> </a:t>
            </a:r>
            <a:r>
              <a:rPr lang="en-US" dirty="0" smtClean="0"/>
              <a:t>die </a:t>
            </a:r>
          </a:p>
          <a:p>
            <a:pPr eaLnBrk="1" hangingPunct="1"/>
            <a:r>
              <a:rPr lang="en-US" dirty="0"/>
              <a:t> </a:t>
            </a:r>
            <a:r>
              <a:rPr lang="en-US" dirty="0" smtClean="0"/>
              <a:t>   </a:t>
            </a:r>
            <a:r>
              <a:rPr lang="en-US" dirty="0" err="1" smtClean="0"/>
              <a:t>vergleichsweise</a:t>
            </a:r>
            <a:r>
              <a:rPr lang="en-US" dirty="0" smtClean="0"/>
              <a:t> </a:t>
            </a:r>
            <a:r>
              <a:rPr lang="en-US" dirty="0" err="1" smtClean="0"/>
              <a:t>mildeste</a:t>
            </a:r>
            <a:r>
              <a:rPr lang="en-US" dirty="0" smtClean="0"/>
              <a:t> </a:t>
            </a:r>
            <a:r>
              <a:rPr lang="en-US" dirty="0" err="1"/>
              <a:t>Kürzung</a:t>
            </a:r>
            <a:r>
              <a:rPr lang="en-US" dirty="0"/>
              <a:t>)</a:t>
            </a:r>
          </a:p>
          <a:p>
            <a:pPr eaLnBrk="1" hangingPunct="1"/>
            <a:endParaRPr lang="en-US" dirty="0" smtClean="0"/>
          </a:p>
          <a:p>
            <a:pPr eaLnBrk="1" hangingPunct="1"/>
            <a:endParaRPr lang="en-US" dirty="0"/>
          </a:p>
          <a:p>
            <a:pPr eaLnBrk="1" hangingPunct="1"/>
            <a:r>
              <a:rPr lang="en-US" dirty="0"/>
              <a:t> </a:t>
            </a:r>
          </a:p>
        </p:txBody>
      </p:sp>
      <p:sp>
        <p:nvSpPr>
          <p:cNvPr id="165890" name="TextBox 2"/>
          <p:cNvSpPr txBox="1">
            <a:spLocks noChangeArrowheads="1"/>
          </p:cNvSpPr>
          <p:nvPr/>
        </p:nvSpPr>
        <p:spPr bwMode="auto">
          <a:xfrm>
            <a:off x="2563435" y="5707063"/>
            <a:ext cx="4703553" cy="92333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sz="1800" dirty="0"/>
              <a:t>- </a:t>
            </a:r>
            <a:r>
              <a:rPr lang="en-US" sz="1800" dirty="0" err="1" smtClean="0"/>
              <a:t>Zeit</a:t>
            </a:r>
            <a:r>
              <a:rPr lang="en-US" sz="1800" dirty="0" smtClean="0"/>
              <a:t>: </a:t>
            </a:r>
            <a:r>
              <a:rPr lang="en-US" sz="1800" dirty="0"/>
              <a:t>5 </a:t>
            </a:r>
            <a:r>
              <a:rPr lang="en-US" sz="1800" dirty="0" err="1" smtClean="0"/>
              <a:t>Minuten</a:t>
            </a:r>
            <a:r>
              <a:rPr lang="en-US" sz="1800" dirty="0" smtClean="0"/>
              <a:t> </a:t>
            </a:r>
            <a:r>
              <a:rPr lang="en-US" sz="1800" dirty="0" err="1" smtClean="0"/>
              <a:t>für</a:t>
            </a:r>
            <a:r>
              <a:rPr lang="en-US" sz="1800" dirty="0" smtClean="0"/>
              <a:t> </a:t>
            </a:r>
            <a:r>
              <a:rPr lang="en-US" sz="1800" dirty="0" err="1" smtClean="0"/>
              <a:t>jede</a:t>
            </a:r>
            <a:r>
              <a:rPr lang="en-US" sz="1800" dirty="0" smtClean="0"/>
              <a:t> </a:t>
            </a:r>
            <a:r>
              <a:rPr lang="en-US" sz="1800" dirty="0" err="1" smtClean="0"/>
              <a:t>Frage</a:t>
            </a:r>
            <a:endParaRPr lang="en-US" sz="1800" dirty="0"/>
          </a:p>
          <a:p>
            <a:pPr algn="l" eaLnBrk="1" hangingPunct="1"/>
            <a:r>
              <a:rPr lang="en-US" sz="1800" dirty="0"/>
              <a:t>- </a:t>
            </a:r>
            <a:r>
              <a:rPr lang="en-US" sz="1800" dirty="0" err="1" smtClean="0"/>
              <a:t>Schreiben</a:t>
            </a:r>
            <a:r>
              <a:rPr lang="en-US" sz="1800" dirty="0" smtClean="0"/>
              <a:t> </a:t>
            </a:r>
            <a:r>
              <a:rPr lang="en-US" sz="1800" dirty="0" err="1" smtClean="0"/>
              <a:t>Sie</a:t>
            </a:r>
            <a:r>
              <a:rPr lang="en-US" sz="1800" dirty="0" smtClean="0"/>
              <a:t> die </a:t>
            </a:r>
            <a:r>
              <a:rPr lang="en-US" sz="1800" dirty="0" err="1" smtClean="0"/>
              <a:t>Antworten</a:t>
            </a:r>
            <a:r>
              <a:rPr lang="en-US" sz="1800" dirty="0"/>
              <a:t> </a:t>
            </a:r>
            <a:r>
              <a:rPr lang="en-US" sz="1800" dirty="0" err="1" smtClean="0"/>
              <a:t>zu</a:t>
            </a:r>
            <a:r>
              <a:rPr lang="en-US" sz="1800" dirty="0" smtClean="0"/>
              <a:t> </a:t>
            </a:r>
            <a:r>
              <a:rPr lang="en-US" sz="1800" dirty="0" err="1" smtClean="0"/>
              <a:t>jeder</a:t>
            </a:r>
            <a:r>
              <a:rPr lang="en-US" sz="1800" dirty="0" smtClean="0"/>
              <a:t> </a:t>
            </a:r>
            <a:r>
              <a:rPr lang="en-US" sz="1800" dirty="0" err="1" smtClean="0"/>
              <a:t>Frage</a:t>
            </a:r>
            <a:r>
              <a:rPr lang="en-US" sz="1800" dirty="0" smtClean="0"/>
              <a:t> auf</a:t>
            </a:r>
            <a:endParaRPr lang="en-US" sz="1800" dirty="0"/>
          </a:p>
          <a:p>
            <a:pPr algn="l" eaLnBrk="1" hangingPunct="1"/>
            <a:r>
              <a:rPr lang="en-US" sz="1800" dirty="0"/>
              <a:t>- </a:t>
            </a:r>
            <a:r>
              <a:rPr lang="en-US" sz="1800" dirty="0" err="1" smtClean="0"/>
              <a:t>Berichten</a:t>
            </a:r>
            <a:r>
              <a:rPr lang="en-US" sz="1800" dirty="0" smtClean="0"/>
              <a:t> </a:t>
            </a:r>
            <a:r>
              <a:rPr lang="en-US" sz="1800" dirty="0" err="1" smtClean="0"/>
              <a:t>Sie</a:t>
            </a:r>
            <a:r>
              <a:rPr lang="en-US" sz="1800" dirty="0" smtClean="0"/>
              <a:t> die </a:t>
            </a:r>
            <a:r>
              <a:rPr lang="en-US" sz="1800" dirty="0"/>
              <a:t>3 </a:t>
            </a:r>
            <a:r>
              <a:rPr lang="en-US" sz="1800" dirty="0" err="1" smtClean="0"/>
              <a:t>besten</a:t>
            </a:r>
            <a:r>
              <a:rPr lang="en-US" sz="1800" dirty="0" smtClean="0"/>
              <a:t> </a:t>
            </a:r>
            <a:r>
              <a:rPr lang="en-US" sz="1800" dirty="0" err="1" smtClean="0"/>
              <a:t>Ideen</a:t>
            </a:r>
            <a:r>
              <a:rPr lang="en-US" sz="1800" dirty="0" smtClean="0"/>
              <a:t> und </a:t>
            </a:r>
            <a:r>
              <a:rPr lang="en-US" sz="1800" dirty="0" err="1" smtClean="0"/>
              <a:t>Ihre</a:t>
            </a:r>
            <a:r>
              <a:rPr lang="en-US" sz="1800" dirty="0" smtClean="0"/>
              <a:t> </a:t>
            </a:r>
            <a:r>
              <a:rPr lang="en-US" sz="1800" dirty="0" err="1" smtClean="0"/>
              <a:t>Gründe</a:t>
            </a:r>
            <a:r>
              <a:rPr lang="en-US" sz="1800" dirty="0" smtClean="0"/>
              <a:t> </a:t>
            </a:r>
            <a:endParaRPr lang="en-US" sz="1800" dirty="0"/>
          </a:p>
        </p:txBody>
      </p:sp>
      <p:sp>
        <p:nvSpPr>
          <p:cNvPr id="165891" name="TextBox 3"/>
          <p:cNvSpPr txBox="1">
            <a:spLocks noChangeArrowheads="1"/>
          </p:cNvSpPr>
          <p:nvPr/>
        </p:nvSpPr>
        <p:spPr bwMode="auto">
          <a:xfrm>
            <a:off x="211660" y="-300911"/>
            <a:ext cx="8795643"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sz="2400" u="sng" dirty="0"/>
              <a:t>EOV - </a:t>
            </a:r>
            <a:r>
              <a:rPr lang="en-US" sz="2400" u="sng" dirty="0" err="1" smtClean="0"/>
              <a:t>Übung</a:t>
            </a:r>
            <a:r>
              <a:rPr lang="en-US" sz="2400" u="sng" dirty="0" smtClean="0"/>
              <a:t> </a:t>
            </a:r>
            <a:r>
              <a:rPr lang="en-US" sz="2400" u="sng" dirty="0"/>
              <a:t>1 </a:t>
            </a:r>
            <a:r>
              <a:rPr lang="en-US" sz="2400" u="sng" dirty="0" err="1"/>
              <a:t>zur</a:t>
            </a:r>
            <a:r>
              <a:rPr lang="en-US" sz="2400" u="sng" dirty="0"/>
              <a:t> </a:t>
            </a:r>
            <a:r>
              <a:rPr lang="en-US" sz="2400" u="sng" dirty="0" err="1"/>
              <a:t>vergleichsweise</a:t>
            </a:r>
            <a:r>
              <a:rPr lang="en-US" sz="2400" u="sng" dirty="0"/>
              <a:t> </a:t>
            </a:r>
            <a:r>
              <a:rPr lang="en-US" sz="2400" u="sng" dirty="0" err="1"/>
              <a:t>mildesten</a:t>
            </a:r>
            <a:r>
              <a:rPr lang="en-US" sz="2400" u="sng" dirty="0"/>
              <a:t> </a:t>
            </a:r>
            <a:r>
              <a:rPr lang="en-US" sz="2400" u="sng" dirty="0" err="1"/>
              <a:t>Kürzung</a:t>
            </a:r>
            <a:r>
              <a:rPr lang="en-US" sz="2400" u="sng" dirty="0"/>
              <a:t>: BEVÖLKERUNG</a:t>
            </a:r>
            <a:endParaRPr lang="en-US" sz="2400" dirty="0"/>
          </a:p>
          <a:p>
            <a:pPr algn="ctr" eaLnBrk="1" hangingPunct="1"/>
            <a:r>
              <a:rPr lang="en-US" dirty="0"/>
              <a:t> </a:t>
            </a:r>
            <a:r>
              <a:rPr lang="en-US" u="sng" dirty="0" err="1" smtClean="0"/>
              <a:t>Vergleichsweise</a:t>
            </a:r>
            <a:r>
              <a:rPr lang="en-US" u="sng" dirty="0" smtClean="0"/>
              <a:t> </a:t>
            </a:r>
            <a:r>
              <a:rPr lang="en-US" u="sng" dirty="0" err="1" smtClean="0"/>
              <a:t>geringster</a:t>
            </a:r>
            <a:r>
              <a:rPr lang="en-US" u="sng" dirty="0" smtClean="0"/>
              <a:t> </a:t>
            </a:r>
            <a:r>
              <a:rPr lang="en-US" u="sng" dirty="0" err="1" smtClean="0"/>
              <a:t>Nachteil</a:t>
            </a:r>
            <a:r>
              <a:rPr lang="en-US" u="sng" dirty="0" smtClean="0"/>
              <a:t> </a:t>
            </a:r>
            <a:r>
              <a:rPr lang="en-US" u="sng" dirty="0" err="1"/>
              <a:t>für</a:t>
            </a:r>
            <a:r>
              <a:rPr lang="en-US" u="sng" dirty="0"/>
              <a:t> die </a:t>
            </a:r>
            <a:r>
              <a:rPr lang="en-US" u="sng" dirty="0" err="1"/>
              <a:t>Lebensqualität</a:t>
            </a:r>
            <a:r>
              <a:rPr lang="en-US" u="sng" dirty="0"/>
              <a:t> der </a:t>
            </a:r>
            <a:r>
              <a:rPr lang="en-US" u="sng" dirty="0" err="1"/>
              <a:t>Bevölkerung</a:t>
            </a:r>
            <a:r>
              <a:rPr lang="en-US" u="sng" dirty="0"/>
              <a:t> (</a:t>
            </a:r>
            <a:r>
              <a:rPr lang="en-US" u="sng" dirty="0" err="1"/>
              <a:t>Bevölkerungsverantwortlichkeit</a:t>
            </a:r>
            <a:r>
              <a:rPr lang="en-US" u="sng" dirty="0"/>
              <a:t>)</a:t>
            </a:r>
          </a:p>
          <a:p>
            <a:pPr algn="l" eaLnBrk="1" hangingPunct="1"/>
            <a:r>
              <a:rPr lang="en-US" sz="1800" dirty="0"/>
              <a:t> </a:t>
            </a:r>
          </a:p>
          <a:p>
            <a:pPr eaLnBrk="1" hangingPunct="1"/>
            <a:endParaRPr lang="en-US" dirty="0"/>
          </a:p>
        </p:txBody>
      </p:sp>
    </p:spTree>
    <p:extLst>
      <p:ext uri="{BB962C8B-B14F-4D97-AF65-F5344CB8AC3E}">
        <p14:creationId xmlns:p14="http://schemas.microsoft.com/office/powerpoint/2010/main" val="102389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Box 1"/>
          <p:cNvSpPr txBox="1">
            <a:spLocks noChangeArrowheads="1"/>
          </p:cNvSpPr>
          <p:nvPr/>
        </p:nvSpPr>
        <p:spPr bwMode="auto">
          <a:xfrm>
            <a:off x="540909" y="1352550"/>
            <a:ext cx="859133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endParaRPr lang="en-US" dirty="0"/>
          </a:p>
          <a:p>
            <a:pPr algn="l" eaLnBrk="1" hangingPunct="1"/>
            <a:r>
              <a:rPr lang="en-US" dirty="0"/>
              <a:t>1. </a:t>
            </a:r>
            <a:r>
              <a:rPr lang="en-US" dirty="0" err="1" smtClean="0"/>
              <a:t>Identifizieren</a:t>
            </a:r>
            <a:r>
              <a:rPr lang="en-US" dirty="0" smtClean="0"/>
              <a:t> </a:t>
            </a:r>
            <a:r>
              <a:rPr lang="en-US" dirty="0" err="1" smtClean="0"/>
              <a:t>Sie</a:t>
            </a:r>
            <a:r>
              <a:rPr lang="en-US" dirty="0" smtClean="0"/>
              <a:t> </a:t>
            </a:r>
            <a:r>
              <a:rPr lang="en-US" dirty="0" err="1" smtClean="0"/>
              <a:t>eine</a:t>
            </a:r>
            <a:r>
              <a:rPr lang="en-US" dirty="0" smtClean="0"/>
              <a:t> </a:t>
            </a:r>
            <a:r>
              <a:rPr lang="en-US" dirty="0" err="1" smtClean="0"/>
              <a:t>Dienstleistung</a:t>
            </a:r>
            <a:r>
              <a:rPr lang="en-US" dirty="0" smtClean="0"/>
              <a:t>.</a:t>
            </a:r>
            <a:endParaRPr lang="en-US" dirty="0"/>
          </a:p>
          <a:p>
            <a:pPr algn="l" eaLnBrk="1" hangingPunct="1"/>
            <a:r>
              <a:rPr lang="en-US" dirty="0"/>
              <a:t> </a:t>
            </a:r>
          </a:p>
          <a:p>
            <a:pPr algn="l" eaLnBrk="1" hangingPunct="1"/>
            <a:r>
              <a:rPr lang="en-US" dirty="0"/>
              <a:t>2. </a:t>
            </a:r>
            <a:r>
              <a:rPr lang="en-US" dirty="0" err="1" smtClean="0"/>
              <a:t>Identifizieren</a:t>
            </a:r>
            <a:r>
              <a:rPr lang="en-US" dirty="0" smtClean="0"/>
              <a:t> </a:t>
            </a:r>
            <a:r>
              <a:rPr lang="en-US" dirty="0" err="1" smtClean="0"/>
              <a:t>Sie</a:t>
            </a:r>
            <a:r>
              <a:rPr lang="en-US" dirty="0" smtClean="0"/>
              <a:t> die </a:t>
            </a:r>
            <a:r>
              <a:rPr lang="en-US" dirty="0" err="1" smtClean="0"/>
              <a:t>wichtigste</a:t>
            </a:r>
            <a:r>
              <a:rPr lang="en-US" dirty="0" smtClean="0"/>
              <a:t> </a:t>
            </a:r>
            <a:r>
              <a:rPr lang="en-US" dirty="0" err="1" smtClean="0"/>
              <a:t>Zielgruppe</a:t>
            </a:r>
            <a:r>
              <a:rPr lang="en-US" dirty="0" smtClean="0"/>
              <a:t>.</a:t>
            </a:r>
            <a:endParaRPr lang="en-US" dirty="0"/>
          </a:p>
          <a:p>
            <a:pPr algn="l" eaLnBrk="1" hangingPunct="1"/>
            <a:r>
              <a:rPr lang="en-US" dirty="0"/>
              <a:t> </a:t>
            </a:r>
          </a:p>
          <a:p>
            <a:pPr algn="l" eaLnBrk="1" hangingPunct="1"/>
            <a:r>
              <a:rPr lang="en-US" dirty="0"/>
              <a:t>3. </a:t>
            </a:r>
            <a:r>
              <a:rPr lang="en-US" dirty="0" smtClean="0"/>
              <a:t>Was </a:t>
            </a:r>
            <a:r>
              <a:rPr lang="en-US" dirty="0" err="1" smtClean="0"/>
              <a:t>tun</a:t>
            </a:r>
            <a:r>
              <a:rPr lang="en-US" dirty="0" smtClean="0"/>
              <a:t> </a:t>
            </a:r>
            <a:r>
              <a:rPr lang="en-US" dirty="0" err="1" smtClean="0"/>
              <a:t>Sie</a:t>
            </a:r>
            <a:r>
              <a:rPr lang="en-US" dirty="0" smtClean="0"/>
              <a:t>, was das </a:t>
            </a:r>
            <a:r>
              <a:rPr lang="en-US" dirty="0" err="1" smtClean="0"/>
              <a:t>Leben</a:t>
            </a:r>
            <a:r>
              <a:rPr lang="en-US" dirty="0" smtClean="0"/>
              <a:t> </a:t>
            </a:r>
            <a:r>
              <a:rPr lang="en-US" dirty="0" err="1" smtClean="0"/>
              <a:t>Ihrer</a:t>
            </a:r>
            <a:r>
              <a:rPr lang="en-US" dirty="0" smtClean="0"/>
              <a:t> </a:t>
            </a:r>
            <a:r>
              <a:rPr lang="en-US" dirty="0" err="1" smtClean="0"/>
              <a:t>Zielgruppe</a:t>
            </a:r>
            <a:r>
              <a:rPr lang="en-US" dirty="0" smtClean="0"/>
              <a:t> am </a:t>
            </a:r>
            <a:r>
              <a:rPr lang="en-US" dirty="0" err="1" smtClean="0"/>
              <a:t>effektivsten</a:t>
            </a:r>
            <a:r>
              <a:rPr lang="en-US" dirty="0" smtClean="0"/>
              <a:t> </a:t>
            </a:r>
            <a:r>
              <a:rPr lang="en-US" dirty="0" err="1" smtClean="0"/>
              <a:t>verbessert</a:t>
            </a:r>
            <a:r>
              <a:rPr lang="en-US" dirty="0" smtClean="0"/>
              <a:t>?</a:t>
            </a:r>
            <a:endParaRPr lang="en-US" sz="1600" dirty="0"/>
          </a:p>
          <a:p>
            <a:pPr algn="l" eaLnBrk="1" hangingPunct="1"/>
            <a:r>
              <a:rPr lang="en-US" dirty="0"/>
              <a:t> </a:t>
            </a:r>
          </a:p>
          <a:p>
            <a:pPr eaLnBrk="1" hangingPunct="1"/>
            <a:r>
              <a:rPr lang="en-US" dirty="0"/>
              <a:t>4. </a:t>
            </a:r>
            <a:r>
              <a:rPr lang="en-US" dirty="0" smtClean="0"/>
              <a:t>Was </a:t>
            </a:r>
            <a:r>
              <a:rPr lang="en-US" dirty="0" err="1" smtClean="0"/>
              <a:t>ist</a:t>
            </a:r>
            <a:r>
              <a:rPr lang="en-US" dirty="0" smtClean="0"/>
              <a:t> am </a:t>
            </a:r>
            <a:r>
              <a:rPr lang="en-US" dirty="0" err="1" smtClean="0"/>
              <a:t>wenigsten</a:t>
            </a:r>
            <a:r>
              <a:rPr lang="en-US" dirty="0" smtClean="0"/>
              <a:t> </a:t>
            </a:r>
            <a:r>
              <a:rPr lang="en-US" dirty="0" err="1" smtClean="0"/>
              <a:t>effektiv</a:t>
            </a:r>
            <a:r>
              <a:rPr lang="en-US" dirty="0" smtClean="0"/>
              <a:t>? </a:t>
            </a:r>
            <a:r>
              <a:rPr lang="en-US" dirty="0"/>
              <a:t>(</a:t>
            </a:r>
            <a:r>
              <a:rPr lang="en-US" dirty="0" err="1"/>
              <a:t>Kandidat</a:t>
            </a:r>
            <a:r>
              <a:rPr lang="en-US" dirty="0"/>
              <a:t> </a:t>
            </a:r>
            <a:r>
              <a:rPr lang="en-US" dirty="0" err="1"/>
              <a:t>für</a:t>
            </a:r>
            <a:r>
              <a:rPr lang="en-US" dirty="0"/>
              <a:t> die </a:t>
            </a:r>
            <a:r>
              <a:rPr lang="en-US" dirty="0" err="1"/>
              <a:t>vergleichsweise</a:t>
            </a:r>
            <a:r>
              <a:rPr lang="en-US" dirty="0"/>
              <a:t/>
            </a:r>
            <a:br>
              <a:rPr lang="en-US" dirty="0"/>
            </a:br>
            <a:r>
              <a:rPr lang="en-US" dirty="0"/>
              <a:t>    </a:t>
            </a:r>
            <a:r>
              <a:rPr lang="en-US" dirty="0" err="1"/>
              <a:t>mildeste</a:t>
            </a:r>
            <a:r>
              <a:rPr lang="en-US" dirty="0"/>
              <a:t> </a:t>
            </a:r>
            <a:r>
              <a:rPr lang="en-US" dirty="0" err="1"/>
              <a:t>Kürzung</a:t>
            </a:r>
            <a:r>
              <a:rPr lang="en-US" dirty="0"/>
              <a:t>)</a:t>
            </a:r>
          </a:p>
          <a:p>
            <a:pPr algn="l" eaLnBrk="1" hangingPunct="1"/>
            <a:r>
              <a:rPr lang="en-US" dirty="0"/>
              <a:t> </a:t>
            </a:r>
          </a:p>
          <a:p>
            <a:pPr eaLnBrk="1" hangingPunct="1"/>
            <a:r>
              <a:rPr lang="en-US" dirty="0"/>
              <a:t>5. </a:t>
            </a:r>
            <a:r>
              <a:rPr lang="en-US" dirty="0" err="1"/>
              <a:t>Wie</a:t>
            </a:r>
            <a:r>
              <a:rPr lang="en-US" dirty="0"/>
              <a:t> </a:t>
            </a:r>
            <a:r>
              <a:rPr lang="en-US" dirty="0" err="1"/>
              <a:t>würden</a:t>
            </a:r>
            <a:r>
              <a:rPr lang="en-US" dirty="0"/>
              <a:t> </a:t>
            </a:r>
            <a:r>
              <a:rPr lang="en-US" dirty="0" err="1"/>
              <a:t>Sie</a:t>
            </a:r>
            <a:r>
              <a:rPr lang="en-US" dirty="0"/>
              <a:t> die Art, </a:t>
            </a:r>
            <a:r>
              <a:rPr lang="en-US" dirty="0" err="1"/>
              <a:t>wie</a:t>
            </a:r>
            <a:r>
              <a:rPr lang="en-US" dirty="0"/>
              <a:t> </a:t>
            </a:r>
            <a:r>
              <a:rPr lang="en-US" dirty="0" err="1"/>
              <a:t>Sie</a:t>
            </a:r>
            <a:r>
              <a:rPr lang="en-US" dirty="0"/>
              <a:t> </a:t>
            </a:r>
            <a:r>
              <a:rPr lang="en-US" dirty="0" err="1"/>
              <a:t>Ihre</a:t>
            </a:r>
            <a:r>
              <a:rPr lang="en-US" dirty="0"/>
              <a:t> </a:t>
            </a:r>
            <a:r>
              <a:rPr lang="en-US" dirty="0" err="1"/>
              <a:t>Arbeit</a:t>
            </a:r>
            <a:r>
              <a:rPr lang="en-US" dirty="0"/>
              <a:t> </a:t>
            </a:r>
            <a:r>
              <a:rPr lang="en-US" dirty="0" err="1"/>
              <a:t>tun</a:t>
            </a:r>
            <a:r>
              <a:rPr lang="en-US" dirty="0"/>
              <a:t> </a:t>
            </a:r>
            <a:r>
              <a:rPr lang="en-US" dirty="0" err="1"/>
              <a:t>ändern</a:t>
            </a:r>
            <a:r>
              <a:rPr lang="en-US" dirty="0"/>
              <a:t>, um den </a:t>
            </a:r>
            <a:r>
              <a:rPr lang="en-US" dirty="0" err="1"/>
              <a:t>gleichen</a:t>
            </a:r>
            <a:r>
              <a:rPr lang="en-US" dirty="0"/>
              <a:t> </a:t>
            </a:r>
            <a:r>
              <a:rPr lang="en-US" dirty="0" err="1"/>
              <a:t>oder</a:t>
            </a:r>
            <a:r>
              <a:rPr lang="en-US" dirty="0"/>
              <a:t> </a:t>
            </a:r>
            <a:r>
              <a:rPr lang="en-US" dirty="0" err="1"/>
              <a:t>beinahe</a:t>
            </a:r>
            <a:r>
              <a:rPr lang="en-US" dirty="0"/>
              <a:t/>
            </a:r>
            <a:br>
              <a:rPr lang="en-US" dirty="0"/>
            </a:br>
            <a:r>
              <a:rPr lang="en-US" dirty="0"/>
              <a:t>    den </a:t>
            </a:r>
            <a:r>
              <a:rPr lang="en-US" dirty="0" err="1"/>
              <a:t>gleichen</a:t>
            </a:r>
            <a:r>
              <a:rPr lang="en-US" dirty="0"/>
              <a:t> </a:t>
            </a:r>
            <a:r>
              <a:rPr lang="en-US" dirty="0" err="1"/>
              <a:t>Beitrag</a:t>
            </a:r>
            <a:r>
              <a:rPr lang="en-US" dirty="0"/>
              <a:t> </a:t>
            </a:r>
            <a:r>
              <a:rPr lang="en-US" dirty="0" err="1"/>
              <a:t>mit</a:t>
            </a:r>
            <a:r>
              <a:rPr lang="en-US" dirty="0"/>
              <a:t> </a:t>
            </a:r>
            <a:r>
              <a:rPr lang="en-US" dirty="0" err="1"/>
              <a:t>weniger</a:t>
            </a:r>
            <a:r>
              <a:rPr lang="en-US" dirty="0"/>
              <a:t> </a:t>
            </a:r>
            <a:r>
              <a:rPr lang="en-US" dirty="0" err="1"/>
              <a:t>Ressourcen</a:t>
            </a:r>
            <a:r>
              <a:rPr lang="en-US" dirty="0"/>
              <a:t> </a:t>
            </a:r>
            <a:r>
              <a:rPr lang="en-US" dirty="0" err="1"/>
              <a:t>zu</a:t>
            </a:r>
            <a:r>
              <a:rPr lang="en-US" dirty="0"/>
              <a:t> </a:t>
            </a:r>
            <a:r>
              <a:rPr lang="en-US" dirty="0" err="1"/>
              <a:t>leisten</a:t>
            </a:r>
            <a:r>
              <a:rPr lang="en-US" dirty="0"/>
              <a:t>? (</a:t>
            </a:r>
            <a:r>
              <a:rPr lang="en-US" dirty="0" err="1"/>
              <a:t>Kandidat</a:t>
            </a:r>
            <a:r>
              <a:rPr lang="en-US" dirty="0"/>
              <a:t> </a:t>
            </a:r>
            <a:r>
              <a:rPr lang="en-US" dirty="0" err="1"/>
              <a:t>für</a:t>
            </a:r>
            <a:r>
              <a:rPr lang="en-US" dirty="0"/>
              <a:t> die </a:t>
            </a:r>
          </a:p>
          <a:p>
            <a:pPr eaLnBrk="1" hangingPunct="1"/>
            <a:r>
              <a:rPr lang="en-US" dirty="0"/>
              <a:t>    </a:t>
            </a:r>
            <a:r>
              <a:rPr lang="en-US" dirty="0" err="1"/>
              <a:t>vergleichsweise</a:t>
            </a:r>
            <a:r>
              <a:rPr lang="en-US" dirty="0"/>
              <a:t> </a:t>
            </a:r>
            <a:r>
              <a:rPr lang="en-US" dirty="0" err="1"/>
              <a:t>mildeste</a:t>
            </a:r>
            <a:r>
              <a:rPr lang="en-US" dirty="0"/>
              <a:t> </a:t>
            </a:r>
            <a:r>
              <a:rPr lang="en-US" dirty="0" err="1"/>
              <a:t>Kürzung</a:t>
            </a:r>
            <a:r>
              <a:rPr lang="en-US" dirty="0"/>
              <a:t>)</a:t>
            </a:r>
          </a:p>
        </p:txBody>
      </p:sp>
      <p:sp>
        <p:nvSpPr>
          <p:cNvPr id="167939" name="TextBox 5"/>
          <p:cNvSpPr txBox="1">
            <a:spLocks noChangeArrowheads="1"/>
          </p:cNvSpPr>
          <p:nvPr/>
        </p:nvSpPr>
        <p:spPr bwMode="auto">
          <a:xfrm>
            <a:off x="105829" y="110619"/>
            <a:ext cx="8977731"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sz="2400" u="sng" dirty="0"/>
              <a:t>EOV </a:t>
            </a:r>
            <a:r>
              <a:rPr lang="en-US" sz="2400" u="sng" dirty="0" smtClean="0"/>
              <a:t>– </a:t>
            </a:r>
            <a:r>
              <a:rPr lang="en-US" sz="2400" u="sng" dirty="0" err="1"/>
              <a:t>Übung</a:t>
            </a:r>
            <a:r>
              <a:rPr lang="en-US" sz="2400" u="sng" dirty="0"/>
              <a:t> </a:t>
            </a:r>
            <a:r>
              <a:rPr lang="en-US" sz="2400" u="sng" dirty="0" smtClean="0"/>
              <a:t>2 </a:t>
            </a:r>
            <a:r>
              <a:rPr lang="en-US" sz="2400" u="sng" dirty="0" err="1"/>
              <a:t>zur</a:t>
            </a:r>
            <a:r>
              <a:rPr lang="en-US" sz="2400" u="sng" dirty="0"/>
              <a:t> </a:t>
            </a:r>
            <a:r>
              <a:rPr lang="en-US" sz="2400" u="sng" dirty="0" err="1"/>
              <a:t>vergleichsweise</a:t>
            </a:r>
            <a:r>
              <a:rPr lang="en-US" sz="2400" u="sng" dirty="0"/>
              <a:t> </a:t>
            </a:r>
            <a:r>
              <a:rPr lang="en-US" sz="2400" u="sng" dirty="0" err="1"/>
              <a:t>mildesten</a:t>
            </a:r>
            <a:r>
              <a:rPr lang="en-US" sz="2400" u="sng" dirty="0"/>
              <a:t> </a:t>
            </a:r>
            <a:r>
              <a:rPr lang="en-US" sz="2400" u="sng" dirty="0" err="1"/>
              <a:t>Kürzung</a:t>
            </a:r>
            <a:r>
              <a:rPr lang="en-US" sz="2400" u="sng" dirty="0"/>
              <a:t>: </a:t>
            </a:r>
            <a:r>
              <a:rPr lang="en-US" sz="2400" u="sng" dirty="0" smtClean="0"/>
              <a:t>LEISTUNG</a:t>
            </a:r>
            <a:endParaRPr lang="en-US" sz="2400" dirty="0"/>
          </a:p>
          <a:p>
            <a:pPr algn="ctr" eaLnBrk="1" hangingPunct="1"/>
            <a:r>
              <a:rPr lang="en-US" sz="2800" dirty="0"/>
              <a:t> </a:t>
            </a:r>
            <a:r>
              <a:rPr lang="en-US" u="sng" dirty="0" err="1"/>
              <a:t>Vergleichsweise</a:t>
            </a:r>
            <a:r>
              <a:rPr lang="en-US" u="sng" dirty="0"/>
              <a:t> </a:t>
            </a:r>
            <a:r>
              <a:rPr lang="en-US" u="sng" dirty="0" err="1" smtClean="0"/>
              <a:t>geringster</a:t>
            </a:r>
            <a:r>
              <a:rPr lang="en-US" u="sng" dirty="0" smtClean="0"/>
              <a:t> </a:t>
            </a:r>
            <a:r>
              <a:rPr lang="en-US" u="sng" dirty="0" err="1" smtClean="0"/>
              <a:t>Nachteil</a:t>
            </a:r>
            <a:r>
              <a:rPr lang="en-US" u="sng" dirty="0" smtClean="0"/>
              <a:t> </a:t>
            </a:r>
            <a:r>
              <a:rPr lang="en-US" u="sng" dirty="0" err="1"/>
              <a:t>für</a:t>
            </a:r>
            <a:r>
              <a:rPr lang="en-US" u="sng" dirty="0"/>
              <a:t> die </a:t>
            </a:r>
            <a:r>
              <a:rPr lang="en-US" u="sng" dirty="0" err="1"/>
              <a:t>Lebensqualität</a:t>
            </a:r>
            <a:r>
              <a:rPr lang="en-US" u="sng" dirty="0"/>
              <a:t> der </a:t>
            </a:r>
            <a:r>
              <a:rPr lang="en-US" u="sng" dirty="0" err="1" smtClean="0"/>
              <a:t>Zielgruppen</a:t>
            </a:r>
            <a:r>
              <a:rPr lang="en-US" u="sng" dirty="0" smtClean="0"/>
              <a:t> (</a:t>
            </a:r>
            <a:r>
              <a:rPr lang="en-US" u="sng" dirty="0" err="1" smtClean="0"/>
              <a:t>Leistungsverantwortlichkeit</a:t>
            </a:r>
            <a:r>
              <a:rPr lang="en-US" u="sng" dirty="0"/>
              <a:t>)</a:t>
            </a:r>
          </a:p>
          <a:p>
            <a:pPr eaLnBrk="1" hangingPunct="1"/>
            <a:r>
              <a:rPr lang="en-US" dirty="0"/>
              <a:t> </a:t>
            </a:r>
          </a:p>
        </p:txBody>
      </p:sp>
      <p:sp>
        <p:nvSpPr>
          <p:cNvPr id="5" name="TextBox 2"/>
          <p:cNvSpPr txBox="1">
            <a:spLocks noChangeArrowheads="1"/>
          </p:cNvSpPr>
          <p:nvPr/>
        </p:nvSpPr>
        <p:spPr bwMode="auto">
          <a:xfrm>
            <a:off x="2563435" y="5707063"/>
            <a:ext cx="4703553" cy="92333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r>
              <a:rPr lang="en-US" sz="1800" dirty="0"/>
              <a:t>- </a:t>
            </a:r>
            <a:r>
              <a:rPr lang="en-US" sz="1800" dirty="0" err="1" smtClean="0"/>
              <a:t>Zeit</a:t>
            </a:r>
            <a:r>
              <a:rPr lang="en-US" sz="1800" dirty="0" smtClean="0"/>
              <a:t>: </a:t>
            </a:r>
            <a:r>
              <a:rPr lang="en-US" sz="1800" dirty="0"/>
              <a:t>5 </a:t>
            </a:r>
            <a:r>
              <a:rPr lang="en-US" sz="1800" dirty="0" err="1" smtClean="0"/>
              <a:t>Minuten</a:t>
            </a:r>
            <a:r>
              <a:rPr lang="en-US" sz="1800" dirty="0" smtClean="0"/>
              <a:t> </a:t>
            </a:r>
            <a:r>
              <a:rPr lang="en-US" sz="1800" dirty="0" err="1" smtClean="0"/>
              <a:t>für</a:t>
            </a:r>
            <a:r>
              <a:rPr lang="en-US" sz="1800" dirty="0" smtClean="0"/>
              <a:t> </a:t>
            </a:r>
            <a:r>
              <a:rPr lang="en-US" sz="1800" dirty="0" err="1" smtClean="0"/>
              <a:t>jede</a:t>
            </a:r>
            <a:r>
              <a:rPr lang="en-US" sz="1800" dirty="0" smtClean="0"/>
              <a:t> </a:t>
            </a:r>
            <a:r>
              <a:rPr lang="en-US" sz="1800" dirty="0" err="1" smtClean="0"/>
              <a:t>Frage</a:t>
            </a:r>
            <a:endParaRPr lang="en-US" sz="1800" dirty="0"/>
          </a:p>
          <a:p>
            <a:pPr algn="l" eaLnBrk="1" hangingPunct="1"/>
            <a:r>
              <a:rPr lang="en-US" sz="1800" dirty="0"/>
              <a:t>- </a:t>
            </a:r>
            <a:r>
              <a:rPr lang="en-US" sz="1800" dirty="0" err="1" smtClean="0"/>
              <a:t>Schreiben</a:t>
            </a:r>
            <a:r>
              <a:rPr lang="en-US" sz="1800" dirty="0" smtClean="0"/>
              <a:t> </a:t>
            </a:r>
            <a:r>
              <a:rPr lang="en-US" sz="1800" dirty="0" err="1" smtClean="0"/>
              <a:t>Sie</a:t>
            </a:r>
            <a:r>
              <a:rPr lang="en-US" sz="1800" dirty="0" smtClean="0"/>
              <a:t> die </a:t>
            </a:r>
            <a:r>
              <a:rPr lang="en-US" sz="1800" dirty="0" err="1" smtClean="0"/>
              <a:t>Antworten</a:t>
            </a:r>
            <a:r>
              <a:rPr lang="en-US" sz="1800" dirty="0"/>
              <a:t> </a:t>
            </a:r>
            <a:r>
              <a:rPr lang="en-US" sz="1800" dirty="0" err="1" smtClean="0"/>
              <a:t>zu</a:t>
            </a:r>
            <a:r>
              <a:rPr lang="en-US" sz="1800" dirty="0" smtClean="0"/>
              <a:t> </a:t>
            </a:r>
            <a:r>
              <a:rPr lang="en-US" sz="1800" dirty="0" err="1" smtClean="0"/>
              <a:t>jeder</a:t>
            </a:r>
            <a:r>
              <a:rPr lang="en-US" sz="1800" dirty="0" smtClean="0"/>
              <a:t> </a:t>
            </a:r>
            <a:r>
              <a:rPr lang="en-US" sz="1800" dirty="0" err="1" smtClean="0"/>
              <a:t>Frage</a:t>
            </a:r>
            <a:r>
              <a:rPr lang="en-US" sz="1800" dirty="0" smtClean="0"/>
              <a:t> auf</a:t>
            </a:r>
            <a:endParaRPr lang="en-US" sz="1800" dirty="0"/>
          </a:p>
          <a:p>
            <a:pPr algn="l" eaLnBrk="1" hangingPunct="1"/>
            <a:r>
              <a:rPr lang="en-US" sz="1800" dirty="0"/>
              <a:t>- </a:t>
            </a:r>
            <a:r>
              <a:rPr lang="en-US" sz="1800" dirty="0" err="1" smtClean="0"/>
              <a:t>Berichten</a:t>
            </a:r>
            <a:r>
              <a:rPr lang="en-US" sz="1800" dirty="0" smtClean="0"/>
              <a:t> </a:t>
            </a:r>
            <a:r>
              <a:rPr lang="en-US" sz="1800" dirty="0" err="1" smtClean="0"/>
              <a:t>Sie</a:t>
            </a:r>
            <a:r>
              <a:rPr lang="en-US" sz="1800" dirty="0" smtClean="0"/>
              <a:t> die </a:t>
            </a:r>
            <a:r>
              <a:rPr lang="en-US" sz="1800" dirty="0"/>
              <a:t>3 </a:t>
            </a:r>
            <a:r>
              <a:rPr lang="en-US" sz="1800" dirty="0" err="1" smtClean="0"/>
              <a:t>besten</a:t>
            </a:r>
            <a:r>
              <a:rPr lang="en-US" sz="1800" dirty="0" smtClean="0"/>
              <a:t> </a:t>
            </a:r>
            <a:r>
              <a:rPr lang="en-US" sz="1800" dirty="0" err="1" smtClean="0"/>
              <a:t>Ideen</a:t>
            </a:r>
            <a:r>
              <a:rPr lang="en-US" sz="1800" dirty="0" smtClean="0"/>
              <a:t> und </a:t>
            </a:r>
            <a:r>
              <a:rPr lang="en-US" sz="1800" dirty="0" err="1" smtClean="0"/>
              <a:t>Ihre</a:t>
            </a:r>
            <a:r>
              <a:rPr lang="en-US" sz="1800" dirty="0" smtClean="0"/>
              <a:t> </a:t>
            </a:r>
            <a:r>
              <a:rPr lang="en-US" sz="1800" dirty="0" err="1" smtClean="0"/>
              <a:t>Gründe</a:t>
            </a:r>
            <a:r>
              <a:rPr lang="en-US" sz="1800" dirty="0" smtClean="0"/>
              <a:t> </a:t>
            </a:r>
            <a:endParaRPr lang="en-US" sz="1800" dirty="0"/>
          </a:p>
        </p:txBody>
      </p:sp>
    </p:spTree>
    <p:extLst>
      <p:ext uri="{BB962C8B-B14F-4D97-AF65-F5344CB8AC3E}">
        <p14:creationId xmlns:p14="http://schemas.microsoft.com/office/powerpoint/2010/main" val="422536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819150" y="205040"/>
            <a:ext cx="7562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b="1">
                <a:solidFill>
                  <a:schemeClr val="tx1"/>
                </a:solidFill>
                <a:latin typeface="Arial Narrow" charset="0"/>
                <a:ea typeface="MS PGothic" charset="0"/>
                <a:cs typeface="MS PGothic" charset="0"/>
              </a:defRPr>
            </a:lvl1pPr>
            <a:lvl2pPr marL="742950" indent="-285750" eaLnBrk="0" hangingPunct="0">
              <a:defRPr sz="2000" b="1">
                <a:solidFill>
                  <a:schemeClr val="tx1"/>
                </a:solidFill>
                <a:latin typeface="Arial Narrow" charset="0"/>
                <a:ea typeface="MS PGothic" charset="0"/>
                <a:cs typeface="MS PGothic" charset="0"/>
              </a:defRPr>
            </a:lvl2pPr>
            <a:lvl3pPr marL="1143000" indent="-228600" eaLnBrk="0" hangingPunct="0">
              <a:defRPr sz="2000" b="1">
                <a:solidFill>
                  <a:schemeClr val="tx1"/>
                </a:solidFill>
                <a:latin typeface="Arial Narrow" charset="0"/>
                <a:ea typeface="MS PGothic" charset="0"/>
                <a:cs typeface="MS PGothic" charset="0"/>
              </a:defRPr>
            </a:lvl3pPr>
            <a:lvl4pPr marL="1600200" indent="-228600" eaLnBrk="0" hangingPunct="0">
              <a:defRPr sz="2000" b="1">
                <a:solidFill>
                  <a:schemeClr val="tx1"/>
                </a:solidFill>
                <a:latin typeface="Arial Narrow" charset="0"/>
                <a:ea typeface="MS PGothic" charset="0"/>
                <a:cs typeface="MS PGothic" charset="0"/>
              </a:defRPr>
            </a:lvl4pPr>
            <a:lvl5pPr marL="2057400" indent="-228600" eaLnBrk="0" hangingPunct="0">
              <a:defRPr sz="2000" b="1">
                <a:solidFill>
                  <a:schemeClr val="tx1"/>
                </a:solidFill>
                <a:latin typeface="Arial Narrow"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9pPr>
          </a:lstStyle>
          <a:p>
            <a:pPr algn="ctr" eaLnBrk="1" hangingPunct="1">
              <a:spcBef>
                <a:spcPct val="50000"/>
              </a:spcBef>
            </a:pPr>
            <a:r>
              <a:rPr lang="en-US" sz="4000" u="sng" dirty="0" err="1">
                <a:solidFill>
                  <a:schemeClr val="tx2"/>
                </a:solidFill>
              </a:rPr>
              <a:t>Wie</a:t>
            </a:r>
            <a:r>
              <a:rPr lang="en-US" sz="4000" u="sng" dirty="0">
                <a:solidFill>
                  <a:schemeClr val="tx2"/>
                </a:solidFill>
              </a:rPr>
              <a:t> </a:t>
            </a:r>
            <a:r>
              <a:rPr lang="en-US" sz="4000" u="sng" dirty="0" err="1">
                <a:solidFill>
                  <a:schemeClr val="tx2"/>
                </a:solidFill>
              </a:rPr>
              <a:t>geht</a:t>
            </a:r>
            <a:r>
              <a:rPr lang="en-US" sz="4000" u="sng" dirty="0">
                <a:solidFill>
                  <a:schemeClr val="tx2"/>
                </a:solidFill>
              </a:rPr>
              <a:t> </a:t>
            </a:r>
            <a:r>
              <a:rPr lang="en-US" sz="4000" u="sng" dirty="0" err="1">
                <a:solidFill>
                  <a:schemeClr val="tx2"/>
                </a:solidFill>
              </a:rPr>
              <a:t>es</a:t>
            </a:r>
            <a:r>
              <a:rPr lang="en-US" sz="4000" u="sng" dirty="0">
                <a:solidFill>
                  <a:schemeClr val="tx2"/>
                </a:solidFill>
              </a:rPr>
              <a:t> </a:t>
            </a:r>
            <a:r>
              <a:rPr lang="en-US" sz="4000" u="sng" dirty="0" err="1">
                <a:solidFill>
                  <a:schemeClr val="tx2"/>
                </a:solidFill>
              </a:rPr>
              <a:t>weiter</a:t>
            </a:r>
            <a:r>
              <a:rPr lang="en-US" sz="4000" u="sng" dirty="0">
                <a:solidFill>
                  <a:schemeClr val="tx2"/>
                </a:solidFill>
              </a:rPr>
              <a:t>?</a:t>
            </a:r>
            <a:br>
              <a:rPr lang="en-US" sz="4000" u="sng" dirty="0">
                <a:solidFill>
                  <a:schemeClr val="tx2"/>
                </a:solidFill>
              </a:rPr>
            </a:br>
            <a:r>
              <a:rPr lang="en-US" sz="2400" b="0" dirty="0" err="1"/>
              <a:t>Ein</a:t>
            </a:r>
            <a:r>
              <a:rPr lang="en-US" sz="2400" b="0" dirty="0"/>
              <a:t> </a:t>
            </a:r>
            <a:r>
              <a:rPr lang="en-US" sz="2400" b="0" dirty="0" err="1"/>
              <a:t>einfacher</a:t>
            </a:r>
            <a:r>
              <a:rPr lang="en-US" sz="2400" b="0" dirty="0"/>
              <a:t> </a:t>
            </a:r>
            <a:r>
              <a:rPr lang="en-US" sz="2400" b="0" dirty="0" err="1"/>
              <a:t>Aktionsplan</a:t>
            </a:r>
            <a:r>
              <a:rPr lang="en-US" sz="2400" b="0" dirty="0"/>
              <a:t> </a:t>
            </a:r>
            <a:r>
              <a:rPr lang="en-US" sz="2400" b="0" dirty="0" err="1"/>
              <a:t>für</a:t>
            </a:r>
            <a:r>
              <a:rPr lang="en-US" sz="2400" b="0" dirty="0"/>
              <a:t> </a:t>
            </a:r>
            <a:r>
              <a:rPr lang="en-US" sz="2400" b="0" dirty="0" err="1"/>
              <a:t>Ergebnisorientierte</a:t>
            </a:r>
            <a:r>
              <a:rPr lang="en-US" sz="2400" b="0" dirty="0"/>
              <a:t> </a:t>
            </a:r>
            <a:r>
              <a:rPr lang="en-US" sz="2400" b="0" dirty="0" err="1"/>
              <a:t>Verantwortlichkeit</a:t>
            </a:r>
            <a:endParaRPr lang="en-US" sz="2400" b="0" dirty="0"/>
          </a:p>
        </p:txBody>
      </p:sp>
      <p:sp>
        <p:nvSpPr>
          <p:cNvPr id="1370115" name="Text Box 3"/>
          <p:cNvSpPr txBox="1">
            <a:spLocks noChangeArrowheads="1"/>
          </p:cNvSpPr>
          <p:nvPr/>
        </p:nvSpPr>
        <p:spPr bwMode="auto">
          <a:xfrm>
            <a:off x="492125" y="1466588"/>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b="1">
                <a:solidFill>
                  <a:schemeClr val="tx1"/>
                </a:solidFill>
                <a:latin typeface="Arial Narrow" charset="0"/>
                <a:ea typeface="MS PGothic" charset="0"/>
                <a:cs typeface="MS PGothic" charset="0"/>
              </a:defRPr>
            </a:lvl1pPr>
            <a:lvl2pPr marL="742950" indent="-285750" eaLnBrk="0" hangingPunct="0">
              <a:defRPr sz="2000" b="1">
                <a:solidFill>
                  <a:schemeClr val="tx1"/>
                </a:solidFill>
                <a:latin typeface="Arial Narrow" charset="0"/>
                <a:ea typeface="MS PGothic" charset="0"/>
                <a:cs typeface="MS PGothic" charset="0"/>
              </a:defRPr>
            </a:lvl2pPr>
            <a:lvl3pPr marL="1143000" indent="-228600" eaLnBrk="0" hangingPunct="0">
              <a:defRPr sz="2000" b="1">
                <a:solidFill>
                  <a:schemeClr val="tx1"/>
                </a:solidFill>
                <a:latin typeface="Arial Narrow" charset="0"/>
                <a:ea typeface="MS PGothic" charset="0"/>
                <a:cs typeface="MS PGothic" charset="0"/>
              </a:defRPr>
            </a:lvl3pPr>
            <a:lvl4pPr marL="1600200" indent="-228600" eaLnBrk="0" hangingPunct="0">
              <a:defRPr sz="2000" b="1">
                <a:solidFill>
                  <a:schemeClr val="tx1"/>
                </a:solidFill>
                <a:latin typeface="Arial Narrow" charset="0"/>
                <a:ea typeface="MS PGothic" charset="0"/>
                <a:cs typeface="MS PGothic" charset="0"/>
              </a:defRPr>
            </a:lvl4pPr>
            <a:lvl5pPr marL="2057400" indent="-228600" eaLnBrk="0" hangingPunct="0">
              <a:defRPr sz="2000" b="1">
                <a:solidFill>
                  <a:schemeClr val="tx1"/>
                </a:solidFill>
                <a:latin typeface="Arial Narrow"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9pPr>
          </a:lstStyle>
          <a:p>
            <a:pPr algn="l" eaLnBrk="1" hangingPunct="1">
              <a:spcBef>
                <a:spcPct val="50000"/>
              </a:spcBef>
            </a:pPr>
            <a:r>
              <a:rPr lang="en-US" sz="2400" dirty="0">
                <a:solidFill>
                  <a:schemeClr val="tx2"/>
                </a:solidFill>
              </a:rPr>
              <a:t>SCHIENE 1: </a:t>
            </a:r>
            <a:r>
              <a:rPr lang="en-US" sz="2400" u="sng" dirty="0">
                <a:solidFill>
                  <a:schemeClr val="tx2"/>
                </a:solidFill>
              </a:rPr>
              <a:t>BEVÖLKERUNGSVERANTWORTLICHKEIT</a:t>
            </a:r>
          </a:p>
        </p:txBody>
      </p:sp>
      <p:sp>
        <p:nvSpPr>
          <p:cNvPr id="1370116" name="Text Box 4"/>
          <p:cNvSpPr txBox="1">
            <a:spLocks noChangeArrowheads="1"/>
          </p:cNvSpPr>
          <p:nvPr/>
        </p:nvSpPr>
        <p:spPr bwMode="auto">
          <a:xfrm>
            <a:off x="538162" y="1873232"/>
            <a:ext cx="86058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b="1">
                <a:solidFill>
                  <a:schemeClr val="tx1"/>
                </a:solidFill>
                <a:latin typeface="Arial Narrow" charset="0"/>
                <a:ea typeface="MS PGothic" charset="0"/>
                <a:cs typeface="MS PGothic" charset="0"/>
              </a:defRPr>
            </a:lvl1pPr>
            <a:lvl2pPr marL="742950" indent="-285750" eaLnBrk="0" hangingPunct="0">
              <a:defRPr sz="2000" b="1">
                <a:solidFill>
                  <a:schemeClr val="tx1"/>
                </a:solidFill>
                <a:latin typeface="Arial Narrow" charset="0"/>
                <a:ea typeface="MS PGothic" charset="0"/>
                <a:cs typeface="MS PGothic" charset="0"/>
              </a:defRPr>
            </a:lvl2pPr>
            <a:lvl3pPr marL="1143000" indent="-228600" eaLnBrk="0" hangingPunct="0">
              <a:defRPr sz="2000" b="1">
                <a:solidFill>
                  <a:schemeClr val="tx1"/>
                </a:solidFill>
                <a:latin typeface="Arial Narrow" charset="0"/>
                <a:ea typeface="MS PGothic" charset="0"/>
                <a:cs typeface="MS PGothic" charset="0"/>
              </a:defRPr>
            </a:lvl3pPr>
            <a:lvl4pPr marL="1600200" indent="-228600" eaLnBrk="0" hangingPunct="0">
              <a:defRPr sz="2000" b="1">
                <a:solidFill>
                  <a:schemeClr val="tx1"/>
                </a:solidFill>
                <a:latin typeface="Arial Narrow" charset="0"/>
                <a:ea typeface="MS PGothic" charset="0"/>
                <a:cs typeface="MS PGothic" charset="0"/>
              </a:defRPr>
            </a:lvl4pPr>
            <a:lvl5pPr marL="2057400" indent="-228600" eaLnBrk="0" hangingPunct="0">
              <a:defRPr sz="2000" b="1">
                <a:solidFill>
                  <a:schemeClr val="tx1"/>
                </a:solidFill>
                <a:latin typeface="Arial Narrow"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9pPr>
          </a:lstStyle>
          <a:p>
            <a:pPr algn="l" eaLnBrk="1" hangingPunct="1">
              <a:spcBef>
                <a:spcPct val="50000"/>
              </a:spcBef>
            </a:pPr>
            <a:r>
              <a:rPr lang="en-US" sz="2800" b="0" dirty="0">
                <a:sym typeface="WP TypographicSymbols" charset="0"/>
              </a:rPr>
              <a:t>●</a:t>
            </a:r>
            <a:r>
              <a:rPr lang="en-US" sz="2400" b="0" dirty="0"/>
              <a:t>  </a:t>
            </a:r>
            <a:r>
              <a:rPr lang="en-US" sz="2400" b="0" dirty="0" err="1"/>
              <a:t>Bestimmen</a:t>
            </a:r>
            <a:r>
              <a:rPr lang="en-US" sz="2400" b="0" dirty="0"/>
              <a:t> </a:t>
            </a:r>
            <a:r>
              <a:rPr lang="en-US" sz="2400" b="0" dirty="0" err="1"/>
              <a:t>Sie</a:t>
            </a:r>
            <a:r>
              <a:rPr lang="en-US" sz="2400" b="0" dirty="0"/>
              <a:t> </a:t>
            </a:r>
            <a:r>
              <a:rPr lang="en-US" sz="2400" b="0" dirty="0" err="1" smtClean="0"/>
              <a:t>Bevölkerungsergebnisse</a:t>
            </a:r>
            <a:r>
              <a:rPr lang="en-US" sz="2400" b="0" dirty="0" smtClean="0"/>
              <a:t>.  </a:t>
            </a:r>
            <a:r>
              <a:rPr lang="en-US" sz="2400" b="0" dirty="0"/>
              <a:t/>
            </a:r>
            <a:br>
              <a:rPr lang="en-US" sz="2400" b="0" dirty="0"/>
            </a:br>
            <a:r>
              <a:rPr lang="en-US" sz="2800" b="0" dirty="0">
                <a:sym typeface="WP TypographicSymbols" charset="0"/>
              </a:rPr>
              <a:t>●</a:t>
            </a:r>
            <a:r>
              <a:rPr lang="en-US" sz="2400" b="0" dirty="0"/>
              <a:t> </a:t>
            </a:r>
            <a:r>
              <a:rPr lang="en-US" sz="2400" b="0" dirty="0" smtClean="0"/>
              <a:t> </a:t>
            </a:r>
            <a:r>
              <a:rPr lang="en-US" sz="2400" b="0" dirty="0" err="1" smtClean="0"/>
              <a:t>Führen</a:t>
            </a:r>
            <a:r>
              <a:rPr lang="en-US" sz="2400" b="0" dirty="0" smtClean="0"/>
              <a:t> </a:t>
            </a:r>
            <a:r>
              <a:rPr lang="en-US" sz="2400" b="0" dirty="0" err="1"/>
              <a:t>Sie</a:t>
            </a:r>
            <a:r>
              <a:rPr lang="en-US" sz="2400" b="0" dirty="0"/>
              <a:t> </a:t>
            </a:r>
            <a:r>
              <a:rPr lang="en-US" sz="2400" b="0" dirty="0" err="1"/>
              <a:t>Indikatoren</a:t>
            </a:r>
            <a:r>
              <a:rPr lang="en-US" sz="2400" b="0" dirty="0"/>
              <a:t>, Baselines und </a:t>
            </a:r>
            <a:r>
              <a:rPr lang="en-US" sz="2400" b="0" dirty="0" err="1"/>
              <a:t>Grafiken</a:t>
            </a:r>
            <a:r>
              <a:rPr lang="en-US" sz="2400" b="0" dirty="0"/>
              <a:t> an der Wand </a:t>
            </a:r>
            <a:r>
              <a:rPr lang="en-US" sz="2400" b="0" dirty="0" err="1" smtClean="0"/>
              <a:t>ein</a:t>
            </a:r>
            <a:r>
              <a:rPr lang="en-US" sz="2400" b="0" dirty="0" smtClean="0"/>
              <a:t>.</a:t>
            </a:r>
            <a:br>
              <a:rPr lang="en-US" sz="2400" b="0" dirty="0" smtClean="0"/>
            </a:br>
            <a:r>
              <a:rPr lang="en-US" sz="2800" b="0" dirty="0" smtClean="0">
                <a:sym typeface="WP TypographicSymbols" charset="0"/>
              </a:rPr>
              <a:t>●  </a:t>
            </a:r>
            <a:r>
              <a:rPr lang="en-US" sz="2400" b="0" dirty="0" err="1" smtClean="0">
                <a:sym typeface="WP TypographicSymbols" charset="0"/>
              </a:rPr>
              <a:t>Erstellen</a:t>
            </a:r>
            <a:r>
              <a:rPr lang="en-US" sz="2400" b="0" dirty="0" smtClean="0">
                <a:sym typeface="WP TypographicSymbols" charset="0"/>
              </a:rPr>
              <a:t> </a:t>
            </a:r>
            <a:r>
              <a:rPr lang="en-US" sz="2400" b="0" dirty="0" err="1">
                <a:sym typeface="WP TypographicSymbols" charset="0"/>
              </a:rPr>
              <a:t>Sie</a:t>
            </a:r>
            <a:r>
              <a:rPr lang="en-US" sz="2400" b="0" dirty="0">
                <a:sym typeface="WP TypographicSymbols" charset="0"/>
              </a:rPr>
              <a:t> </a:t>
            </a:r>
            <a:r>
              <a:rPr lang="en-US" sz="2400" b="0" dirty="0" err="1">
                <a:sym typeface="WP TypographicSymbols" charset="0"/>
              </a:rPr>
              <a:t>Berichtskarten</a:t>
            </a:r>
            <a:r>
              <a:rPr lang="en-US" sz="2400" b="0" dirty="0">
                <a:sym typeface="WP TypographicSymbols" charset="0"/>
              </a:rPr>
              <a:t> </a:t>
            </a:r>
            <a:r>
              <a:rPr lang="en-US" sz="2400" b="0" dirty="0" err="1">
                <a:sym typeface="WP TypographicSymbols" charset="0"/>
              </a:rPr>
              <a:t>für</a:t>
            </a:r>
            <a:r>
              <a:rPr lang="en-US" sz="2400" b="0" dirty="0">
                <a:sym typeface="WP TypographicSymbols" charset="0"/>
              </a:rPr>
              <a:t> </a:t>
            </a:r>
            <a:r>
              <a:rPr lang="en-US" sz="2400" b="0" dirty="0" err="1" smtClean="0">
                <a:sym typeface="WP TypographicSymbols" charset="0"/>
              </a:rPr>
              <a:t>Indikatoren</a:t>
            </a:r>
            <a:r>
              <a:rPr lang="en-US" sz="2400" b="0" dirty="0" smtClean="0">
                <a:sym typeface="WP TypographicSymbols" charset="0"/>
              </a:rPr>
              <a:t>. </a:t>
            </a:r>
            <a:r>
              <a:rPr lang="en-US" sz="2400" b="0" dirty="0"/>
              <a:t/>
            </a:r>
            <a:br>
              <a:rPr lang="en-US" sz="2400" b="0" dirty="0"/>
            </a:br>
            <a:r>
              <a:rPr lang="en-US" sz="2800" b="0" dirty="0">
                <a:sym typeface="WP TypographicSymbols" charset="0"/>
              </a:rPr>
              <a:t>●</a:t>
            </a:r>
            <a:r>
              <a:rPr lang="en-US" sz="2400" b="0" dirty="0"/>
              <a:t> </a:t>
            </a:r>
            <a:r>
              <a:rPr lang="en-US" sz="2400" b="0" dirty="0" smtClean="0"/>
              <a:t> </a:t>
            </a:r>
            <a:r>
              <a:rPr lang="en-US" sz="2400" b="0" dirty="0" err="1" smtClean="0"/>
              <a:t>Organisieren</a:t>
            </a:r>
            <a:r>
              <a:rPr lang="en-US" sz="2400" b="0" dirty="0" smtClean="0"/>
              <a:t> </a:t>
            </a:r>
            <a:r>
              <a:rPr lang="en-US" sz="2400" b="0" dirty="0" err="1"/>
              <a:t>Sie</a:t>
            </a:r>
            <a:r>
              <a:rPr lang="en-US" sz="2400" b="0" dirty="0"/>
              <a:t> </a:t>
            </a:r>
            <a:r>
              <a:rPr lang="en-US" sz="2400" b="0" dirty="0" err="1"/>
              <a:t>Tische</a:t>
            </a:r>
            <a:r>
              <a:rPr lang="en-US" sz="2400" b="0" dirty="0"/>
              <a:t> (</a:t>
            </a:r>
            <a:r>
              <a:rPr lang="en-US" sz="2400" b="0" dirty="0" err="1"/>
              <a:t>Aktionsgruppen</a:t>
            </a:r>
            <a:r>
              <a:rPr lang="en-US" sz="2400" b="0" dirty="0"/>
              <a:t>) </a:t>
            </a:r>
            <a:r>
              <a:rPr lang="en-US" sz="2400" b="0" dirty="0" err="1"/>
              <a:t>zum</a:t>
            </a:r>
            <a:r>
              <a:rPr lang="en-US" sz="2400" b="0" dirty="0"/>
              <a:t> </a:t>
            </a:r>
            <a:r>
              <a:rPr lang="ja-JP" altLang="en-US" sz="2400" b="0" dirty="0"/>
              <a:t>“</a:t>
            </a:r>
            <a:r>
              <a:rPr lang="en-US" altLang="ja-JP" sz="2400" b="0" dirty="0" err="1"/>
              <a:t>Kurven</a:t>
            </a:r>
            <a:r>
              <a:rPr lang="en-US" altLang="ja-JP" sz="2400" b="0" dirty="0"/>
              <a:t> </a:t>
            </a:r>
            <a:r>
              <a:rPr lang="en-US" altLang="ja-JP" sz="2400" b="0" dirty="0" err="1"/>
              <a:t>verändern</a:t>
            </a:r>
            <a:r>
              <a:rPr lang="ja-JP" altLang="en-US" sz="2400" b="0" dirty="0" smtClean="0"/>
              <a:t>”</a:t>
            </a:r>
            <a:r>
              <a:rPr lang="de-DE" altLang="ja-JP" sz="2400" b="0" dirty="0" smtClean="0"/>
              <a:t>.</a:t>
            </a:r>
            <a:endParaRPr lang="en-US" sz="2400" b="0" dirty="0"/>
          </a:p>
        </p:txBody>
      </p:sp>
      <p:sp>
        <p:nvSpPr>
          <p:cNvPr id="1370117" name="Text Box 5"/>
          <p:cNvSpPr txBox="1">
            <a:spLocks noChangeArrowheads="1"/>
          </p:cNvSpPr>
          <p:nvPr/>
        </p:nvSpPr>
        <p:spPr bwMode="auto">
          <a:xfrm>
            <a:off x="492125" y="3886262"/>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b="1">
                <a:solidFill>
                  <a:schemeClr val="tx1"/>
                </a:solidFill>
                <a:latin typeface="Arial Narrow" charset="0"/>
                <a:ea typeface="MS PGothic" charset="0"/>
                <a:cs typeface="MS PGothic" charset="0"/>
              </a:defRPr>
            </a:lvl1pPr>
            <a:lvl2pPr marL="742950" indent="-285750" eaLnBrk="0" hangingPunct="0">
              <a:defRPr sz="2000" b="1">
                <a:solidFill>
                  <a:schemeClr val="tx1"/>
                </a:solidFill>
                <a:latin typeface="Arial Narrow" charset="0"/>
                <a:ea typeface="MS PGothic" charset="0"/>
                <a:cs typeface="MS PGothic" charset="0"/>
              </a:defRPr>
            </a:lvl2pPr>
            <a:lvl3pPr marL="1143000" indent="-228600" eaLnBrk="0" hangingPunct="0">
              <a:defRPr sz="2000" b="1">
                <a:solidFill>
                  <a:schemeClr val="tx1"/>
                </a:solidFill>
                <a:latin typeface="Arial Narrow" charset="0"/>
                <a:ea typeface="MS PGothic" charset="0"/>
                <a:cs typeface="MS PGothic" charset="0"/>
              </a:defRPr>
            </a:lvl3pPr>
            <a:lvl4pPr marL="1600200" indent="-228600" eaLnBrk="0" hangingPunct="0">
              <a:defRPr sz="2000" b="1">
                <a:solidFill>
                  <a:schemeClr val="tx1"/>
                </a:solidFill>
                <a:latin typeface="Arial Narrow" charset="0"/>
                <a:ea typeface="MS PGothic" charset="0"/>
                <a:cs typeface="MS PGothic" charset="0"/>
              </a:defRPr>
            </a:lvl4pPr>
            <a:lvl5pPr marL="2057400" indent="-228600" eaLnBrk="0" hangingPunct="0">
              <a:defRPr sz="2000" b="1">
                <a:solidFill>
                  <a:schemeClr val="tx1"/>
                </a:solidFill>
                <a:latin typeface="Arial Narrow"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9pPr>
          </a:lstStyle>
          <a:p>
            <a:pPr algn="l" eaLnBrk="1" hangingPunct="1">
              <a:spcBef>
                <a:spcPct val="50000"/>
              </a:spcBef>
            </a:pPr>
            <a:r>
              <a:rPr lang="en-US" sz="2400" dirty="0">
                <a:solidFill>
                  <a:schemeClr val="tx2"/>
                </a:solidFill>
              </a:rPr>
              <a:t>SCHIENE 2: </a:t>
            </a:r>
            <a:r>
              <a:rPr lang="en-US" sz="2400" u="sng" dirty="0">
                <a:solidFill>
                  <a:schemeClr val="tx2"/>
                </a:solidFill>
              </a:rPr>
              <a:t>LEISTUNGSVERANTWORTLICHKEIT</a:t>
            </a:r>
          </a:p>
        </p:txBody>
      </p:sp>
      <p:sp>
        <p:nvSpPr>
          <p:cNvPr id="1370118" name="Text Box 6"/>
          <p:cNvSpPr txBox="1">
            <a:spLocks noChangeArrowheads="1"/>
          </p:cNvSpPr>
          <p:nvPr/>
        </p:nvSpPr>
        <p:spPr bwMode="auto">
          <a:xfrm>
            <a:off x="514988" y="4321170"/>
            <a:ext cx="829711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000" b="1">
                <a:solidFill>
                  <a:schemeClr val="tx1"/>
                </a:solidFill>
                <a:latin typeface="Arial Narrow" charset="0"/>
                <a:ea typeface="MS PGothic" charset="0"/>
                <a:cs typeface="MS PGothic" charset="0"/>
              </a:defRPr>
            </a:lvl1pPr>
            <a:lvl2pPr marL="742950" indent="-285750" eaLnBrk="0" hangingPunct="0">
              <a:defRPr sz="2000" b="1">
                <a:solidFill>
                  <a:schemeClr val="tx1"/>
                </a:solidFill>
                <a:latin typeface="Arial Narrow" charset="0"/>
                <a:ea typeface="MS PGothic" charset="0"/>
                <a:cs typeface="MS PGothic" charset="0"/>
              </a:defRPr>
            </a:lvl2pPr>
            <a:lvl3pPr marL="1143000" indent="-228600" eaLnBrk="0" hangingPunct="0">
              <a:defRPr sz="2000" b="1">
                <a:solidFill>
                  <a:schemeClr val="tx1"/>
                </a:solidFill>
                <a:latin typeface="Arial Narrow" charset="0"/>
                <a:ea typeface="MS PGothic" charset="0"/>
                <a:cs typeface="MS PGothic" charset="0"/>
              </a:defRPr>
            </a:lvl3pPr>
            <a:lvl4pPr marL="1600200" indent="-228600" eaLnBrk="0" hangingPunct="0">
              <a:defRPr sz="2000" b="1">
                <a:solidFill>
                  <a:schemeClr val="tx1"/>
                </a:solidFill>
                <a:latin typeface="Arial Narrow" charset="0"/>
                <a:ea typeface="MS PGothic" charset="0"/>
                <a:cs typeface="MS PGothic" charset="0"/>
              </a:defRPr>
            </a:lvl4pPr>
            <a:lvl5pPr marL="2057400" indent="-228600" eaLnBrk="0" hangingPunct="0">
              <a:defRPr sz="2000" b="1">
                <a:solidFill>
                  <a:schemeClr val="tx1"/>
                </a:solidFill>
                <a:latin typeface="Arial Narrow" charset="0"/>
                <a:ea typeface="MS PGothic" charset="0"/>
                <a:cs typeface="MS PGothic" charset="0"/>
              </a:defRPr>
            </a:lvl5pPr>
            <a:lvl6pPr marL="25146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6pPr>
            <a:lvl7pPr marL="29718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7pPr>
            <a:lvl8pPr marL="34290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8pPr>
            <a:lvl9pPr marL="3886200" indent="-228600" algn="ctr" eaLnBrk="0" fontAlgn="base" hangingPunct="0">
              <a:spcBef>
                <a:spcPct val="0"/>
              </a:spcBef>
              <a:spcAft>
                <a:spcPct val="0"/>
              </a:spcAft>
              <a:defRPr sz="2000" b="1">
                <a:solidFill>
                  <a:schemeClr val="tx1"/>
                </a:solidFill>
                <a:latin typeface="Arial Narrow" charset="0"/>
                <a:ea typeface="MS PGothic" charset="0"/>
                <a:cs typeface="MS PGothic" charset="0"/>
              </a:defRPr>
            </a:lvl9pPr>
          </a:lstStyle>
          <a:p>
            <a:pPr algn="l" eaLnBrk="1" hangingPunct="1">
              <a:spcBef>
                <a:spcPct val="50000"/>
              </a:spcBef>
            </a:pPr>
            <a:r>
              <a:rPr lang="en-US" sz="2800" b="0" dirty="0">
                <a:sym typeface="WP TypographicSymbols" charset="0"/>
              </a:rPr>
              <a:t>●</a:t>
            </a:r>
            <a:r>
              <a:rPr lang="en-US" sz="2400" b="0" dirty="0"/>
              <a:t>  </a:t>
            </a:r>
            <a:r>
              <a:rPr lang="en-US" sz="2400" b="0" dirty="0" err="1"/>
              <a:t>Leistungsbemessungen</a:t>
            </a:r>
            <a:r>
              <a:rPr lang="en-US" sz="2400" b="0" dirty="0"/>
              <a:t> und </a:t>
            </a:r>
            <a:r>
              <a:rPr lang="en-US" sz="2400" b="0" dirty="0" err="1"/>
              <a:t>Grafiken</a:t>
            </a:r>
            <a:r>
              <a:rPr lang="en-US" sz="2400" b="0" dirty="0"/>
              <a:t> an der Wand, </a:t>
            </a:r>
            <a:r>
              <a:rPr lang="en-US" sz="2400" b="0" dirty="0" err="1"/>
              <a:t>für</a:t>
            </a:r>
            <a:r>
              <a:rPr lang="en-US" sz="2400" b="0" dirty="0"/>
              <a:t> </a:t>
            </a:r>
            <a:r>
              <a:rPr lang="en-US" sz="2400" b="0" dirty="0" err="1"/>
              <a:t>Programme</a:t>
            </a:r>
            <a:r>
              <a:rPr lang="en-US" sz="2400" b="0" dirty="0" smtClean="0"/>
              <a:t>,</a:t>
            </a:r>
            <a:br>
              <a:rPr lang="en-US" sz="2400" b="0" dirty="0" smtClean="0"/>
            </a:br>
            <a:r>
              <a:rPr lang="en-US" sz="2400" b="0" dirty="0" smtClean="0"/>
              <a:t>      </a:t>
            </a:r>
            <a:r>
              <a:rPr lang="en-US" sz="2400" b="0" dirty="0" err="1"/>
              <a:t>Agenturen</a:t>
            </a:r>
            <a:r>
              <a:rPr lang="en-US" sz="2400" b="0" dirty="0"/>
              <a:t>, und </a:t>
            </a:r>
            <a:r>
              <a:rPr lang="en-US" sz="2400" b="0" dirty="0" err="1" smtClean="0"/>
              <a:t>Dienstleister</a:t>
            </a:r>
            <a:r>
              <a:rPr lang="en-US" sz="2400" b="0" dirty="0" smtClean="0"/>
              <a:t>.</a:t>
            </a:r>
            <a:r>
              <a:rPr lang="en-US" sz="2400" b="0" dirty="0"/>
              <a:t/>
            </a:r>
            <a:br>
              <a:rPr lang="en-US" sz="2400" b="0" dirty="0"/>
            </a:br>
            <a:r>
              <a:rPr lang="en-US" sz="2800" b="0" dirty="0">
                <a:sym typeface="WP TypographicSymbols" charset="0"/>
              </a:rPr>
              <a:t>●</a:t>
            </a:r>
            <a:r>
              <a:rPr lang="en-US" sz="2400" b="0" dirty="0"/>
              <a:t>  </a:t>
            </a:r>
            <a:r>
              <a:rPr lang="en-US" sz="2400" b="0" dirty="0" err="1"/>
              <a:t>Verwenden</a:t>
            </a:r>
            <a:r>
              <a:rPr lang="en-US" sz="2400" b="0" dirty="0"/>
              <a:t> </a:t>
            </a:r>
            <a:r>
              <a:rPr lang="en-US" sz="2400" b="0" dirty="0" err="1"/>
              <a:t>Sie</a:t>
            </a:r>
            <a:r>
              <a:rPr lang="en-US" sz="2400" b="0" dirty="0"/>
              <a:t>  die 7 </a:t>
            </a:r>
            <a:r>
              <a:rPr lang="en-US" sz="2400" b="0" dirty="0" err="1"/>
              <a:t>Fragen</a:t>
            </a:r>
            <a:r>
              <a:rPr lang="en-US" sz="2400" b="0" dirty="0"/>
              <a:t>, </a:t>
            </a:r>
            <a:r>
              <a:rPr lang="en-US" sz="2400" b="0" dirty="0" smtClean="0"/>
              <a:t> </a:t>
            </a:r>
            <a:r>
              <a:rPr lang="en-US" sz="2400" b="0" dirty="0" err="1" smtClean="0"/>
              <a:t>Abteilungsleiter</a:t>
            </a:r>
            <a:r>
              <a:rPr lang="en-US" sz="2400" b="0" dirty="0" smtClean="0"/>
              <a:t> </a:t>
            </a:r>
            <a:r>
              <a:rPr lang="en-US" sz="2400" b="0" dirty="0" err="1" smtClean="0"/>
              <a:t>für</a:t>
            </a:r>
            <a:r>
              <a:rPr lang="en-US" sz="2400" b="0" dirty="0" smtClean="0"/>
              <a:t> </a:t>
            </a:r>
            <a:r>
              <a:rPr lang="en-US" sz="2400" b="0" dirty="0" err="1" smtClean="0"/>
              <a:t>Abteilungsleiter</a:t>
            </a:r>
            <a:r>
              <a:rPr lang="en-US" sz="2400" b="0" dirty="0" smtClean="0"/>
              <a:t> und</a:t>
            </a:r>
            <a:br>
              <a:rPr lang="en-US" sz="2400" b="0" dirty="0" smtClean="0"/>
            </a:br>
            <a:r>
              <a:rPr lang="en-US" sz="2400" b="0" dirty="0" smtClean="0"/>
              <a:t>     </a:t>
            </a:r>
            <a:r>
              <a:rPr lang="en-US" sz="2400" b="0" dirty="0" err="1"/>
              <a:t>Programm</a:t>
            </a:r>
            <a:r>
              <a:rPr lang="en-US" sz="2400" b="0" dirty="0"/>
              <a:t> </a:t>
            </a:r>
            <a:r>
              <a:rPr lang="en-US" sz="2400" b="0" dirty="0" err="1" smtClean="0"/>
              <a:t>für</a:t>
            </a:r>
            <a:r>
              <a:rPr lang="en-US" sz="2400" b="0" dirty="0" smtClean="0"/>
              <a:t>  </a:t>
            </a:r>
            <a:r>
              <a:rPr lang="en-US" sz="2400" b="0" dirty="0" err="1" smtClean="0"/>
              <a:t>Programm</a:t>
            </a:r>
            <a:r>
              <a:rPr lang="en-US" sz="2400" b="0" dirty="0" smtClean="0"/>
              <a:t> </a:t>
            </a:r>
            <a:r>
              <a:rPr lang="en-US" sz="2400" b="0" dirty="0" err="1"/>
              <a:t>beim</a:t>
            </a:r>
            <a:r>
              <a:rPr lang="en-US" sz="2400" b="0" dirty="0"/>
              <a:t> </a:t>
            </a:r>
            <a:r>
              <a:rPr lang="en-US" sz="2400" b="0" dirty="0" err="1"/>
              <a:t>Managen</a:t>
            </a:r>
            <a:r>
              <a:rPr lang="en-US" sz="2400" b="0" dirty="0"/>
              <a:t>, </a:t>
            </a:r>
            <a:r>
              <a:rPr lang="en-US" sz="2400" b="0" dirty="0" err="1"/>
              <a:t>Budgetaufstellen</a:t>
            </a:r>
            <a:r>
              <a:rPr lang="en-US" sz="2400" b="0" dirty="0"/>
              <a:t> und </a:t>
            </a:r>
            <a:r>
              <a:rPr lang="en-US" sz="2400" b="0" dirty="0" err="1" smtClean="0"/>
              <a:t>bei</a:t>
            </a:r>
            <a:r>
              <a:rPr lang="en-US" sz="2400" b="0" dirty="0" smtClean="0"/>
              <a:t/>
            </a:r>
            <a:br>
              <a:rPr lang="en-US" sz="2400" b="0" dirty="0" smtClean="0"/>
            </a:br>
            <a:r>
              <a:rPr lang="en-US" sz="2400" b="0" dirty="0" smtClean="0"/>
              <a:t>    der </a:t>
            </a:r>
            <a:r>
              <a:rPr lang="en-US" sz="2400" b="0" dirty="0" err="1" smtClean="0"/>
              <a:t>Strategischen</a:t>
            </a:r>
            <a:r>
              <a:rPr lang="en-US" sz="2400" b="0" dirty="0" smtClean="0"/>
              <a:t> </a:t>
            </a:r>
            <a:r>
              <a:rPr lang="en-US" sz="2400" b="0" dirty="0" err="1"/>
              <a:t>Planung</a:t>
            </a:r>
            <a:r>
              <a:rPr lang="en-US" sz="2400" b="0" dirty="0"/>
              <a:t>.</a:t>
            </a:r>
          </a:p>
        </p:txBody>
      </p:sp>
    </p:spTree>
    <p:extLst>
      <p:ext uri="{BB962C8B-B14F-4D97-AF65-F5344CB8AC3E}">
        <p14:creationId xmlns:p14="http://schemas.microsoft.com/office/powerpoint/2010/main" val="13224364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70115"/>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1370116"/>
                                        </p:tgtEl>
                                        <p:attrNameLst>
                                          <p:attrName>style.visibility</p:attrName>
                                        </p:attrNameLst>
                                      </p:cBhvr>
                                      <p:to>
                                        <p:strVal val="visible"/>
                                      </p:to>
                                    </p:set>
                                    <p:animEffect transition="in" filter="wipe(up)">
                                      <p:cBhvr>
                                        <p:cTn id="10" dur="500"/>
                                        <p:tgtEl>
                                          <p:spTgt spid="13701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70117"/>
                                        </p:tgtEl>
                                        <p:attrNameLst>
                                          <p:attrName>style.visibility</p:attrName>
                                        </p:attrNameLst>
                                      </p:cBhvr>
                                      <p:to>
                                        <p:strVal val="visible"/>
                                      </p:to>
                                    </p:set>
                                  </p:childTnLst>
                                </p:cTn>
                              </p:par>
                            </p:childTnLst>
                          </p:cTn>
                        </p:par>
                        <p:par>
                          <p:cTn id="15" fill="hold" nodeType="afterGroup">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370118"/>
                                        </p:tgtEl>
                                        <p:attrNameLst>
                                          <p:attrName>style.visibility</p:attrName>
                                        </p:attrNameLst>
                                      </p:cBhvr>
                                      <p:to>
                                        <p:strVal val="visible"/>
                                      </p:to>
                                    </p:set>
                                    <p:animEffect transition="in" filter="wipe(up)">
                                      <p:cBhvr>
                                        <p:cTn id="18" dur="500"/>
                                        <p:tgtEl>
                                          <p:spTgt spid="137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15" grpId="0" autoUpdateAnimBg="0"/>
      <p:bldP spid="1370116" grpId="0" autoUpdateAnimBg="0"/>
      <p:bldP spid="1370117" grpId="0" autoUpdateAnimBg="0"/>
      <p:bldP spid="1370118"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624460" y="172279"/>
            <a:ext cx="6019800" cy="1219200"/>
          </a:xfrm>
        </p:spPr>
        <p:txBody>
          <a:bodyPr/>
          <a:lstStyle/>
          <a:p>
            <a:pPr algn="ctr" eaLnBrk="1" hangingPunct="1"/>
            <a:r>
              <a:rPr lang="en-US" sz="5400" dirty="0" err="1">
                <a:latin typeface="Arial" charset="0"/>
                <a:ea typeface="MS PGothic" charset="0"/>
              </a:rPr>
              <a:t>Nächste</a:t>
            </a:r>
            <a:r>
              <a:rPr lang="en-US" sz="5400" dirty="0">
                <a:latin typeface="Arial" charset="0"/>
                <a:ea typeface="MS PGothic" charset="0"/>
              </a:rPr>
              <a:t> </a:t>
            </a:r>
            <a:r>
              <a:rPr lang="en-US" sz="5400" dirty="0" err="1">
                <a:latin typeface="Arial" charset="0"/>
                <a:ea typeface="MS PGothic" charset="0"/>
              </a:rPr>
              <a:t>Schritte</a:t>
            </a:r>
            <a:r>
              <a:rPr lang="en-US" sz="5400" dirty="0">
                <a:latin typeface="Arial" charset="0"/>
                <a:ea typeface="MS PGothic" charset="0"/>
              </a:rPr>
              <a:t>:</a:t>
            </a:r>
          </a:p>
        </p:txBody>
      </p:sp>
      <p:sp>
        <p:nvSpPr>
          <p:cNvPr id="1689603" name="Rectangle 3"/>
          <p:cNvSpPr>
            <a:spLocks noChangeArrowheads="1"/>
          </p:cNvSpPr>
          <p:nvPr/>
        </p:nvSpPr>
        <p:spPr bwMode="auto">
          <a:xfrm>
            <a:off x="1379293" y="1175830"/>
            <a:ext cx="6461125" cy="181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r>
              <a:rPr lang="en-US" sz="2800" b="0" dirty="0" smtClean="0">
                <a:solidFill>
                  <a:schemeClr val="tx2"/>
                </a:solidFill>
              </a:rPr>
              <a:t>1.	Was </a:t>
            </a:r>
            <a:r>
              <a:rPr lang="en-US" sz="2800" b="0" dirty="0" err="1">
                <a:solidFill>
                  <a:schemeClr val="tx2"/>
                </a:solidFill>
              </a:rPr>
              <a:t>ist</a:t>
            </a:r>
            <a:r>
              <a:rPr lang="en-US" sz="2800" b="0" dirty="0">
                <a:solidFill>
                  <a:schemeClr val="tx2"/>
                </a:solidFill>
              </a:rPr>
              <a:t> </a:t>
            </a:r>
            <a:r>
              <a:rPr lang="en-US" sz="2800" b="0" dirty="0" err="1">
                <a:solidFill>
                  <a:schemeClr val="tx2"/>
                </a:solidFill>
              </a:rPr>
              <a:t>eine</a:t>
            </a:r>
            <a:r>
              <a:rPr lang="en-US" sz="2800" b="0" dirty="0">
                <a:solidFill>
                  <a:schemeClr val="tx2"/>
                </a:solidFill>
              </a:rPr>
              <a:t> </a:t>
            </a:r>
            <a:r>
              <a:rPr lang="en-US" sz="2800" b="0" dirty="0" err="1">
                <a:solidFill>
                  <a:schemeClr val="tx2"/>
                </a:solidFill>
              </a:rPr>
              <a:t>Sache</a:t>
            </a:r>
            <a:r>
              <a:rPr lang="en-US" sz="2800" b="0" dirty="0">
                <a:solidFill>
                  <a:schemeClr val="tx2"/>
                </a:solidFill>
              </a:rPr>
              <a:t>, die </a:t>
            </a:r>
            <a:r>
              <a:rPr lang="en-US" sz="2800" b="0" dirty="0" err="1">
                <a:solidFill>
                  <a:schemeClr val="tx2"/>
                </a:solidFill>
              </a:rPr>
              <a:t>ich</a:t>
            </a:r>
            <a:r>
              <a:rPr lang="en-US" sz="2800" b="0" dirty="0">
                <a:solidFill>
                  <a:schemeClr val="tx2"/>
                </a:solidFill>
              </a:rPr>
              <a:t> </a:t>
            </a:r>
            <a:r>
              <a:rPr lang="en-US" sz="2800" b="0" dirty="0" err="1">
                <a:solidFill>
                  <a:schemeClr val="tx2"/>
                </a:solidFill>
              </a:rPr>
              <a:t>persönlich</a:t>
            </a:r>
            <a:r>
              <a:rPr lang="en-US" sz="2800" b="0" dirty="0">
                <a:solidFill>
                  <a:schemeClr val="tx2"/>
                </a:solidFill>
              </a:rPr>
              <a:t> </a:t>
            </a:r>
            <a:r>
              <a:rPr lang="en-US" sz="2800" b="0" dirty="0" smtClean="0">
                <a:solidFill>
                  <a:schemeClr val="tx2"/>
                </a:solidFill>
              </a:rPr>
              <a:t>	</a:t>
            </a:r>
            <a:r>
              <a:rPr lang="en-US" sz="2800" b="0" dirty="0" err="1" smtClean="0">
                <a:solidFill>
                  <a:schemeClr val="tx2"/>
                </a:solidFill>
              </a:rPr>
              <a:t>mit</a:t>
            </a:r>
            <a:r>
              <a:rPr lang="en-US" sz="2800" b="0" dirty="0" smtClean="0">
                <a:solidFill>
                  <a:schemeClr val="tx2"/>
                </a:solidFill>
              </a:rPr>
              <a:t> </a:t>
            </a:r>
            <a:r>
              <a:rPr lang="en-US" sz="2800" b="0" dirty="0" err="1" smtClean="0">
                <a:solidFill>
                  <a:schemeClr val="tx2"/>
                </a:solidFill>
              </a:rPr>
              <a:t>dem</a:t>
            </a:r>
            <a:r>
              <a:rPr lang="en-US" sz="2800" b="0" dirty="0" smtClean="0">
                <a:solidFill>
                  <a:schemeClr val="tx2"/>
                </a:solidFill>
              </a:rPr>
              <a:t> </a:t>
            </a:r>
            <a:r>
              <a:rPr lang="en-US" sz="2800" b="0" dirty="0" err="1">
                <a:solidFill>
                  <a:schemeClr val="tx2"/>
                </a:solidFill>
              </a:rPr>
              <a:t>anfangen</a:t>
            </a:r>
            <a:r>
              <a:rPr lang="en-US" sz="2800" b="0" dirty="0">
                <a:solidFill>
                  <a:schemeClr val="tx2"/>
                </a:solidFill>
              </a:rPr>
              <a:t> </a:t>
            </a:r>
            <a:r>
              <a:rPr lang="en-US" sz="2800" b="0" dirty="0" err="1">
                <a:solidFill>
                  <a:schemeClr val="tx2"/>
                </a:solidFill>
              </a:rPr>
              <a:t>könnte</a:t>
            </a:r>
            <a:r>
              <a:rPr lang="en-US" sz="2800" b="0" dirty="0">
                <a:solidFill>
                  <a:schemeClr val="tx2"/>
                </a:solidFill>
              </a:rPr>
              <a:t>, was </a:t>
            </a:r>
            <a:r>
              <a:rPr lang="en-US" sz="2800" b="0" dirty="0" err="1">
                <a:solidFill>
                  <a:schemeClr val="tx2"/>
                </a:solidFill>
              </a:rPr>
              <a:t>ich</a:t>
            </a:r>
            <a:r>
              <a:rPr lang="en-US" sz="2800" b="0" dirty="0">
                <a:solidFill>
                  <a:schemeClr val="tx2"/>
                </a:solidFill>
              </a:rPr>
              <a:t> </a:t>
            </a:r>
            <a:r>
              <a:rPr lang="en-US" sz="2800" b="0" dirty="0" err="1">
                <a:solidFill>
                  <a:schemeClr val="tx2"/>
                </a:solidFill>
              </a:rPr>
              <a:t>heute</a:t>
            </a:r>
            <a:r>
              <a:rPr lang="en-US" sz="2800" b="0" dirty="0">
                <a:solidFill>
                  <a:schemeClr val="tx2"/>
                </a:solidFill>
              </a:rPr>
              <a:t> </a:t>
            </a:r>
            <a:r>
              <a:rPr lang="en-US" sz="2800" b="0" dirty="0" smtClean="0">
                <a:solidFill>
                  <a:schemeClr val="tx2"/>
                </a:solidFill>
              </a:rPr>
              <a:t>	</a:t>
            </a:r>
            <a:r>
              <a:rPr lang="en-US" sz="2800" b="0" dirty="0" err="1" smtClean="0">
                <a:solidFill>
                  <a:schemeClr val="tx2"/>
                </a:solidFill>
              </a:rPr>
              <a:t>gelernt</a:t>
            </a:r>
            <a:r>
              <a:rPr lang="en-US" sz="2800" b="0" dirty="0" smtClean="0">
                <a:solidFill>
                  <a:schemeClr val="tx2"/>
                </a:solidFill>
              </a:rPr>
              <a:t> </a:t>
            </a:r>
            <a:r>
              <a:rPr lang="en-US" sz="2800" b="0" dirty="0" err="1" smtClean="0">
                <a:solidFill>
                  <a:schemeClr val="tx2"/>
                </a:solidFill>
              </a:rPr>
              <a:t>habe</a:t>
            </a:r>
            <a:r>
              <a:rPr lang="en-US" sz="2800" b="0" dirty="0" smtClean="0">
                <a:solidFill>
                  <a:schemeClr val="tx2"/>
                </a:solidFill>
              </a:rPr>
              <a:t>?</a:t>
            </a:r>
            <a:endParaRPr lang="en-US" sz="2800" b="0" dirty="0">
              <a:solidFill>
                <a:schemeClr val="tx2"/>
              </a:solidFill>
            </a:endParaRPr>
          </a:p>
        </p:txBody>
      </p:sp>
      <p:sp>
        <p:nvSpPr>
          <p:cNvPr id="1689604" name="Rectangle 4"/>
          <p:cNvSpPr>
            <a:spLocks noChangeArrowheads="1"/>
          </p:cNvSpPr>
          <p:nvPr/>
        </p:nvSpPr>
        <p:spPr bwMode="auto">
          <a:xfrm>
            <a:off x="1350338" y="3162974"/>
            <a:ext cx="7064375" cy="21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endParaRPr lang="en-US" sz="2800" b="0" dirty="0">
              <a:solidFill>
                <a:schemeClr val="tx2"/>
              </a:solidFill>
            </a:endParaRPr>
          </a:p>
          <a:p>
            <a:pPr algn="l"/>
            <a:r>
              <a:rPr lang="en-US" sz="2800" b="0" dirty="0" smtClean="0">
                <a:solidFill>
                  <a:schemeClr val="tx2"/>
                </a:solidFill>
              </a:rPr>
              <a:t>2.	Was </a:t>
            </a:r>
            <a:r>
              <a:rPr lang="en-US" sz="2800" b="0" dirty="0" err="1">
                <a:solidFill>
                  <a:schemeClr val="tx2"/>
                </a:solidFill>
              </a:rPr>
              <a:t>ist</a:t>
            </a:r>
            <a:r>
              <a:rPr lang="en-US" sz="2800" b="0" dirty="0">
                <a:solidFill>
                  <a:schemeClr val="tx2"/>
                </a:solidFill>
              </a:rPr>
              <a:t> </a:t>
            </a:r>
            <a:r>
              <a:rPr lang="en-US" sz="2800" b="0" dirty="0" err="1">
                <a:solidFill>
                  <a:schemeClr val="tx2"/>
                </a:solidFill>
              </a:rPr>
              <a:t>eine</a:t>
            </a:r>
            <a:r>
              <a:rPr lang="en-US" sz="2800" b="0" dirty="0">
                <a:solidFill>
                  <a:schemeClr val="tx2"/>
                </a:solidFill>
              </a:rPr>
              <a:t> </a:t>
            </a:r>
            <a:r>
              <a:rPr lang="en-US" sz="2800" b="0" dirty="0" err="1">
                <a:solidFill>
                  <a:schemeClr val="tx2"/>
                </a:solidFill>
              </a:rPr>
              <a:t>Sache</a:t>
            </a:r>
            <a:r>
              <a:rPr lang="en-US" sz="2800" b="0" dirty="0">
                <a:solidFill>
                  <a:schemeClr val="tx2"/>
                </a:solidFill>
              </a:rPr>
              <a:t>, die </a:t>
            </a:r>
            <a:r>
              <a:rPr lang="en-US" sz="2800" b="0" dirty="0" err="1">
                <a:solidFill>
                  <a:schemeClr val="tx2"/>
                </a:solidFill>
              </a:rPr>
              <a:t>ich</a:t>
            </a:r>
            <a:r>
              <a:rPr lang="en-US" sz="2800" b="0" dirty="0">
                <a:solidFill>
                  <a:schemeClr val="tx2"/>
                </a:solidFill>
              </a:rPr>
              <a:t> </a:t>
            </a:r>
            <a:r>
              <a:rPr lang="en-US" sz="2800" b="0" dirty="0" err="1">
                <a:solidFill>
                  <a:schemeClr val="tx2"/>
                </a:solidFill>
              </a:rPr>
              <a:t>gerne</a:t>
            </a:r>
            <a:r>
              <a:rPr lang="en-US" sz="2800" b="0" dirty="0">
                <a:solidFill>
                  <a:schemeClr val="tx2"/>
                </a:solidFill>
              </a:rPr>
              <a:t> </a:t>
            </a:r>
            <a:r>
              <a:rPr lang="en-US" sz="2800" b="0" dirty="0" err="1" smtClean="0">
                <a:solidFill>
                  <a:schemeClr val="tx2"/>
                </a:solidFill>
              </a:rPr>
              <a:t>bei</a:t>
            </a:r>
            <a:r>
              <a:rPr lang="en-US" sz="2800" dirty="0">
                <a:solidFill>
                  <a:schemeClr val="tx2"/>
                </a:solidFill>
              </a:rPr>
              <a:t> </a:t>
            </a:r>
            <a:r>
              <a:rPr lang="en-US" sz="2800" b="0" dirty="0" err="1" smtClean="0">
                <a:solidFill>
                  <a:schemeClr val="tx2"/>
                </a:solidFill>
              </a:rPr>
              <a:t>jemand</a:t>
            </a:r>
            <a:r>
              <a:rPr lang="en-US" sz="2800" dirty="0" smtClean="0">
                <a:solidFill>
                  <a:schemeClr val="tx2"/>
                </a:solidFill>
              </a:rPr>
              <a:t> 	</a:t>
            </a:r>
            <a:r>
              <a:rPr lang="en-US" sz="2800" b="0" dirty="0" err="1" smtClean="0">
                <a:solidFill>
                  <a:schemeClr val="tx2"/>
                </a:solidFill>
              </a:rPr>
              <a:t>anderem</a:t>
            </a:r>
            <a:r>
              <a:rPr lang="en-US" sz="2800" b="0" dirty="0" smtClean="0">
                <a:solidFill>
                  <a:schemeClr val="tx2"/>
                </a:solidFill>
              </a:rPr>
              <a:t> </a:t>
            </a:r>
            <a:r>
              <a:rPr lang="en-US" sz="2800" b="0" dirty="0" err="1">
                <a:solidFill>
                  <a:schemeClr val="tx2"/>
                </a:solidFill>
              </a:rPr>
              <a:t>oder</a:t>
            </a:r>
            <a:r>
              <a:rPr lang="en-US" sz="2800" b="0" dirty="0">
                <a:solidFill>
                  <a:schemeClr val="tx2"/>
                </a:solidFill>
              </a:rPr>
              <a:t> </a:t>
            </a:r>
            <a:r>
              <a:rPr lang="en-US" sz="2800" b="0" dirty="0" err="1">
                <a:solidFill>
                  <a:schemeClr val="tx2"/>
                </a:solidFill>
              </a:rPr>
              <a:t>einer</a:t>
            </a:r>
            <a:r>
              <a:rPr lang="en-US" sz="2800" b="0" dirty="0">
                <a:solidFill>
                  <a:schemeClr val="tx2"/>
                </a:solidFill>
              </a:rPr>
              <a:t> </a:t>
            </a:r>
            <a:r>
              <a:rPr lang="en-US" sz="2800" b="0" dirty="0" err="1">
                <a:solidFill>
                  <a:schemeClr val="tx2"/>
                </a:solidFill>
              </a:rPr>
              <a:t>Organisation</a:t>
            </a:r>
            <a:r>
              <a:rPr lang="en-US" sz="2800" b="0" dirty="0">
                <a:solidFill>
                  <a:schemeClr val="tx2"/>
                </a:solidFill>
              </a:rPr>
              <a:t> </a:t>
            </a:r>
            <a:r>
              <a:rPr lang="en-US" sz="2800" b="0" dirty="0" err="1" smtClean="0">
                <a:solidFill>
                  <a:schemeClr val="tx2"/>
                </a:solidFill>
              </a:rPr>
              <a:t>anfragen</a:t>
            </a:r>
            <a:r>
              <a:rPr lang="en-US" sz="2800" dirty="0">
                <a:solidFill>
                  <a:schemeClr val="tx2"/>
                </a:solidFill>
              </a:rPr>
              <a:t> </a:t>
            </a:r>
            <a:r>
              <a:rPr lang="en-US" sz="2800" dirty="0" smtClean="0">
                <a:solidFill>
                  <a:schemeClr val="tx2"/>
                </a:solidFill>
              </a:rPr>
              <a:t>	</a:t>
            </a:r>
            <a:r>
              <a:rPr lang="en-US" sz="2800" b="0" dirty="0" err="1" smtClean="0">
                <a:solidFill>
                  <a:schemeClr val="tx2"/>
                </a:solidFill>
              </a:rPr>
              <a:t>würde,um</a:t>
            </a:r>
            <a:r>
              <a:rPr lang="en-US" sz="2800" b="0" dirty="0" smtClean="0">
                <a:solidFill>
                  <a:schemeClr val="tx2"/>
                </a:solidFill>
              </a:rPr>
              <a:t> </a:t>
            </a:r>
            <a:r>
              <a:rPr lang="en-US" sz="2800" b="0" dirty="0" err="1">
                <a:solidFill>
                  <a:schemeClr val="tx2"/>
                </a:solidFill>
              </a:rPr>
              <a:t>diese</a:t>
            </a:r>
            <a:r>
              <a:rPr lang="en-US" sz="2800" b="0" dirty="0">
                <a:solidFill>
                  <a:schemeClr val="tx2"/>
                </a:solidFill>
              </a:rPr>
              <a:t> </a:t>
            </a:r>
            <a:r>
              <a:rPr lang="en-US" sz="2800" b="0" dirty="0" err="1">
                <a:solidFill>
                  <a:schemeClr val="tx2"/>
                </a:solidFill>
              </a:rPr>
              <a:t>Arbeit</a:t>
            </a:r>
            <a:r>
              <a:rPr lang="en-US" sz="2800" b="0" dirty="0">
                <a:solidFill>
                  <a:schemeClr val="tx2"/>
                </a:solidFill>
              </a:rPr>
              <a:t> </a:t>
            </a:r>
            <a:r>
              <a:rPr lang="en-US" sz="2800" b="0" dirty="0" err="1">
                <a:solidFill>
                  <a:schemeClr val="tx2"/>
                </a:solidFill>
              </a:rPr>
              <a:t>zu</a:t>
            </a:r>
            <a:r>
              <a:rPr lang="en-US" sz="2800" b="0" dirty="0">
                <a:solidFill>
                  <a:schemeClr val="tx2"/>
                </a:solidFill>
              </a:rPr>
              <a:t> </a:t>
            </a:r>
            <a:r>
              <a:rPr lang="en-US" sz="2800" b="0" dirty="0" err="1">
                <a:solidFill>
                  <a:schemeClr val="tx2"/>
                </a:solidFill>
              </a:rPr>
              <a:t>unterstützen</a:t>
            </a:r>
            <a:r>
              <a:rPr lang="en-US" sz="2800" b="0" dirty="0">
                <a:solidFill>
                  <a:schemeClr val="tx2"/>
                </a:solidFill>
              </a:rPr>
              <a:t>?</a:t>
            </a:r>
            <a:br>
              <a:rPr lang="en-US" sz="2800" b="0" dirty="0">
                <a:solidFill>
                  <a:schemeClr val="tx2"/>
                </a:solidFill>
              </a:rPr>
            </a:br>
            <a:r>
              <a:rPr lang="en-US" sz="2800" b="0" dirty="0">
                <a:solidFill>
                  <a:schemeClr val="tx2"/>
                </a:solidFill>
              </a:rPr>
              <a:t>   </a:t>
            </a:r>
          </a:p>
        </p:txBody>
      </p:sp>
    </p:spTree>
    <p:extLst>
      <p:ext uri="{BB962C8B-B14F-4D97-AF65-F5344CB8AC3E}">
        <p14:creationId xmlns:p14="http://schemas.microsoft.com/office/powerpoint/2010/main" val="112940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03" grpId="0"/>
      <p:bldP spid="168960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3"/>
          <p:cNvSpPr>
            <a:spLocks noGrp="1" noChangeArrowheads="1"/>
          </p:cNvSpPr>
          <p:nvPr>
            <p:ph type="title"/>
          </p:nvPr>
        </p:nvSpPr>
        <p:spPr>
          <a:xfrm>
            <a:off x="819861" y="1744663"/>
            <a:ext cx="7772400" cy="1143000"/>
          </a:xfrm>
        </p:spPr>
        <p:txBody>
          <a:bodyPr>
            <a:normAutofit fontScale="90000"/>
          </a:bodyPr>
          <a:lstStyle/>
          <a:p>
            <a:pPr algn="ctr" eaLnBrk="1" hangingPunct="1"/>
            <a:r>
              <a:rPr lang="en-US" sz="8000" dirty="0" smtClean="0">
                <a:latin typeface="Arial" charset="0"/>
                <a:ea typeface="ＭＳ Ｐゴシック" charset="0"/>
                <a:cs typeface="ＭＳ Ｐゴシック" charset="0"/>
              </a:rPr>
              <a:t>VIELEN DANK!</a:t>
            </a:r>
            <a:endParaRPr lang="en-US" sz="8000" dirty="0">
              <a:latin typeface="Arial" charset="0"/>
              <a:ea typeface="ＭＳ Ｐゴシック" charset="0"/>
              <a:cs typeface="ＭＳ Ｐゴシック" charset="0"/>
            </a:endParaRPr>
          </a:p>
        </p:txBody>
      </p:sp>
      <p:pic>
        <p:nvPicPr>
          <p:cNvPr id="1560583" name="Picture 7" descr="Book Front Cover Final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20" y="3857625"/>
            <a:ext cx="1630362" cy="2119313"/>
          </a:xfrm>
          <a:prstGeom prst="rect">
            <a:avLst/>
          </a:prstGeom>
          <a:noFill/>
          <a:ln>
            <a:noFill/>
          </a:ln>
          <a:effectLst>
            <a:outerShdw blurRad="63500" dist="107763" dir="81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Text Box 8"/>
          <p:cNvSpPr txBox="1">
            <a:spLocks noChangeArrowheads="1"/>
          </p:cNvSpPr>
          <p:nvPr/>
        </p:nvSpPr>
        <p:spPr bwMode="auto">
          <a:xfrm>
            <a:off x="3003378" y="5065713"/>
            <a:ext cx="3487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r>
              <a:rPr lang="en-US" sz="1600" u="sng" dirty="0">
                <a:solidFill>
                  <a:schemeClr val="tx2"/>
                </a:solidFill>
              </a:rPr>
              <a:t>Book - DVD Orders</a:t>
            </a:r>
            <a:r>
              <a:rPr lang="en-US" sz="1400" dirty="0">
                <a:solidFill>
                  <a:schemeClr val="accent1"/>
                </a:solidFill>
              </a:rPr>
              <a:t/>
            </a:r>
            <a:br>
              <a:rPr lang="en-US" sz="1400" dirty="0">
                <a:solidFill>
                  <a:schemeClr val="accent1"/>
                </a:solidFill>
              </a:rPr>
            </a:br>
            <a:r>
              <a:rPr lang="en-US" sz="1400" dirty="0" err="1"/>
              <a:t>amazon.com</a:t>
            </a:r>
            <a:r>
              <a:rPr lang="en-US" sz="1400" dirty="0"/>
              <a:t/>
            </a:r>
            <a:br>
              <a:rPr lang="en-US" sz="1400" dirty="0"/>
            </a:br>
            <a:r>
              <a:rPr lang="en-US" sz="1400" dirty="0" err="1"/>
              <a:t>resultsleadership.org</a:t>
            </a:r>
            <a:endParaRPr lang="en-US" sz="1400" dirty="0"/>
          </a:p>
        </p:txBody>
      </p:sp>
      <p:pic>
        <p:nvPicPr>
          <p:cNvPr id="174084" name="Picture 9" descr="DVD-Cover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425" y="3886200"/>
            <a:ext cx="1544638"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5" name="Picture 10" descr="Results Scorecar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4742" y="4010025"/>
            <a:ext cx="26050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97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838200" y="12065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ctr" eaLnBrk="1" hangingPunct="1">
              <a:spcBef>
                <a:spcPct val="50000"/>
              </a:spcBef>
            </a:pPr>
            <a:r>
              <a:rPr lang="en-US" sz="3600" dirty="0" err="1"/>
              <a:t>Gemeinschaftsergebnisse</a:t>
            </a:r>
            <a:r>
              <a:rPr lang="en-US" sz="3600" dirty="0"/>
              <a:t/>
            </a:r>
            <a:br>
              <a:rPr lang="en-US" sz="3600" dirty="0"/>
            </a:br>
            <a:r>
              <a:rPr lang="en-US" sz="3600" dirty="0" err="1"/>
              <a:t>für</a:t>
            </a:r>
            <a:r>
              <a:rPr lang="en-US" sz="3600" dirty="0"/>
              <a:t> Christchurch, NZ</a:t>
            </a:r>
            <a:endParaRPr lang="en-US" sz="2400" dirty="0"/>
          </a:p>
        </p:txBody>
      </p:sp>
      <p:sp>
        <p:nvSpPr>
          <p:cNvPr id="1781763" name="Text Box 3"/>
          <p:cNvSpPr txBox="1">
            <a:spLocks noChangeArrowheads="1"/>
          </p:cNvSpPr>
          <p:nvPr/>
        </p:nvSpPr>
        <p:spPr bwMode="auto">
          <a:xfrm>
            <a:off x="2062163" y="1392238"/>
            <a:ext cx="734377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pPr>
            <a:r>
              <a:rPr lang="en-US" sz="2400" dirty="0">
                <a:sym typeface="WP TypographicSymbols" charset="0"/>
              </a:rPr>
              <a:t>● </a:t>
            </a:r>
            <a:r>
              <a:rPr lang="en-US" sz="2400" dirty="0" err="1"/>
              <a:t>Eine</a:t>
            </a:r>
            <a:r>
              <a:rPr lang="en-US" sz="2400" dirty="0"/>
              <a:t> </a:t>
            </a:r>
            <a:r>
              <a:rPr lang="en-US" sz="2400" dirty="0" err="1"/>
              <a:t>sichere</a:t>
            </a:r>
            <a:r>
              <a:rPr lang="en-US" sz="2400" dirty="0"/>
              <a:t> </a:t>
            </a:r>
            <a:r>
              <a:rPr lang="en-US" sz="2400" dirty="0" err="1"/>
              <a:t>Stadt</a:t>
            </a:r>
            <a:endParaRPr lang="en-US" sz="2400" dirty="0"/>
          </a:p>
          <a:p>
            <a:pPr algn="l" eaLnBrk="1" hangingPunct="1">
              <a:spcBef>
                <a:spcPct val="50000"/>
              </a:spcBef>
            </a:pPr>
            <a:r>
              <a:rPr lang="en-US" sz="2400" dirty="0">
                <a:sym typeface="WP TypographicSymbols" charset="0"/>
              </a:rPr>
              <a:t>●</a:t>
            </a:r>
            <a:r>
              <a:rPr lang="en-US" sz="2400" dirty="0"/>
              <a:t> </a:t>
            </a:r>
            <a:r>
              <a:rPr lang="en-US" sz="2400" dirty="0" err="1"/>
              <a:t>Eine</a:t>
            </a:r>
            <a:r>
              <a:rPr lang="en-US" sz="2400" dirty="0"/>
              <a:t> </a:t>
            </a:r>
            <a:r>
              <a:rPr lang="en-US" sz="2400" dirty="0" err="1"/>
              <a:t>Stadt</a:t>
            </a:r>
            <a:r>
              <a:rPr lang="en-US" sz="2400" dirty="0"/>
              <a:t> </a:t>
            </a:r>
            <a:r>
              <a:rPr lang="en-US" sz="2400" dirty="0" err="1"/>
              <a:t>mit</a:t>
            </a:r>
            <a:r>
              <a:rPr lang="en-US" sz="2400" dirty="0"/>
              <a:t> </a:t>
            </a:r>
            <a:r>
              <a:rPr lang="en-US" sz="2400" dirty="0" err="1"/>
              <a:t>inklusiven</a:t>
            </a:r>
            <a:r>
              <a:rPr lang="en-US" sz="2400" dirty="0"/>
              <a:t> und </a:t>
            </a:r>
            <a:r>
              <a:rPr lang="en-US" sz="2400" dirty="0" err="1"/>
              <a:t>vielfältigen</a:t>
            </a:r>
            <a:r>
              <a:rPr lang="en-US" sz="2400" dirty="0"/>
              <a:t> </a:t>
            </a:r>
            <a:r>
              <a:rPr lang="en-US" sz="2400" dirty="0" err="1"/>
              <a:t>Gemeinschaften</a:t>
            </a:r>
            <a:endParaRPr lang="en-US" sz="2400" dirty="0"/>
          </a:p>
          <a:p>
            <a:pPr algn="l" eaLnBrk="1" hangingPunct="1">
              <a:spcBef>
                <a:spcPct val="50000"/>
              </a:spcBef>
            </a:pPr>
            <a:r>
              <a:rPr lang="en-US" sz="2400" dirty="0">
                <a:sym typeface="WP TypographicSymbols" charset="0"/>
              </a:rPr>
              <a:t>●</a:t>
            </a:r>
            <a:r>
              <a:rPr lang="en-US" sz="2400" dirty="0"/>
              <a:t> </a:t>
            </a:r>
            <a:r>
              <a:rPr lang="en-US" sz="2400" dirty="0" err="1"/>
              <a:t>Eine</a:t>
            </a:r>
            <a:r>
              <a:rPr lang="en-US" sz="2400" dirty="0"/>
              <a:t> </a:t>
            </a:r>
            <a:r>
              <a:rPr lang="en-US" sz="2400" dirty="0" err="1"/>
              <a:t>Stadt</a:t>
            </a:r>
            <a:r>
              <a:rPr lang="en-US" sz="2400" dirty="0"/>
              <a:t> </a:t>
            </a:r>
            <a:r>
              <a:rPr lang="en-US" sz="2400" dirty="0" err="1"/>
              <a:t>mit</a:t>
            </a:r>
            <a:r>
              <a:rPr lang="en-US" sz="2400" dirty="0"/>
              <a:t> Menschen, die die </a:t>
            </a:r>
            <a:r>
              <a:rPr lang="en-US" sz="2400" dirty="0" err="1"/>
              <a:t>natürliche</a:t>
            </a:r>
            <a:r>
              <a:rPr lang="en-US" sz="2400" dirty="0"/>
              <a:t> </a:t>
            </a:r>
            <a:r>
              <a:rPr lang="en-US" sz="2400" dirty="0" err="1"/>
              <a:t>Umwelt</a:t>
            </a:r>
            <a:r>
              <a:rPr lang="en-US" sz="2400" dirty="0"/>
              <a:t> </a:t>
            </a:r>
            <a:r>
              <a:rPr lang="en-US" sz="2400" dirty="0" smtClean="0"/>
              <a:t/>
            </a:r>
            <a:br>
              <a:rPr lang="en-US" sz="2400" dirty="0" smtClean="0"/>
            </a:br>
            <a:r>
              <a:rPr lang="en-US" sz="2400" dirty="0" smtClean="0"/>
              <a:t>    </a:t>
            </a:r>
            <a:r>
              <a:rPr lang="en-US" sz="2400" dirty="0" err="1" smtClean="0"/>
              <a:t>wertschätzen</a:t>
            </a:r>
            <a:r>
              <a:rPr lang="en-US" sz="2400" dirty="0" smtClean="0"/>
              <a:t> </a:t>
            </a:r>
            <a:r>
              <a:rPr lang="en-US" sz="2400" dirty="0"/>
              <a:t>und </a:t>
            </a:r>
            <a:r>
              <a:rPr lang="en-US" sz="2400" dirty="0" err="1"/>
              <a:t>schützen</a:t>
            </a:r>
            <a:endParaRPr lang="en-US" sz="2400" dirty="0"/>
          </a:p>
          <a:p>
            <a:pPr algn="l" eaLnBrk="1" hangingPunct="1">
              <a:spcBef>
                <a:spcPct val="50000"/>
              </a:spcBef>
            </a:pPr>
            <a:r>
              <a:rPr lang="en-US" sz="2400" dirty="0">
                <a:sym typeface="WP TypographicSymbols" charset="0"/>
              </a:rPr>
              <a:t>●</a:t>
            </a:r>
            <a:r>
              <a:rPr lang="en-US" sz="2400" dirty="0"/>
              <a:t> </a:t>
            </a:r>
            <a:r>
              <a:rPr lang="en-US" sz="2400" dirty="0" err="1"/>
              <a:t>Eine</a:t>
            </a:r>
            <a:r>
              <a:rPr lang="en-US" sz="2400" dirty="0"/>
              <a:t> gut </a:t>
            </a:r>
            <a:r>
              <a:rPr lang="en-US" sz="2400" dirty="0" err="1"/>
              <a:t>verwaltete</a:t>
            </a:r>
            <a:r>
              <a:rPr lang="en-US" sz="2400" dirty="0"/>
              <a:t> </a:t>
            </a:r>
            <a:r>
              <a:rPr lang="en-US" sz="2400" dirty="0" err="1"/>
              <a:t>Stadt</a:t>
            </a:r>
            <a:endParaRPr lang="en-US" sz="2400" dirty="0"/>
          </a:p>
          <a:p>
            <a:pPr algn="l" eaLnBrk="1" hangingPunct="1">
              <a:spcBef>
                <a:spcPct val="50000"/>
              </a:spcBef>
            </a:pPr>
            <a:r>
              <a:rPr lang="en-US" sz="2400" dirty="0">
                <a:sym typeface="WP TypographicSymbols" charset="0"/>
              </a:rPr>
              <a:t>●</a:t>
            </a:r>
            <a:r>
              <a:rPr lang="en-US" sz="2400" dirty="0"/>
              <a:t> </a:t>
            </a:r>
            <a:r>
              <a:rPr lang="en-US" sz="2400" dirty="0" err="1"/>
              <a:t>Eine</a:t>
            </a:r>
            <a:r>
              <a:rPr lang="en-US" sz="2400" dirty="0"/>
              <a:t> </a:t>
            </a:r>
            <a:r>
              <a:rPr lang="en-US" sz="2400" dirty="0" err="1"/>
              <a:t>wohlhabende</a:t>
            </a:r>
            <a:r>
              <a:rPr lang="en-US" sz="2400" dirty="0"/>
              <a:t> </a:t>
            </a:r>
            <a:r>
              <a:rPr lang="en-US" sz="2400" dirty="0" err="1"/>
              <a:t>Stadt</a:t>
            </a:r>
            <a:endParaRPr lang="en-US" sz="2400" dirty="0"/>
          </a:p>
          <a:p>
            <a:pPr algn="l" eaLnBrk="1" hangingPunct="1">
              <a:spcBef>
                <a:spcPct val="50000"/>
              </a:spcBef>
            </a:pPr>
            <a:r>
              <a:rPr lang="en-US" sz="2400" dirty="0">
                <a:sym typeface="WP TypographicSymbols" charset="0"/>
              </a:rPr>
              <a:t>● </a:t>
            </a:r>
            <a:r>
              <a:rPr lang="en-US" sz="2400" dirty="0" err="1"/>
              <a:t>Eine</a:t>
            </a:r>
            <a:r>
              <a:rPr lang="en-US" sz="2400" dirty="0"/>
              <a:t> </a:t>
            </a:r>
            <a:r>
              <a:rPr lang="en-US" sz="2400" dirty="0" err="1"/>
              <a:t>gesunde</a:t>
            </a:r>
            <a:r>
              <a:rPr lang="en-US" sz="2400" dirty="0"/>
              <a:t> </a:t>
            </a:r>
            <a:r>
              <a:rPr lang="en-US" sz="2400" dirty="0" err="1"/>
              <a:t>Stadt</a:t>
            </a:r>
            <a:endParaRPr lang="en-US" sz="2400" dirty="0"/>
          </a:p>
          <a:p>
            <a:pPr algn="l" eaLnBrk="1" hangingPunct="1">
              <a:spcBef>
                <a:spcPct val="50000"/>
              </a:spcBef>
              <a:buFont typeface="WP TypographicSymbols" charset="0"/>
              <a:buNone/>
            </a:pPr>
            <a:r>
              <a:rPr lang="en-US" sz="2400" dirty="0">
                <a:sym typeface="WP TypographicSymbols" charset="0"/>
              </a:rPr>
              <a:t>● </a:t>
            </a:r>
            <a:r>
              <a:rPr lang="en-US" sz="2400" dirty="0" err="1" smtClean="0">
                <a:sym typeface="WP TypographicSymbols" charset="0"/>
              </a:rPr>
              <a:t>Eine</a:t>
            </a:r>
            <a:r>
              <a:rPr lang="en-US" sz="2400" dirty="0" smtClean="0">
                <a:sym typeface="WP TypographicSymbols" charset="0"/>
              </a:rPr>
              <a:t> </a:t>
            </a:r>
            <a:r>
              <a:rPr lang="en-US" sz="2400" dirty="0" err="1">
                <a:sym typeface="WP TypographicSymbols" charset="0"/>
              </a:rPr>
              <a:t>Stadt</a:t>
            </a:r>
            <a:r>
              <a:rPr lang="en-US" sz="2400" dirty="0">
                <a:sym typeface="WP TypographicSymbols" charset="0"/>
              </a:rPr>
              <a:t> </a:t>
            </a:r>
            <a:r>
              <a:rPr lang="en-US" sz="2400" dirty="0" err="1">
                <a:sym typeface="WP TypographicSymbols" charset="0"/>
              </a:rPr>
              <a:t>für</a:t>
            </a:r>
            <a:r>
              <a:rPr lang="en-US" sz="2400" dirty="0">
                <a:sym typeface="WP TypographicSymbols" charset="0"/>
              </a:rPr>
              <a:t> </a:t>
            </a:r>
            <a:r>
              <a:rPr lang="en-US" sz="2400" dirty="0" err="1">
                <a:sym typeface="WP TypographicSymbols" charset="0"/>
              </a:rPr>
              <a:t>Erholung</a:t>
            </a:r>
            <a:r>
              <a:rPr lang="en-US" sz="2400" dirty="0">
                <a:sym typeface="WP TypographicSymbols" charset="0"/>
              </a:rPr>
              <a:t>, </a:t>
            </a:r>
            <a:r>
              <a:rPr lang="en-US" sz="2400" dirty="0" err="1">
                <a:sym typeface="WP TypographicSymbols" charset="0"/>
              </a:rPr>
              <a:t>Spaß</a:t>
            </a:r>
            <a:r>
              <a:rPr lang="en-US" sz="2400" dirty="0">
                <a:sym typeface="WP TypographicSymbols" charset="0"/>
              </a:rPr>
              <a:t> und </a:t>
            </a:r>
            <a:r>
              <a:rPr lang="en-US" sz="2400" dirty="0" err="1">
                <a:sym typeface="WP TypographicSymbols" charset="0"/>
              </a:rPr>
              <a:t>Kreativität</a:t>
            </a:r>
            <a:endParaRPr lang="en-US" sz="2400" dirty="0">
              <a:sym typeface="WP TypographicSymbols" charset="0"/>
            </a:endParaRPr>
          </a:p>
          <a:p>
            <a:pPr algn="l" eaLnBrk="1" hangingPunct="1">
              <a:spcBef>
                <a:spcPct val="50000"/>
              </a:spcBef>
              <a:buFont typeface="WP TypographicSymbols" charset="0"/>
              <a:buNone/>
            </a:pPr>
            <a:r>
              <a:rPr lang="en-US" sz="2400" dirty="0">
                <a:sym typeface="WP TypographicSymbols" charset="0"/>
              </a:rPr>
              <a:t>● </a:t>
            </a:r>
            <a:r>
              <a:rPr lang="en-US" sz="2400" dirty="0" err="1">
                <a:sym typeface="WP TypographicSymbols" charset="0"/>
              </a:rPr>
              <a:t>Eine</a:t>
            </a:r>
            <a:r>
              <a:rPr lang="en-US" sz="2400" dirty="0">
                <a:sym typeface="WP TypographicSymbols" charset="0"/>
              </a:rPr>
              <a:t> </a:t>
            </a:r>
            <a:r>
              <a:rPr lang="en-US" sz="2400" dirty="0" err="1">
                <a:sym typeface="WP TypographicSymbols" charset="0"/>
              </a:rPr>
              <a:t>Stad</a:t>
            </a:r>
            <a:r>
              <a:rPr lang="en-US" sz="2400" dirty="0">
                <a:sym typeface="WP TypographicSymbols" charset="0"/>
              </a:rPr>
              <a:t> des </a:t>
            </a:r>
            <a:r>
              <a:rPr lang="en-US" sz="2400" dirty="0" err="1">
                <a:sym typeface="WP TypographicSymbols" charset="0"/>
              </a:rPr>
              <a:t>lebenslangen</a:t>
            </a:r>
            <a:r>
              <a:rPr lang="en-US" sz="2400" dirty="0">
                <a:sym typeface="WP TypographicSymbols" charset="0"/>
              </a:rPr>
              <a:t> </a:t>
            </a:r>
            <a:r>
              <a:rPr lang="en-US" sz="2400" dirty="0" err="1">
                <a:sym typeface="WP TypographicSymbols" charset="0"/>
              </a:rPr>
              <a:t>Lernens</a:t>
            </a:r>
            <a:endParaRPr lang="en-US" sz="2400" dirty="0">
              <a:sym typeface="WP TypographicSymbols" charset="0"/>
            </a:endParaRPr>
          </a:p>
          <a:p>
            <a:pPr algn="l" eaLnBrk="1" hangingPunct="1">
              <a:spcBef>
                <a:spcPct val="50000"/>
              </a:spcBef>
              <a:buFont typeface="WP TypographicSymbols" charset="0"/>
              <a:buNone/>
            </a:pPr>
            <a:r>
              <a:rPr lang="en-US" sz="2400" dirty="0">
                <a:sym typeface="WP TypographicSymbols" charset="0"/>
              </a:rPr>
              <a:t>● </a:t>
            </a:r>
            <a:r>
              <a:rPr lang="en-US" sz="2400" dirty="0" err="1">
                <a:sym typeface="WP TypographicSymbols" charset="0"/>
              </a:rPr>
              <a:t>Eine</a:t>
            </a:r>
            <a:r>
              <a:rPr lang="en-US" sz="2400" dirty="0">
                <a:sym typeface="WP TypographicSymbols" charset="0"/>
              </a:rPr>
              <a:t> </a:t>
            </a:r>
            <a:r>
              <a:rPr lang="en-US" sz="2400" dirty="0" err="1">
                <a:sym typeface="WP TypographicSymbols" charset="0"/>
              </a:rPr>
              <a:t>attraktive</a:t>
            </a:r>
            <a:r>
              <a:rPr lang="en-US" sz="2400" dirty="0">
                <a:sym typeface="WP TypographicSymbols" charset="0"/>
              </a:rPr>
              <a:t> und gut </a:t>
            </a:r>
            <a:r>
              <a:rPr lang="en-US" sz="2400" dirty="0" err="1" smtClean="0">
                <a:sym typeface="WP TypographicSymbols" charset="0"/>
              </a:rPr>
              <a:t>gestaltete</a:t>
            </a:r>
            <a:r>
              <a:rPr lang="en-US" sz="2400" dirty="0" smtClean="0">
                <a:sym typeface="WP TypographicSymbols" charset="0"/>
              </a:rPr>
              <a:t> </a:t>
            </a:r>
            <a:r>
              <a:rPr lang="en-US" sz="2400" dirty="0" err="1">
                <a:sym typeface="WP TypographicSymbols" charset="0"/>
              </a:rPr>
              <a:t>Stadt</a:t>
            </a:r>
            <a:endParaRPr lang="en-US" sz="2800" dirty="0">
              <a:sym typeface="WP TypographicSymbols" charset="0"/>
            </a:endParaRPr>
          </a:p>
        </p:txBody>
      </p:sp>
      <p:sp>
        <p:nvSpPr>
          <p:cNvPr id="2" name="Espace réservé du pied de page 1"/>
          <p:cNvSpPr>
            <a:spLocks noGrp="1"/>
          </p:cNvSpPr>
          <p:nvPr>
            <p:ph type="ftr" sz="quarter" idx="11"/>
          </p:nvPr>
        </p:nvSpPr>
        <p:spPr/>
        <p:txBody>
          <a:bodyPr/>
          <a:lstStyle/>
          <a:p>
            <a:endParaRPr lang="de-DE" dirty="0"/>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8</a:t>
            </a:fld>
            <a:endParaRPr lang="de-DE"/>
          </a:p>
        </p:txBody>
      </p:sp>
    </p:spTree>
    <p:extLst>
      <p:ext uri="{BB962C8B-B14F-4D97-AF65-F5344CB8AC3E}">
        <p14:creationId xmlns:p14="http://schemas.microsoft.com/office/powerpoint/2010/main" val="42494268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81763"/>
                                        </p:tgtEl>
                                        <p:attrNameLst>
                                          <p:attrName>style.visibility</p:attrName>
                                        </p:attrNameLst>
                                      </p:cBhvr>
                                      <p:to>
                                        <p:strVal val="visible"/>
                                      </p:to>
                                    </p:set>
                                    <p:animEffect transition="in" filter="wipe(up)">
                                      <p:cBhvr>
                                        <p:cTn id="7" dur="500"/>
                                        <p:tgtEl>
                                          <p:spTgt spid="1781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6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838200" y="288925"/>
            <a:ext cx="830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eaLnBrk="1" hangingPunct="1">
              <a:spcBef>
                <a:spcPct val="50000"/>
              </a:spcBef>
            </a:pPr>
            <a:r>
              <a:rPr lang="en-US" sz="2400" dirty="0" err="1">
                <a:solidFill>
                  <a:srgbClr val="000000"/>
                </a:solidFill>
              </a:rPr>
              <a:t>Jedes</a:t>
            </a:r>
            <a:r>
              <a:rPr lang="en-US" sz="2400" dirty="0">
                <a:solidFill>
                  <a:srgbClr val="000000"/>
                </a:solidFill>
              </a:rPr>
              <a:t> Kind </a:t>
            </a:r>
            <a:r>
              <a:rPr lang="en-US" sz="2400" dirty="0" err="1">
                <a:solidFill>
                  <a:srgbClr val="000000"/>
                </a:solidFill>
              </a:rPr>
              <a:t>zählt</a:t>
            </a:r>
            <a:r>
              <a:rPr lang="en-US" sz="2400" dirty="0">
                <a:solidFill>
                  <a:srgbClr val="000000"/>
                </a:solidFill>
              </a:rPr>
              <a:t>– </a:t>
            </a:r>
            <a:r>
              <a:rPr lang="en-US" sz="2400" dirty="0" err="1">
                <a:solidFill>
                  <a:srgbClr val="000000"/>
                </a:solidFill>
              </a:rPr>
              <a:t>Jugendgesetz</a:t>
            </a:r>
            <a:r>
              <a:rPr lang="en-US" sz="2400" dirty="0">
                <a:solidFill>
                  <a:srgbClr val="000000"/>
                </a:solidFill>
              </a:rPr>
              <a:t/>
            </a:r>
            <a:br>
              <a:rPr lang="en-US" sz="2400" dirty="0">
                <a:solidFill>
                  <a:srgbClr val="000000"/>
                </a:solidFill>
              </a:rPr>
            </a:br>
            <a:r>
              <a:rPr lang="en-US" sz="3600" dirty="0" err="1">
                <a:solidFill>
                  <a:srgbClr val="000000"/>
                </a:solidFill>
              </a:rPr>
              <a:t>Ergebnisse</a:t>
            </a:r>
            <a:r>
              <a:rPr lang="en-US" sz="3600" dirty="0">
                <a:solidFill>
                  <a:srgbClr val="000000"/>
                </a:solidFill>
              </a:rPr>
              <a:t> </a:t>
            </a:r>
            <a:r>
              <a:rPr lang="en-US" sz="3600" dirty="0" err="1">
                <a:solidFill>
                  <a:srgbClr val="000000"/>
                </a:solidFill>
              </a:rPr>
              <a:t>für</a:t>
            </a:r>
            <a:r>
              <a:rPr lang="en-US" sz="3600" dirty="0">
                <a:solidFill>
                  <a:srgbClr val="000000"/>
                </a:solidFill>
              </a:rPr>
              <a:t> Kinder und </a:t>
            </a:r>
            <a:r>
              <a:rPr lang="en-US" sz="3600" dirty="0" err="1">
                <a:solidFill>
                  <a:srgbClr val="000000"/>
                </a:solidFill>
              </a:rPr>
              <a:t>Jugendliche</a:t>
            </a:r>
            <a:endParaRPr lang="en-US" sz="2400" dirty="0">
              <a:solidFill>
                <a:srgbClr val="000000"/>
              </a:solidFill>
            </a:endParaRPr>
          </a:p>
        </p:txBody>
      </p:sp>
      <p:sp>
        <p:nvSpPr>
          <p:cNvPr id="1444867" name="Text Box 3"/>
          <p:cNvSpPr txBox="1">
            <a:spLocks noChangeArrowheads="1"/>
          </p:cNvSpPr>
          <p:nvPr/>
        </p:nvSpPr>
        <p:spPr bwMode="auto">
          <a:xfrm>
            <a:off x="1447800" y="1716088"/>
            <a:ext cx="762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charset="0"/>
                <a:ea typeface="ＭＳ Ｐゴシック" charset="0"/>
                <a:cs typeface="ＭＳ Ｐゴシック" charset="0"/>
              </a:defRPr>
            </a:lvl1pPr>
            <a:lvl2pPr marL="742950" indent="-285750" eaLnBrk="0" hangingPunct="0">
              <a:defRPr sz="2000">
                <a:solidFill>
                  <a:schemeClr val="tx1"/>
                </a:solidFill>
                <a:latin typeface="Arial Narrow" charset="0"/>
                <a:ea typeface="ＭＳ Ｐゴシック" charset="0"/>
              </a:defRPr>
            </a:lvl2pPr>
            <a:lvl3pPr marL="1143000" indent="-228600" eaLnBrk="0" hangingPunct="0">
              <a:defRPr sz="2000">
                <a:solidFill>
                  <a:schemeClr val="tx1"/>
                </a:solidFill>
                <a:latin typeface="Arial Narrow" charset="0"/>
                <a:ea typeface="ＭＳ Ｐゴシック" charset="0"/>
              </a:defRPr>
            </a:lvl3pPr>
            <a:lvl4pPr marL="1600200" indent="-228600" eaLnBrk="0" hangingPunct="0">
              <a:defRPr sz="2000">
                <a:solidFill>
                  <a:schemeClr val="tx1"/>
                </a:solidFill>
                <a:latin typeface="Arial Narrow" charset="0"/>
                <a:ea typeface="ＭＳ Ｐゴシック" charset="0"/>
              </a:defRPr>
            </a:lvl4pPr>
            <a:lvl5pPr marL="2057400" indent="-228600" eaLnBrk="0" hangingPunct="0">
              <a:defRPr sz="2000">
                <a:solidFill>
                  <a:schemeClr val="tx1"/>
                </a:solidFill>
                <a:latin typeface="Arial Narrow"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Narrow"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Narrow"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Narrow"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Narrow" charset="0"/>
                <a:ea typeface="ＭＳ Ｐゴシック" charset="0"/>
              </a:defRPr>
            </a:lvl9pPr>
          </a:lstStyle>
          <a:p>
            <a:pPr algn="l" eaLnBrk="1" hangingPunct="1">
              <a:spcBef>
                <a:spcPct val="50000"/>
              </a:spcBef>
              <a:buFont typeface="WP TypographicSymbols" charset="0"/>
              <a:buNone/>
            </a:pPr>
            <a:r>
              <a:rPr lang="en-US" sz="2800" b="1" dirty="0" err="1"/>
              <a:t>Gesund</a:t>
            </a:r>
            <a:r>
              <a:rPr lang="en-US" sz="2800" b="1" dirty="0"/>
              <a:t> </a:t>
            </a:r>
            <a:r>
              <a:rPr lang="en-US" sz="2800" b="1" dirty="0" err="1"/>
              <a:t>sein</a:t>
            </a:r>
            <a:r>
              <a:rPr lang="en-US" sz="2800" dirty="0"/>
              <a:t>: </a:t>
            </a:r>
            <a:r>
              <a:rPr lang="en-US" dirty="0" err="1"/>
              <a:t>sich</a:t>
            </a:r>
            <a:r>
              <a:rPr lang="en-US" dirty="0"/>
              <a:t> </a:t>
            </a:r>
            <a:r>
              <a:rPr lang="en-US" dirty="0" err="1"/>
              <a:t>einer</a:t>
            </a:r>
            <a:r>
              <a:rPr lang="en-US" dirty="0"/>
              <a:t> </a:t>
            </a:r>
            <a:r>
              <a:rPr lang="en-US" dirty="0" err="1"/>
              <a:t>guten</a:t>
            </a:r>
            <a:r>
              <a:rPr lang="en-US" dirty="0"/>
              <a:t> </a:t>
            </a:r>
            <a:r>
              <a:rPr lang="en-US" dirty="0" err="1"/>
              <a:t>physischen</a:t>
            </a:r>
            <a:r>
              <a:rPr lang="en-US" dirty="0"/>
              <a:t> und </a:t>
            </a:r>
            <a:r>
              <a:rPr lang="en-US" dirty="0" err="1"/>
              <a:t>psychischen</a:t>
            </a:r>
            <a:r>
              <a:rPr lang="en-US" dirty="0"/>
              <a:t> </a:t>
            </a:r>
            <a:r>
              <a:rPr lang="en-US" dirty="0" err="1"/>
              <a:t>Gesundheit</a:t>
            </a:r>
            <a:r>
              <a:rPr lang="en-US" dirty="0"/>
              <a:t> </a:t>
            </a:r>
            <a:r>
              <a:rPr lang="en-US" dirty="0" err="1"/>
              <a:t>erfreuen</a:t>
            </a:r>
            <a:r>
              <a:rPr lang="en-US" dirty="0"/>
              <a:t> und </a:t>
            </a:r>
            <a:r>
              <a:rPr lang="en-US" dirty="0" err="1"/>
              <a:t>einen</a:t>
            </a:r>
            <a:r>
              <a:rPr lang="en-US" dirty="0"/>
              <a:t> </a:t>
            </a:r>
            <a:r>
              <a:rPr lang="en-US" dirty="0" err="1"/>
              <a:t>gesunden</a:t>
            </a:r>
            <a:r>
              <a:rPr lang="en-US" dirty="0"/>
              <a:t> </a:t>
            </a:r>
            <a:r>
              <a:rPr lang="en-US" dirty="0" err="1"/>
              <a:t>Lebenstil</a:t>
            </a:r>
            <a:r>
              <a:rPr lang="en-US" dirty="0"/>
              <a:t> </a:t>
            </a:r>
            <a:r>
              <a:rPr lang="en-US" dirty="0" err="1"/>
              <a:t>führen</a:t>
            </a:r>
            <a:r>
              <a:rPr lang="en-US" dirty="0"/>
              <a:t>.</a:t>
            </a:r>
          </a:p>
          <a:p>
            <a:pPr algn="l" eaLnBrk="1" hangingPunct="1">
              <a:spcBef>
                <a:spcPct val="50000"/>
              </a:spcBef>
              <a:buFont typeface="WP TypographicSymbols" charset="0"/>
              <a:buNone/>
            </a:pPr>
            <a:r>
              <a:rPr lang="en-US" sz="2800" b="1" dirty="0"/>
              <a:t>In </a:t>
            </a:r>
            <a:r>
              <a:rPr lang="en-US" sz="2800" b="1" dirty="0" err="1"/>
              <a:t>Sicherheit</a:t>
            </a:r>
            <a:r>
              <a:rPr lang="en-US" sz="2800" b="1" dirty="0"/>
              <a:t> </a:t>
            </a:r>
            <a:r>
              <a:rPr lang="en-US" sz="2800" b="1" dirty="0" err="1" smtClean="0"/>
              <a:t>sein</a:t>
            </a:r>
            <a:r>
              <a:rPr lang="en-US" sz="2800" dirty="0" smtClean="0"/>
              <a:t>: </a:t>
            </a:r>
            <a:r>
              <a:rPr lang="en-US" dirty="0" err="1" smtClean="0"/>
              <a:t>vor</a:t>
            </a:r>
            <a:r>
              <a:rPr lang="en-US" dirty="0" smtClean="0"/>
              <a:t> </a:t>
            </a:r>
            <a:r>
              <a:rPr lang="en-US" dirty="0" err="1"/>
              <a:t>Leid</a:t>
            </a:r>
            <a:r>
              <a:rPr lang="en-US" dirty="0"/>
              <a:t> und </a:t>
            </a:r>
            <a:r>
              <a:rPr lang="en-US" dirty="0" err="1" smtClean="0"/>
              <a:t>Vernachlässigung</a:t>
            </a:r>
            <a:r>
              <a:rPr lang="en-US" dirty="0" smtClean="0"/>
              <a:t> </a:t>
            </a:r>
            <a:r>
              <a:rPr lang="en-US" dirty="0" err="1" smtClean="0"/>
              <a:t>geschützt</a:t>
            </a:r>
            <a:r>
              <a:rPr lang="en-US" dirty="0" smtClean="0"/>
              <a:t> </a:t>
            </a:r>
            <a:r>
              <a:rPr lang="en-US" dirty="0" err="1" smtClean="0"/>
              <a:t>sein</a:t>
            </a:r>
            <a:r>
              <a:rPr lang="en-US" dirty="0" smtClean="0"/>
              <a:t> </a:t>
            </a:r>
            <a:r>
              <a:rPr lang="en-US" dirty="0"/>
              <a:t>und </a:t>
            </a:r>
            <a:r>
              <a:rPr lang="en-US" dirty="0" smtClean="0"/>
              <a:t>in </a:t>
            </a:r>
            <a:r>
              <a:rPr lang="en-US" dirty="0" err="1" smtClean="0"/>
              <a:t>Selbständigkeit</a:t>
            </a:r>
            <a:r>
              <a:rPr lang="en-US" dirty="0" smtClean="0"/>
              <a:t> </a:t>
            </a:r>
            <a:r>
              <a:rPr lang="en-US" dirty="0" err="1" smtClean="0"/>
              <a:t>aufwachsen</a:t>
            </a:r>
            <a:r>
              <a:rPr lang="en-US" dirty="0"/>
              <a:t>.</a:t>
            </a:r>
          </a:p>
          <a:p>
            <a:pPr algn="l" eaLnBrk="1" hangingPunct="1">
              <a:spcBef>
                <a:spcPct val="50000"/>
              </a:spcBef>
              <a:buFont typeface="WP TypographicSymbols" charset="0"/>
              <a:buNone/>
            </a:pPr>
            <a:r>
              <a:rPr lang="en-US" sz="2800" b="1" dirty="0" err="1"/>
              <a:t>Freude</a:t>
            </a:r>
            <a:r>
              <a:rPr lang="en-US" sz="2800" b="1" dirty="0"/>
              <a:t> </a:t>
            </a:r>
            <a:r>
              <a:rPr lang="en-US" sz="2800" b="1" dirty="0" err="1"/>
              <a:t>haben</a:t>
            </a:r>
            <a:r>
              <a:rPr lang="en-US" sz="2800" b="1" dirty="0"/>
              <a:t> und </a:t>
            </a:r>
            <a:r>
              <a:rPr lang="en-US" sz="2800" b="1" dirty="0" err="1" smtClean="0"/>
              <a:t>etwas</a:t>
            </a:r>
            <a:r>
              <a:rPr lang="en-US" sz="2800" b="1" dirty="0" smtClean="0"/>
              <a:t> </a:t>
            </a:r>
            <a:r>
              <a:rPr lang="en-US" sz="2800" b="1" dirty="0" err="1" smtClean="0"/>
              <a:t>erreichen</a:t>
            </a:r>
            <a:r>
              <a:rPr lang="en-US" sz="2800" dirty="0"/>
              <a:t>: </a:t>
            </a:r>
            <a:r>
              <a:rPr lang="en-US" dirty="0"/>
              <a:t>das </a:t>
            </a:r>
            <a:r>
              <a:rPr lang="en-US" dirty="0" err="1"/>
              <a:t>Beste</a:t>
            </a:r>
            <a:r>
              <a:rPr lang="en-US" dirty="0"/>
              <a:t> </a:t>
            </a:r>
            <a:r>
              <a:rPr lang="en-US" dirty="0" err="1"/>
              <a:t>vom</a:t>
            </a:r>
            <a:r>
              <a:rPr lang="en-US" dirty="0"/>
              <a:t> </a:t>
            </a:r>
            <a:r>
              <a:rPr lang="en-US" dirty="0" err="1"/>
              <a:t>Leben</a:t>
            </a:r>
            <a:r>
              <a:rPr lang="en-US" dirty="0"/>
              <a:t> </a:t>
            </a:r>
            <a:r>
              <a:rPr lang="en-US" dirty="0" err="1"/>
              <a:t>bekommen</a:t>
            </a:r>
            <a:r>
              <a:rPr lang="en-US" dirty="0"/>
              <a:t> und </a:t>
            </a:r>
            <a:r>
              <a:rPr lang="en-US" dirty="0" err="1" smtClean="0"/>
              <a:t>umfassende</a:t>
            </a:r>
            <a:r>
              <a:rPr lang="en-US" dirty="0" smtClean="0"/>
              <a:t> </a:t>
            </a:r>
            <a:r>
              <a:rPr lang="en-US" dirty="0" err="1" smtClean="0"/>
              <a:t>Fähigkeiten</a:t>
            </a:r>
            <a:r>
              <a:rPr lang="en-US" dirty="0" smtClean="0"/>
              <a:t> </a:t>
            </a:r>
            <a:r>
              <a:rPr lang="en-US" dirty="0" err="1"/>
              <a:t>für</a:t>
            </a:r>
            <a:r>
              <a:rPr lang="en-US" dirty="0"/>
              <a:t> das </a:t>
            </a:r>
            <a:r>
              <a:rPr lang="en-US" dirty="0" err="1"/>
              <a:t>Erwachsensein</a:t>
            </a:r>
            <a:r>
              <a:rPr lang="en-US" dirty="0"/>
              <a:t> </a:t>
            </a:r>
            <a:r>
              <a:rPr lang="en-US" dirty="0" err="1"/>
              <a:t>entwickeln</a:t>
            </a:r>
            <a:r>
              <a:rPr lang="en-US" dirty="0"/>
              <a:t>.</a:t>
            </a:r>
          </a:p>
          <a:p>
            <a:pPr algn="l" eaLnBrk="1" hangingPunct="1">
              <a:spcBef>
                <a:spcPct val="50000"/>
              </a:spcBef>
              <a:buFont typeface="WP TypographicSymbols" charset="0"/>
              <a:buNone/>
            </a:pPr>
            <a:r>
              <a:rPr lang="en-US" sz="2800" b="1" dirty="0" err="1"/>
              <a:t>Einen</a:t>
            </a:r>
            <a:r>
              <a:rPr lang="en-US" sz="2800" b="1" dirty="0"/>
              <a:t> </a:t>
            </a:r>
            <a:r>
              <a:rPr lang="en-US" sz="2800" b="1" dirty="0" err="1"/>
              <a:t>positiven</a:t>
            </a:r>
            <a:r>
              <a:rPr lang="en-US" sz="2800" b="1" dirty="0"/>
              <a:t> </a:t>
            </a:r>
            <a:r>
              <a:rPr lang="en-US" sz="2800" b="1" dirty="0" err="1"/>
              <a:t>Beitrag</a:t>
            </a:r>
            <a:r>
              <a:rPr lang="en-US" sz="2800" b="1" dirty="0"/>
              <a:t> </a:t>
            </a:r>
            <a:r>
              <a:rPr lang="en-US" sz="2800" b="1" dirty="0" err="1"/>
              <a:t>leisten</a:t>
            </a:r>
            <a:r>
              <a:rPr lang="en-US" sz="2800" dirty="0"/>
              <a:t>: </a:t>
            </a:r>
            <a:r>
              <a:rPr lang="en-US" dirty="0" err="1"/>
              <a:t>für</a:t>
            </a:r>
            <a:r>
              <a:rPr lang="en-US" dirty="0"/>
              <a:t> die </a:t>
            </a:r>
            <a:r>
              <a:rPr lang="en-US" dirty="0" err="1"/>
              <a:t>Gemeinschaft</a:t>
            </a:r>
            <a:r>
              <a:rPr lang="en-US" dirty="0"/>
              <a:t> und die </a:t>
            </a:r>
            <a:r>
              <a:rPr lang="en-US" dirty="0" err="1"/>
              <a:t>Gesellschaft</a:t>
            </a:r>
            <a:r>
              <a:rPr lang="en-US" dirty="0"/>
              <a:t> und </a:t>
            </a:r>
            <a:r>
              <a:rPr lang="en-US" dirty="0" err="1"/>
              <a:t>kein</a:t>
            </a:r>
            <a:r>
              <a:rPr lang="en-US" dirty="0"/>
              <a:t> </a:t>
            </a:r>
            <a:r>
              <a:rPr lang="en-US" dirty="0" err="1"/>
              <a:t>unsoziales</a:t>
            </a:r>
            <a:r>
              <a:rPr lang="en-US" dirty="0"/>
              <a:t> und </a:t>
            </a:r>
            <a:r>
              <a:rPr lang="en-US" dirty="0" err="1"/>
              <a:t>anstößiges</a:t>
            </a:r>
            <a:r>
              <a:rPr lang="en-US" dirty="0"/>
              <a:t> </a:t>
            </a:r>
            <a:r>
              <a:rPr lang="en-US" dirty="0" err="1"/>
              <a:t>Verhalten</a:t>
            </a:r>
            <a:r>
              <a:rPr lang="en-US" dirty="0"/>
              <a:t> an den Tag </a:t>
            </a:r>
            <a:r>
              <a:rPr lang="en-US" dirty="0" err="1"/>
              <a:t>legen</a:t>
            </a:r>
            <a:r>
              <a:rPr lang="en-US" dirty="0"/>
              <a:t>.</a:t>
            </a:r>
            <a:endParaRPr lang="en-US" dirty="0">
              <a:sym typeface="WP TypographicSymbols" charset="0"/>
            </a:endParaRPr>
          </a:p>
          <a:p>
            <a:pPr algn="l" eaLnBrk="1" hangingPunct="1">
              <a:spcBef>
                <a:spcPct val="50000"/>
              </a:spcBef>
              <a:buFont typeface="WP TypographicSymbols" charset="0"/>
              <a:buNone/>
            </a:pPr>
            <a:r>
              <a:rPr lang="en-US" sz="2800" b="1" dirty="0" err="1">
                <a:sym typeface="WP TypographicSymbols" charset="0"/>
              </a:rPr>
              <a:t>Wirtschaftliches</a:t>
            </a:r>
            <a:r>
              <a:rPr lang="en-US" sz="2800" b="1" dirty="0">
                <a:sym typeface="WP TypographicSymbols" charset="0"/>
              </a:rPr>
              <a:t> </a:t>
            </a:r>
            <a:r>
              <a:rPr lang="en-US" sz="2800" b="1" dirty="0" err="1">
                <a:sym typeface="WP TypographicSymbols" charset="0"/>
              </a:rPr>
              <a:t>Wohlergehen</a:t>
            </a:r>
            <a:r>
              <a:rPr lang="en-US" sz="2800" dirty="0">
                <a:sym typeface="WP TypographicSymbols" charset="0"/>
              </a:rPr>
              <a:t>: </a:t>
            </a:r>
            <a:r>
              <a:rPr lang="en-US" dirty="0" err="1">
                <a:sym typeface="WP TypographicSymbols" charset="0"/>
              </a:rPr>
              <a:t>sozio-ökonomische</a:t>
            </a:r>
            <a:r>
              <a:rPr lang="en-US" dirty="0">
                <a:sym typeface="WP TypographicSymbols" charset="0"/>
              </a:rPr>
              <a:t> </a:t>
            </a:r>
            <a:r>
              <a:rPr lang="en-US" dirty="0" err="1">
                <a:sym typeface="WP TypographicSymbols" charset="0"/>
              </a:rPr>
              <a:t>Nachteile</a:t>
            </a:r>
            <a:r>
              <a:rPr lang="en-US" dirty="0">
                <a:sym typeface="WP TypographicSymbols" charset="0"/>
              </a:rPr>
              <a:t> </a:t>
            </a:r>
            <a:r>
              <a:rPr lang="en-US" dirty="0" err="1">
                <a:sym typeface="WP TypographicSymbols" charset="0"/>
              </a:rPr>
              <a:t>überwinden</a:t>
            </a:r>
            <a:r>
              <a:rPr lang="en-US" dirty="0">
                <a:sym typeface="WP TypographicSymbols" charset="0"/>
              </a:rPr>
              <a:t>, </a:t>
            </a:r>
            <a:r>
              <a:rPr lang="en-US" dirty="0" err="1">
                <a:sym typeface="WP TypographicSymbols" charset="0"/>
              </a:rPr>
              <a:t>damit</a:t>
            </a:r>
            <a:r>
              <a:rPr lang="en-US" dirty="0">
                <a:sym typeface="WP TypographicSymbols" charset="0"/>
              </a:rPr>
              <a:t> </a:t>
            </a:r>
            <a:r>
              <a:rPr lang="en-US" dirty="0" err="1">
                <a:sym typeface="WP TypographicSymbols" charset="0"/>
              </a:rPr>
              <a:t>sie</a:t>
            </a:r>
            <a:r>
              <a:rPr lang="en-US" dirty="0">
                <a:sym typeface="WP TypographicSymbols" charset="0"/>
              </a:rPr>
              <a:t> </a:t>
            </a:r>
            <a:r>
              <a:rPr lang="en-US" dirty="0" err="1">
                <a:sym typeface="WP TypographicSymbols" charset="0"/>
              </a:rPr>
              <a:t>ihr</a:t>
            </a:r>
            <a:r>
              <a:rPr lang="en-US" dirty="0">
                <a:sym typeface="WP TypographicSymbols" charset="0"/>
              </a:rPr>
              <a:t> </a:t>
            </a:r>
            <a:r>
              <a:rPr lang="en-US" dirty="0" err="1" smtClean="0">
                <a:sym typeface="WP TypographicSymbols" charset="0"/>
              </a:rPr>
              <a:t>maximales</a:t>
            </a:r>
            <a:r>
              <a:rPr lang="en-US" dirty="0" smtClean="0">
                <a:sym typeface="WP TypographicSymbols" charset="0"/>
              </a:rPr>
              <a:t> Potential </a:t>
            </a:r>
            <a:r>
              <a:rPr lang="en-US" dirty="0" err="1">
                <a:sym typeface="WP TypographicSymbols" charset="0"/>
              </a:rPr>
              <a:t>im</a:t>
            </a:r>
            <a:r>
              <a:rPr lang="en-US" dirty="0">
                <a:sym typeface="WP TypographicSymbols" charset="0"/>
              </a:rPr>
              <a:t> </a:t>
            </a:r>
            <a:r>
              <a:rPr lang="en-US" dirty="0" err="1">
                <a:sym typeface="WP TypographicSymbols" charset="0"/>
              </a:rPr>
              <a:t>Leben</a:t>
            </a:r>
            <a:r>
              <a:rPr lang="en-US" dirty="0">
                <a:sym typeface="WP TypographicSymbols" charset="0"/>
              </a:rPr>
              <a:t> </a:t>
            </a:r>
            <a:r>
              <a:rPr lang="en-US" dirty="0" err="1">
                <a:sym typeface="WP TypographicSymbols" charset="0"/>
              </a:rPr>
              <a:t>erreichen</a:t>
            </a:r>
            <a:r>
              <a:rPr lang="en-US" dirty="0">
                <a:sym typeface="WP TypographicSymbols" charset="0"/>
              </a:rPr>
              <a:t> </a:t>
            </a:r>
            <a:r>
              <a:rPr lang="en-US" dirty="0" err="1">
                <a:sym typeface="WP TypographicSymbols" charset="0"/>
              </a:rPr>
              <a:t>können</a:t>
            </a:r>
            <a:r>
              <a:rPr lang="en-US" dirty="0" smtClean="0">
                <a:sym typeface="WP TypographicSymbols" charset="0"/>
              </a:rPr>
              <a:t>.</a:t>
            </a:r>
            <a:endParaRPr lang="en-US" dirty="0">
              <a:sym typeface="WP TypographicSymbols" charset="0"/>
            </a:endParaRPr>
          </a:p>
        </p:txBody>
      </p:sp>
      <p:sp>
        <p:nvSpPr>
          <p:cNvPr id="2" name="Espace réservé du pied de page 1"/>
          <p:cNvSpPr>
            <a:spLocks noGrp="1"/>
          </p:cNvSpPr>
          <p:nvPr>
            <p:ph type="ftr" sz="quarter" idx="11"/>
          </p:nvPr>
        </p:nvSpPr>
        <p:spPr/>
        <p:txBody>
          <a:bodyPr/>
          <a:lstStyle/>
          <a:p>
            <a:endParaRPr lang="de-DE"/>
          </a:p>
        </p:txBody>
      </p:sp>
      <p:sp>
        <p:nvSpPr>
          <p:cNvPr id="3" name="Espace réservé du numéro de diapositive 2"/>
          <p:cNvSpPr>
            <a:spLocks noGrp="1"/>
          </p:cNvSpPr>
          <p:nvPr>
            <p:ph type="sldNum" sz="quarter" idx="12"/>
          </p:nvPr>
        </p:nvSpPr>
        <p:spPr/>
        <p:txBody>
          <a:bodyPr/>
          <a:lstStyle/>
          <a:p>
            <a:fld id="{B1269B40-03FF-0041-B1C9-1A7A68D3A37A}" type="slidenum">
              <a:rPr lang="de-DE" smtClean="0"/>
              <a:t>9</a:t>
            </a:fld>
            <a:endParaRPr lang="de-DE"/>
          </a:p>
        </p:txBody>
      </p:sp>
    </p:spTree>
    <p:extLst>
      <p:ext uri="{BB962C8B-B14F-4D97-AF65-F5344CB8AC3E}">
        <p14:creationId xmlns:p14="http://schemas.microsoft.com/office/powerpoint/2010/main" val="9377132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44867"/>
                                        </p:tgtEl>
                                        <p:attrNameLst>
                                          <p:attrName>style.visibility</p:attrName>
                                        </p:attrNameLst>
                                      </p:cBhvr>
                                      <p:to>
                                        <p:strVal val="visible"/>
                                      </p:to>
                                    </p:set>
                                    <p:animEffect transition="in" filter="wipe(up)">
                                      <p:cBhvr>
                                        <p:cTn id="7" dur="500"/>
                                        <p:tgtEl>
                                          <p:spTgt spid="144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7" grpId="0" autoUpdateAnimBg="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5066</Words>
  <Application>Microsoft Macintosh PowerPoint</Application>
  <PresentationFormat>Bildschirmpräsentation (4:3)</PresentationFormat>
  <Paragraphs>771</Paragraphs>
  <Slides>75</Slides>
  <Notes>70</Notes>
  <HiddenSlides>0</HiddenSlides>
  <MMClips>0</MMClips>
  <ScaleCrop>false</ScaleCrop>
  <HeadingPairs>
    <vt:vector size="6" baseType="variant">
      <vt:variant>
        <vt:lpstr>Design</vt:lpstr>
      </vt:variant>
      <vt:variant>
        <vt:i4>1</vt:i4>
      </vt:variant>
      <vt:variant>
        <vt:lpstr>Eingebettete OLE-Server</vt:lpstr>
      </vt:variant>
      <vt:variant>
        <vt:i4>4</vt:i4>
      </vt:variant>
      <vt:variant>
        <vt:lpstr>Folientitel</vt:lpstr>
      </vt:variant>
      <vt:variant>
        <vt:i4>75</vt:i4>
      </vt:variant>
    </vt:vector>
  </HeadingPairs>
  <TitlesOfParts>
    <vt:vector size="80" baseType="lpstr">
      <vt:lpstr>Office-Design</vt:lpstr>
      <vt:lpstr>Image</vt:lpstr>
      <vt:lpstr>Drawing</vt:lpstr>
      <vt:lpstr>Chart</vt:lpstr>
      <vt:lpstr>Diagramm</vt:lpstr>
      <vt:lpstr>PowerPoint-Präsentation</vt:lpstr>
      <vt:lpstr>PowerPoint-Präsentation</vt:lpstr>
      <vt:lpstr>Ergebnisorientierte Verantwortlichkeit besteht aus zwei Teilen:</vt:lpstr>
      <vt:lpstr>Ergebnisorientierte Verantwortlichkeit </vt:lpstr>
      <vt:lpstr>PowerPoint-Präsentation</vt:lpstr>
      <vt:lpstr>PowerPoint-Präsentation</vt:lpstr>
      <vt:lpstr>BEVÖLKERNGS- VERANTWORTLICHKEIT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LEISTUNGS- VERANTWORTLICHKEIT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Wie Bevölkerungs- &amp; Leistungs-  verantwortlichkeit ZUSAMMENPASSEN</vt:lpstr>
      <vt:lpstr>PowerPoint-Präsentation</vt:lpstr>
      <vt:lpstr>PowerPoint-Präsentation</vt:lpstr>
      <vt:lpstr>PowerPoint-Präsentation</vt:lpstr>
      <vt:lpstr>PowerPoint-Präsentation</vt:lpstr>
      <vt:lpstr>ZU GUTER LETZT…</vt:lpstr>
      <vt:lpstr>PowerPoint-Präsentation</vt:lpstr>
      <vt:lpstr>PowerPoint-Präsentation</vt:lpstr>
      <vt:lpstr>Informationsmaterial </vt:lpstr>
      <vt:lpstr>Vielen Dank!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Nächste Schritte:</vt:lpstr>
      <vt:lpstr>VIELEN DANK!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Sabine Stoelb</dc:creator>
  <cp:lastModifiedBy>Sabine Stoelb</cp:lastModifiedBy>
  <cp:revision>82</cp:revision>
  <cp:lastPrinted>2013-09-20T17:17:38Z</cp:lastPrinted>
  <dcterms:created xsi:type="dcterms:W3CDTF">2013-09-19T22:21:35Z</dcterms:created>
  <dcterms:modified xsi:type="dcterms:W3CDTF">2013-10-14T21:27:39Z</dcterms:modified>
</cp:coreProperties>
</file>